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2.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842" r:id="rId5"/>
    <p:sldMasterId id="2147483879" r:id="rId6"/>
    <p:sldMasterId id="2147483930" r:id="rId7"/>
    <p:sldMasterId id="2147483942" r:id="rId8"/>
    <p:sldMasterId id="2147483949" r:id="rId9"/>
    <p:sldMasterId id="2147483964" r:id="rId10"/>
    <p:sldMasterId id="2147483977" r:id="rId11"/>
  </p:sldMasterIdLst>
  <p:notesMasterIdLst>
    <p:notesMasterId r:id="rId104"/>
  </p:notesMasterIdLst>
  <p:sldIdLst>
    <p:sldId id="1622" r:id="rId12"/>
    <p:sldId id="2061" r:id="rId13"/>
    <p:sldId id="1624" r:id="rId14"/>
    <p:sldId id="1625" r:id="rId15"/>
    <p:sldId id="1618" r:id="rId16"/>
    <p:sldId id="367" r:id="rId17"/>
    <p:sldId id="1596" r:id="rId18"/>
    <p:sldId id="1182" r:id="rId19"/>
    <p:sldId id="377" r:id="rId20"/>
    <p:sldId id="1156" r:id="rId21"/>
    <p:sldId id="1167" r:id="rId22"/>
    <p:sldId id="1174" r:id="rId23"/>
    <p:sldId id="1163" r:id="rId24"/>
    <p:sldId id="1616" r:id="rId25"/>
    <p:sldId id="1605" r:id="rId26"/>
    <p:sldId id="1323" r:id="rId27"/>
    <p:sldId id="1590" r:id="rId28"/>
    <p:sldId id="1337" r:id="rId29"/>
    <p:sldId id="1266" r:id="rId30"/>
    <p:sldId id="1268" r:id="rId31"/>
    <p:sldId id="1330" r:id="rId32"/>
    <p:sldId id="1331" r:id="rId33"/>
    <p:sldId id="1332" r:id="rId34"/>
    <p:sldId id="1335" r:id="rId35"/>
    <p:sldId id="1334" r:id="rId36"/>
    <p:sldId id="257" r:id="rId37"/>
    <p:sldId id="256" r:id="rId38"/>
    <p:sldId id="2045" r:id="rId39"/>
    <p:sldId id="2044" r:id="rId40"/>
    <p:sldId id="271" r:id="rId41"/>
    <p:sldId id="272" r:id="rId42"/>
    <p:sldId id="259" r:id="rId43"/>
    <p:sldId id="277" r:id="rId44"/>
    <p:sldId id="276" r:id="rId45"/>
    <p:sldId id="2033" r:id="rId46"/>
    <p:sldId id="2026" r:id="rId47"/>
    <p:sldId id="2038" r:id="rId48"/>
    <p:sldId id="2039" r:id="rId49"/>
    <p:sldId id="2040" r:id="rId50"/>
    <p:sldId id="2041" r:id="rId51"/>
    <p:sldId id="2042" r:id="rId52"/>
    <p:sldId id="2043" r:id="rId53"/>
    <p:sldId id="2047" r:id="rId54"/>
    <p:sldId id="2050" r:id="rId55"/>
    <p:sldId id="269" r:id="rId56"/>
    <p:sldId id="279" r:id="rId57"/>
    <p:sldId id="278" r:id="rId58"/>
    <p:sldId id="293" r:id="rId59"/>
    <p:sldId id="280" r:id="rId60"/>
    <p:sldId id="2049" r:id="rId61"/>
    <p:sldId id="285" r:id="rId62"/>
    <p:sldId id="286" r:id="rId63"/>
    <p:sldId id="2052" r:id="rId64"/>
    <p:sldId id="1338" r:id="rId65"/>
    <p:sldId id="1327" r:id="rId66"/>
    <p:sldId id="1623" r:id="rId67"/>
    <p:sldId id="1619" r:id="rId68"/>
    <p:sldId id="2054" r:id="rId69"/>
    <p:sldId id="2055" r:id="rId70"/>
    <p:sldId id="2056" r:id="rId71"/>
    <p:sldId id="1270" r:id="rId72"/>
    <p:sldId id="1269" r:id="rId73"/>
    <p:sldId id="1171" r:id="rId74"/>
    <p:sldId id="1173" r:id="rId75"/>
    <p:sldId id="1312" r:id="rId76"/>
    <p:sldId id="1313" r:id="rId77"/>
    <p:sldId id="1314" r:id="rId78"/>
    <p:sldId id="1315" r:id="rId79"/>
    <p:sldId id="1316" r:id="rId80"/>
    <p:sldId id="1317" r:id="rId81"/>
    <p:sldId id="2057" r:id="rId82"/>
    <p:sldId id="1320" r:id="rId83"/>
    <p:sldId id="1620" r:id="rId84"/>
    <p:sldId id="1094" r:id="rId85"/>
    <p:sldId id="1351" r:id="rId86"/>
    <p:sldId id="518" r:id="rId87"/>
    <p:sldId id="1070" r:id="rId88"/>
    <p:sldId id="1071" r:id="rId89"/>
    <p:sldId id="1064" r:id="rId90"/>
    <p:sldId id="606" r:id="rId91"/>
    <p:sldId id="265" r:id="rId92"/>
    <p:sldId id="517" r:id="rId93"/>
    <p:sldId id="1080" r:id="rId94"/>
    <p:sldId id="1093" r:id="rId95"/>
    <p:sldId id="2059" r:id="rId96"/>
    <p:sldId id="2060" r:id="rId97"/>
    <p:sldId id="1088" r:id="rId98"/>
    <p:sldId id="1621" r:id="rId99"/>
    <p:sldId id="1566" r:id="rId100"/>
    <p:sldId id="365" r:id="rId101"/>
    <p:sldId id="1627" r:id="rId102"/>
    <p:sldId id="1628" r:id="rId103"/>
  </p:sldIdLst>
  <p:sldSz cx="12192000" cy="6858000"/>
  <p:notesSz cx="7077075" cy="9363075"/>
  <p:custDataLst>
    <p:tags r:id="rId1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JPO Opening - Charity" id="{1EE0B2CF-61D7-4D00-BAF2-CD8AE9E73F22}">
          <p14:sldIdLst>
            <p14:sldId id="1622"/>
            <p14:sldId id="2061"/>
            <p14:sldId id="1624"/>
            <p14:sldId id="1625"/>
          </p14:sldIdLst>
        </p14:section>
        <p14:section name="Ralph Presents" id="{D2B692F3-3A79-4E48-8E3F-92B6183A53C6}">
          <p14:sldIdLst>
            <p14:sldId id="1618"/>
            <p14:sldId id="367"/>
            <p14:sldId id="1596"/>
            <p14:sldId id="1182"/>
            <p14:sldId id="377"/>
            <p14:sldId id="1156"/>
            <p14:sldId id="1167"/>
            <p14:sldId id="1174"/>
            <p14:sldId id="1163"/>
            <p14:sldId id="1616"/>
            <p14:sldId id="1605"/>
            <p14:sldId id="1323"/>
          </p14:sldIdLst>
        </p14:section>
        <p14:section name="Sal - Traveler Information" id="{544E873A-8513-4821-B1CE-74EAF936D9F5}">
          <p14:sldIdLst>
            <p14:sldId id="1590"/>
            <p14:sldId id="1337"/>
            <p14:sldId id="1266"/>
            <p14:sldId id="1268"/>
            <p14:sldId id="1330"/>
            <p14:sldId id="1331"/>
            <p14:sldId id="1332"/>
            <p14:sldId id="1335"/>
            <p14:sldId id="1334"/>
            <p14:sldId id="257"/>
            <p14:sldId id="256"/>
            <p14:sldId id="2045"/>
            <p14:sldId id="2044"/>
            <p14:sldId id="271"/>
            <p14:sldId id="272"/>
            <p14:sldId id="259"/>
            <p14:sldId id="277"/>
            <p14:sldId id="276"/>
            <p14:sldId id="2033"/>
            <p14:sldId id="2026"/>
            <p14:sldId id="2038"/>
            <p14:sldId id="2039"/>
            <p14:sldId id="2040"/>
            <p14:sldId id="2041"/>
            <p14:sldId id="2042"/>
            <p14:sldId id="2043"/>
            <p14:sldId id="2047"/>
            <p14:sldId id="2050"/>
            <p14:sldId id="269"/>
            <p14:sldId id="279"/>
            <p14:sldId id="278"/>
            <p14:sldId id="293"/>
            <p14:sldId id="280"/>
            <p14:sldId id="2049"/>
            <p14:sldId id="285"/>
            <p14:sldId id="286"/>
            <p14:sldId id="2052"/>
            <p14:sldId id="1338"/>
            <p14:sldId id="1327"/>
            <p14:sldId id="1623"/>
          </p14:sldIdLst>
        </p14:section>
        <p14:section name="Vaishali - TIM" id="{190B5783-9A18-4E49-9492-04417084EFC9}">
          <p14:sldIdLst>
            <p14:sldId id="1619"/>
            <p14:sldId id="2054"/>
            <p14:sldId id="2055"/>
            <p14:sldId id="2056"/>
            <p14:sldId id="1270"/>
            <p14:sldId id="1269"/>
            <p14:sldId id="1171"/>
            <p14:sldId id="1173"/>
            <p14:sldId id="1312"/>
            <p14:sldId id="1313"/>
            <p14:sldId id="1314"/>
            <p14:sldId id="1315"/>
            <p14:sldId id="1316"/>
            <p14:sldId id="1317"/>
            <p14:sldId id="2057"/>
            <p14:sldId id="1320"/>
          </p14:sldIdLst>
        </p14:section>
        <p14:section name="John - NJTP" id="{C43F2216-DF9A-4023-8F96-1B7334B08EC9}">
          <p14:sldIdLst>
            <p14:sldId id="1620"/>
            <p14:sldId id="1094"/>
            <p14:sldId id="1351"/>
            <p14:sldId id="518"/>
            <p14:sldId id="1070"/>
            <p14:sldId id="1071"/>
            <p14:sldId id="1064"/>
            <p14:sldId id="606"/>
            <p14:sldId id="265"/>
            <p14:sldId id="517"/>
            <p14:sldId id="1080"/>
            <p14:sldId id="1093"/>
            <p14:sldId id="2059"/>
            <p14:sldId id="2060"/>
            <p14:sldId id="1088"/>
          </p14:sldIdLst>
        </p14:section>
        <p14:section name="Ralph facilitates Discussion" id="{DDCA508B-A543-4754-831C-2382EF5B5CCE}">
          <p14:sldIdLst>
            <p14:sldId id="1621"/>
            <p14:sldId id="1566"/>
            <p14:sldId id="365"/>
          </p14:sldIdLst>
        </p14:section>
        <p14:section name="JPO - Charity" id="{8DD12D69-8D8A-45AA-AD73-208E0A69E0F4}">
          <p14:sldIdLst>
            <p14:sldId id="1627"/>
            <p14:sldId id="16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9261D38-20E5-08AF-2F3E-51E3547D0745}" name="Vaishali Shah" initials="VS" userId="S::vshah@aemcorp.com::8c00b64a-d2f4-4e34-ac58-4653131d5863" providerId="AD"/>
  <p188:author id="{2003E79B-9B9C-72B4-7FDC-D8E04801B858}" name="Patricia Murray" initials="PM" userId="8cc0db5fea6d1bce" providerId="Windows Live"/>
  <p188:author id="{D106B3CF-6BE1-BF0D-5445-CCCFAE3C137C}" name="Walsh, Christine CTR (FHWA)" initials="WCC(" userId="S::christine.walsh.ctr@ad.dot.gov::cd67b5f8-8590-487a-a187-4bee2d06cc98" providerId="AD"/>
  <p188:author id="{CA5021D3-2214-2850-4C27-C2A9887CE2F7}" name="Nicole Smith" initials="NS" userId="S::Nicole.Smith@schatzpublishing.com::91d021a1-194f-498e-bdd3-62a714bf2dc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1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500"/>
    <a:srgbClr val="D0DBDD"/>
    <a:srgbClr val="EBF4F3"/>
    <a:srgbClr val="12559C"/>
    <a:srgbClr val="676F71"/>
    <a:srgbClr val="000000"/>
    <a:srgbClr val="061B38"/>
    <a:srgbClr val="161A1C"/>
    <a:srgbClr val="347FD8"/>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049" autoAdjust="0"/>
  </p:normalViewPr>
  <p:slideViewPr>
    <p:cSldViewPr snapToGrid="0">
      <p:cViewPr>
        <p:scale>
          <a:sx n="62" d="100"/>
          <a:sy n="62" d="100"/>
        </p:scale>
        <p:origin x="828" y="120"/>
      </p:cViewPr>
      <p:guideLst/>
    </p:cSldViewPr>
  </p:slideViewPr>
  <p:outlineViewPr>
    <p:cViewPr>
      <p:scale>
        <a:sx n="33" d="100"/>
        <a:sy n="33" d="100"/>
      </p:scale>
      <p:origin x="0" y="-9330"/>
    </p:cViewPr>
  </p:outlineViewPr>
  <p:notesTextViewPr>
    <p:cViewPr>
      <p:scale>
        <a:sx n="125" d="100"/>
        <a:sy n="125" d="100"/>
      </p:scale>
      <p:origin x="0" y="-8"/>
    </p:cViewPr>
  </p:notesTextViewPr>
  <p:sorterViewPr>
    <p:cViewPr>
      <p:scale>
        <a:sx n="100" d="100"/>
        <a:sy n="100" d="100"/>
      </p:scale>
      <p:origin x="0" y="-1127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07" Type="http://schemas.openxmlformats.org/officeDocument/2006/relationships/presProps" Target="presProps.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102" Type="http://schemas.openxmlformats.org/officeDocument/2006/relationships/slide" Target="slides/slide91.xml"/><Relationship Id="rId110"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tags" Target="tags/tag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theme" Target="theme/theme1.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dirty="0"/>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61697A76-51DE-47BE-AE59-A0229415767A}" type="datetimeFigureOut">
              <a:rPr lang="en-US" smtClean="0"/>
              <a:t>8/23/2023</a:t>
            </a:fld>
            <a:endParaRPr lang="en-US" dirty="0"/>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dirty="0"/>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AD291E6D-DC1C-44BC-A81E-081DA0062B93}" type="slidenum">
              <a:rPr lang="en-US" smtClean="0"/>
              <a:t>‹#›</a:t>
            </a:fld>
            <a:endParaRPr lang="en-US" dirty="0"/>
          </a:p>
        </p:txBody>
      </p:sp>
    </p:spTree>
    <p:extLst>
      <p:ext uri="{BB962C8B-B14F-4D97-AF65-F5344CB8AC3E}">
        <p14:creationId xmlns:p14="http://schemas.microsoft.com/office/powerpoint/2010/main" val="2458092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effectLst/>
              <a:latin typeface="Consolas" panose="020B0609020204030204" pitchFamily="49"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AFB2624-C685-F64A-AF41-9C96F9814C91}" type="slidenum">
              <a:rPr kumimoji="0" lang="en-US" sz="12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34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046BC5A-B792-4E90-B9D6-894B06249B7F}" type="slidenum">
              <a:rPr lang="en-US" smtClean="0"/>
              <a:t>10</a:t>
            </a:fld>
            <a:endParaRPr lang="en-US" dirty="0"/>
          </a:p>
        </p:txBody>
      </p:sp>
    </p:spTree>
    <p:extLst>
      <p:ext uri="{BB962C8B-B14F-4D97-AF65-F5344CB8AC3E}">
        <p14:creationId xmlns:p14="http://schemas.microsoft.com/office/powerpoint/2010/main" val="103265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D26E5C-3284-40BA-A774-BBE93381DA3C}" type="slidenum">
              <a:rPr lang="en-US" smtClean="0"/>
              <a:t>11</a:t>
            </a:fld>
            <a:endParaRPr lang="en-US" dirty="0"/>
          </a:p>
        </p:txBody>
      </p:sp>
    </p:spTree>
    <p:extLst>
      <p:ext uri="{BB962C8B-B14F-4D97-AF65-F5344CB8AC3E}">
        <p14:creationId xmlns:p14="http://schemas.microsoft.com/office/powerpoint/2010/main" val="3616772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12</a:t>
            </a:fld>
            <a:endParaRPr lang="en-US" dirty="0"/>
          </a:p>
        </p:txBody>
      </p:sp>
    </p:spTree>
    <p:extLst>
      <p:ext uri="{BB962C8B-B14F-4D97-AF65-F5344CB8AC3E}">
        <p14:creationId xmlns:p14="http://schemas.microsoft.com/office/powerpoint/2010/main" val="401246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13</a:t>
            </a:fld>
            <a:endParaRPr lang="en-US" dirty="0"/>
          </a:p>
        </p:txBody>
      </p:sp>
    </p:spTree>
    <p:extLst>
      <p:ext uri="{BB962C8B-B14F-4D97-AF65-F5344CB8AC3E}">
        <p14:creationId xmlns:p14="http://schemas.microsoft.com/office/powerpoint/2010/main" val="2943557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14</a:t>
            </a:fld>
            <a:endParaRPr lang="en-US" dirty="0"/>
          </a:p>
        </p:txBody>
      </p:sp>
    </p:spTree>
    <p:extLst>
      <p:ext uri="{BB962C8B-B14F-4D97-AF65-F5344CB8AC3E}">
        <p14:creationId xmlns:p14="http://schemas.microsoft.com/office/powerpoint/2010/main" val="1187772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15</a:t>
            </a:fld>
            <a:endParaRPr lang="en-US" dirty="0"/>
          </a:p>
        </p:txBody>
      </p:sp>
    </p:spTree>
    <p:extLst>
      <p:ext uri="{BB962C8B-B14F-4D97-AF65-F5344CB8AC3E}">
        <p14:creationId xmlns:p14="http://schemas.microsoft.com/office/powerpoint/2010/main" val="2873284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16</a:t>
            </a:fld>
            <a:endParaRPr lang="en-US" dirty="0"/>
          </a:p>
        </p:txBody>
      </p:sp>
    </p:spTree>
    <p:extLst>
      <p:ext uri="{BB962C8B-B14F-4D97-AF65-F5344CB8AC3E}">
        <p14:creationId xmlns:p14="http://schemas.microsoft.com/office/powerpoint/2010/main" val="298563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17</a:t>
            </a:fld>
            <a:endParaRPr lang="en-US" dirty="0"/>
          </a:p>
        </p:txBody>
      </p:sp>
    </p:spTree>
    <p:extLst>
      <p:ext uri="{BB962C8B-B14F-4D97-AF65-F5344CB8AC3E}">
        <p14:creationId xmlns:p14="http://schemas.microsoft.com/office/powerpoint/2010/main" val="2984429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823E-3F1A-4E60-874D-52E45127EF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521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706CFA-DCFE-42CC-9888-D0B7AFC77A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21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315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706CFA-DCFE-42CC-9888-D0B7AFC77A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723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449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409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33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24</a:t>
            </a:fld>
            <a:endParaRPr lang="en-US"/>
          </a:p>
        </p:txBody>
      </p:sp>
    </p:spTree>
    <p:extLst>
      <p:ext uri="{BB962C8B-B14F-4D97-AF65-F5344CB8AC3E}">
        <p14:creationId xmlns:p14="http://schemas.microsoft.com/office/powerpoint/2010/main" val="3993203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25</a:t>
            </a:fld>
            <a:endParaRPr lang="en-US"/>
          </a:p>
        </p:txBody>
      </p:sp>
    </p:spTree>
    <p:extLst>
      <p:ext uri="{BB962C8B-B14F-4D97-AF65-F5344CB8AC3E}">
        <p14:creationId xmlns:p14="http://schemas.microsoft.com/office/powerpoint/2010/main" val="3571462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4341F5-2716-42A7-B68B-DEE95B4E8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753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27</a:t>
            </a:fld>
            <a:endParaRPr lang="en-US" dirty="0"/>
          </a:p>
        </p:txBody>
      </p:sp>
    </p:spTree>
    <p:extLst>
      <p:ext uri="{BB962C8B-B14F-4D97-AF65-F5344CB8AC3E}">
        <p14:creationId xmlns:p14="http://schemas.microsoft.com/office/powerpoint/2010/main" val="478141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30</a:t>
            </a:fld>
            <a:endParaRPr lang="en-US" dirty="0"/>
          </a:p>
        </p:txBody>
      </p:sp>
    </p:spTree>
    <p:extLst>
      <p:ext uri="{BB962C8B-B14F-4D97-AF65-F5344CB8AC3E}">
        <p14:creationId xmlns:p14="http://schemas.microsoft.com/office/powerpoint/2010/main" val="3569619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32</a:t>
            </a:fld>
            <a:endParaRPr lang="en-US" dirty="0"/>
          </a:p>
        </p:txBody>
      </p:sp>
    </p:spTree>
    <p:extLst>
      <p:ext uri="{BB962C8B-B14F-4D97-AF65-F5344CB8AC3E}">
        <p14:creationId xmlns:p14="http://schemas.microsoft.com/office/powerpoint/2010/main" val="3660346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990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33</a:t>
            </a:fld>
            <a:endParaRPr lang="en-US" dirty="0"/>
          </a:p>
        </p:txBody>
      </p:sp>
    </p:spTree>
    <p:extLst>
      <p:ext uri="{BB962C8B-B14F-4D97-AF65-F5344CB8AC3E}">
        <p14:creationId xmlns:p14="http://schemas.microsoft.com/office/powerpoint/2010/main" val="672956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34</a:t>
            </a:fld>
            <a:endParaRPr lang="en-US" dirty="0"/>
          </a:p>
        </p:txBody>
      </p:sp>
    </p:spTree>
    <p:extLst>
      <p:ext uri="{BB962C8B-B14F-4D97-AF65-F5344CB8AC3E}">
        <p14:creationId xmlns:p14="http://schemas.microsoft.com/office/powerpoint/2010/main" val="45526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4341F5-2716-42A7-B68B-DEE95B4E8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542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211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4341F5-2716-42A7-B68B-DEE95B4E8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948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9706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189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233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205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14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145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046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435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4341F5-2716-42A7-B68B-DEE95B4E8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8577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4341F5-2716-42A7-B68B-DEE95B4E8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289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4341F5-2716-42A7-B68B-DEE95B4E8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0453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48</a:t>
            </a:fld>
            <a:endParaRPr lang="en-US" dirty="0"/>
          </a:p>
        </p:txBody>
      </p:sp>
    </p:spTree>
    <p:extLst>
      <p:ext uri="{BB962C8B-B14F-4D97-AF65-F5344CB8AC3E}">
        <p14:creationId xmlns:p14="http://schemas.microsoft.com/office/powerpoint/2010/main" val="3462484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4341F5-2716-42A7-B68B-DEE95B4E8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281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4341F5-2716-42A7-B68B-DEE95B4E8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394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4341F5-2716-42A7-B68B-DEE95B4E8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9661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4341F5-2716-42A7-B68B-DEE95B4E8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831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191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53</a:t>
            </a:fld>
            <a:endParaRPr lang="en-US" dirty="0"/>
          </a:p>
        </p:txBody>
      </p:sp>
    </p:spTree>
    <p:extLst>
      <p:ext uri="{BB962C8B-B14F-4D97-AF65-F5344CB8AC3E}">
        <p14:creationId xmlns:p14="http://schemas.microsoft.com/office/powerpoint/2010/main" val="1883679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18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085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18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665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911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57</a:t>
            </a:fld>
            <a:endParaRPr lang="en-US" dirty="0"/>
          </a:p>
        </p:txBody>
      </p:sp>
    </p:spTree>
    <p:extLst>
      <p:ext uri="{BB962C8B-B14F-4D97-AF65-F5344CB8AC3E}">
        <p14:creationId xmlns:p14="http://schemas.microsoft.com/office/powerpoint/2010/main" val="17195717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5080">
              <a:spcAft>
                <a:spcPts val="24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823E-3F1A-4E60-874D-52E45127EF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5214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202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706CFA-DCFE-42CC-9888-D0B7AFC77A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2101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706CFA-DCFE-42CC-9888-D0B7AFC77A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00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32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768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63233" indent="-293551">
              <a:defRPr>
                <a:solidFill>
                  <a:schemeClr val="tx1"/>
                </a:solidFill>
                <a:latin typeface="Arial" panose="020B0604020202020204" pitchFamily="34" charset="0"/>
              </a:defRPr>
            </a:lvl2pPr>
            <a:lvl3pPr marL="1174204" indent="-234841">
              <a:defRPr>
                <a:solidFill>
                  <a:schemeClr val="tx1"/>
                </a:solidFill>
                <a:latin typeface="Arial" panose="020B0604020202020204" pitchFamily="34" charset="0"/>
              </a:defRPr>
            </a:lvl3pPr>
            <a:lvl4pPr marL="1643885" indent="-234841">
              <a:defRPr>
                <a:solidFill>
                  <a:schemeClr val="tx1"/>
                </a:solidFill>
                <a:latin typeface="Arial" panose="020B0604020202020204" pitchFamily="34" charset="0"/>
              </a:defRPr>
            </a:lvl4pPr>
            <a:lvl5pPr marL="2113567" indent="-234841">
              <a:defRPr>
                <a:solidFill>
                  <a:schemeClr val="tx1"/>
                </a:solidFill>
                <a:latin typeface="Arial" panose="020B0604020202020204" pitchFamily="34" charset="0"/>
              </a:defRPr>
            </a:lvl5pPr>
            <a:lvl6pPr marL="2583249" indent="-234841" defTabSz="469682" eaLnBrk="0" fontAlgn="base" hangingPunct="0">
              <a:spcBef>
                <a:spcPct val="0"/>
              </a:spcBef>
              <a:spcAft>
                <a:spcPct val="0"/>
              </a:spcAft>
              <a:defRPr>
                <a:solidFill>
                  <a:schemeClr val="tx1"/>
                </a:solidFill>
                <a:latin typeface="Arial" panose="020B0604020202020204" pitchFamily="34" charset="0"/>
              </a:defRPr>
            </a:lvl6pPr>
            <a:lvl7pPr marL="3052930" indent="-234841" defTabSz="469682" eaLnBrk="0" fontAlgn="base" hangingPunct="0">
              <a:spcBef>
                <a:spcPct val="0"/>
              </a:spcBef>
              <a:spcAft>
                <a:spcPct val="0"/>
              </a:spcAft>
              <a:defRPr>
                <a:solidFill>
                  <a:schemeClr val="tx1"/>
                </a:solidFill>
                <a:latin typeface="Arial" panose="020B0604020202020204" pitchFamily="34" charset="0"/>
              </a:defRPr>
            </a:lvl7pPr>
            <a:lvl8pPr marL="3522612" indent="-234841" defTabSz="469682" eaLnBrk="0" fontAlgn="base" hangingPunct="0">
              <a:spcBef>
                <a:spcPct val="0"/>
              </a:spcBef>
              <a:spcAft>
                <a:spcPct val="0"/>
              </a:spcAft>
              <a:defRPr>
                <a:solidFill>
                  <a:schemeClr val="tx1"/>
                </a:solidFill>
                <a:latin typeface="Arial" panose="020B0604020202020204" pitchFamily="34" charset="0"/>
              </a:defRPr>
            </a:lvl8pPr>
            <a:lvl9pPr marL="3992293" indent="-234841" defTabSz="469682"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1440A3E-C28F-45C4-9563-30BE761B5094}" type="slidenum">
              <a:rPr lang="en-US" altLang="en-US" smtClean="0">
                <a:latin typeface="Calibri" panose="020F0502020204030204" pitchFamily="34" charset="0"/>
              </a:rPr>
              <a:pPr fontAlgn="base">
                <a:spcBef>
                  <a:spcPct val="0"/>
                </a:spcBef>
                <a:spcAft>
                  <a:spcPct val="0"/>
                </a:spcAft>
              </a:pPr>
              <a:t>6</a:t>
            </a:fld>
            <a:endParaRPr lang="en-US" altLang="en-US" dirty="0">
              <a:latin typeface="Calibri" panose="020F0502020204030204" pitchFamily="34" charset="0"/>
            </a:endParaRPr>
          </a:p>
        </p:txBody>
      </p:sp>
    </p:spTree>
    <p:extLst>
      <p:ext uri="{BB962C8B-B14F-4D97-AF65-F5344CB8AC3E}">
        <p14:creationId xmlns:p14="http://schemas.microsoft.com/office/powerpoint/2010/main" val="2654434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408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2373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29166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8691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9790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8440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157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581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18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6658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792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1200"/>
              </a:spcBef>
              <a:spcAft>
                <a:spcPts val="800"/>
              </a:spcAft>
            </a:pPr>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7</a:t>
            </a:fld>
            <a:endParaRPr lang="en-US" dirty="0"/>
          </a:p>
        </p:txBody>
      </p:sp>
    </p:spTree>
    <p:extLst>
      <p:ext uri="{BB962C8B-B14F-4D97-AF65-F5344CB8AC3E}">
        <p14:creationId xmlns:p14="http://schemas.microsoft.com/office/powerpoint/2010/main" val="3451366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73</a:t>
            </a:fld>
            <a:endParaRPr lang="en-US" dirty="0"/>
          </a:p>
        </p:txBody>
      </p:sp>
    </p:spTree>
    <p:extLst>
      <p:ext uri="{BB962C8B-B14F-4D97-AF65-F5344CB8AC3E}">
        <p14:creationId xmlns:p14="http://schemas.microsoft.com/office/powerpoint/2010/main" val="1236806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74</a:t>
            </a:fld>
            <a:endParaRPr lang="en-US" dirty="0"/>
          </a:p>
        </p:txBody>
      </p:sp>
    </p:spTree>
    <p:extLst>
      <p:ext uri="{BB962C8B-B14F-4D97-AF65-F5344CB8AC3E}">
        <p14:creationId xmlns:p14="http://schemas.microsoft.com/office/powerpoint/2010/main" val="1941505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84142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77</a:t>
            </a:fld>
            <a:endParaRPr lang="en-US" dirty="0"/>
          </a:p>
        </p:txBody>
      </p:sp>
    </p:spTree>
    <p:extLst>
      <p:ext uri="{BB962C8B-B14F-4D97-AF65-F5344CB8AC3E}">
        <p14:creationId xmlns:p14="http://schemas.microsoft.com/office/powerpoint/2010/main" val="17605794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78</a:t>
            </a:fld>
            <a:endParaRPr lang="en-US" dirty="0"/>
          </a:p>
        </p:txBody>
      </p:sp>
    </p:spTree>
    <p:extLst>
      <p:ext uri="{BB962C8B-B14F-4D97-AF65-F5344CB8AC3E}">
        <p14:creationId xmlns:p14="http://schemas.microsoft.com/office/powerpoint/2010/main" val="34299924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79</a:t>
            </a:fld>
            <a:endParaRPr lang="en-US" dirty="0"/>
          </a:p>
        </p:txBody>
      </p:sp>
    </p:spTree>
    <p:extLst>
      <p:ext uri="{BB962C8B-B14F-4D97-AF65-F5344CB8AC3E}">
        <p14:creationId xmlns:p14="http://schemas.microsoft.com/office/powerpoint/2010/main" val="18569184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80</a:t>
            </a:fld>
            <a:endParaRPr lang="en-US" dirty="0"/>
          </a:p>
        </p:txBody>
      </p:sp>
    </p:spTree>
    <p:extLst>
      <p:ext uri="{BB962C8B-B14F-4D97-AF65-F5344CB8AC3E}">
        <p14:creationId xmlns:p14="http://schemas.microsoft.com/office/powerpoint/2010/main" val="17288670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81</a:t>
            </a:fld>
            <a:endParaRPr lang="en-US" dirty="0"/>
          </a:p>
        </p:txBody>
      </p:sp>
    </p:spTree>
    <p:extLst>
      <p:ext uri="{BB962C8B-B14F-4D97-AF65-F5344CB8AC3E}">
        <p14:creationId xmlns:p14="http://schemas.microsoft.com/office/powerpoint/2010/main" val="2287014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D9ED18-EA56-40FD-BD10-3A98E133505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74940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D9ED18-EA56-40FD-BD10-3A98E133505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659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8</a:t>
            </a:fld>
            <a:endParaRPr lang="en-US" dirty="0"/>
          </a:p>
        </p:txBody>
      </p:sp>
    </p:spTree>
    <p:extLst>
      <p:ext uri="{BB962C8B-B14F-4D97-AF65-F5344CB8AC3E}">
        <p14:creationId xmlns:p14="http://schemas.microsoft.com/office/powerpoint/2010/main" val="7193568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D9ED18-EA56-40FD-BD10-3A98E13350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3101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85</a:t>
            </a:fld>
            <a:endParaRPr lang="en-US" dirty="0"/>
          </a:p>
        </p:txBody>
      </p:sp>
    </p:spTree>
    <p:extLst>
      <p:ext uri="{BB962C8B-B14F-4D97-AF65-F5344CB8AC3E}">
        <p14:creationId xmlns:p14="http://schemas.microsoft.com/office/powerpoint/2010/main" val="28763268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42" name="Google Shape;54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13DD88-0F26-4EF9-9B64-AEB6D2A4D549}" type="slidenum">
              <a:rPr kumimoji="0" lang="en-P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P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6913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88</a:t>
            </a:fld>
            <a:endParaRPr lang="en-US" dirty="0"/>
          </a:p>
        </p:txBody>
      </p:sp>
    </p:spTree>
    <p:extLst>
      <p:ext uri="{BB962C8B-B14F-4D97-AF65-F5344CB8AC3E}">
        <p14:creationId xmlns:p14="http://schemas.microsoft.com/office/powerpoint/2010/main" val="26826317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89</a:t>
            </a:fld>
            <a:endParaRPr lang="en-US" dirty="0"/>
          </a:p>
        </p:txBody>
      </p:sp>
    </p:spTree>
    <p:extLst>
      <p:ext uri="{BB962C8B-B14F-4D97-AF65-F5344CB8AC3E}">
        <p14:creationId xmlns:p14="http://schemas.microsoft.com/office/powerpoint/2010/main" val="2010200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7AE095-82E2-1445-BF41-146BFA823A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8166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9027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99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81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9.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26884" y="0"/>
            <a:ext cx="8965116" cy="5425440"/>
          </a:xfrm>
          <a:prstGeom prst="rect">
            <a:avLst/>
          </a:prstGeom>
        </p:spPr>
      </p:pic>
      <p:sp>
        <p:nvSpPr>
          <p:cNvPr id="8" name="Rectangle 7"/>
          <p:cNvSpPr/>
          <p:nvPr userDrawn="1"/>
        </p:nvSpPr>
        <p:spPr>
          <a:xfrm>
            <a:off x="0" y="0"/>
            <a:ext cx="3417384"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920218" y="457200"/>
            <a:ext cx="7644402" cy="3235959"/>
          </a:xfrm>
        </p:spPr>
        <p:txBody>
          <a:bodyPr anchor="b"/>
          <a:lstStyle>
            <a:lvl1pPr algn="l">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9202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688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271781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6071095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9848410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6599562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227136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0963998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741723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4382077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9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21480"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68867"/>
            <a:ext cx="3390900" cy="376840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09833815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4_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sz="1000"/>
            </a:lvl1pPr>
          </a:lstStyle>
          <a:p>
            <a:fld id="{2BB41FEB-68D6-4CF9-B98A-92D3272D3124}" type="slidenum">
              <a:rPr lang="en-US" smtClean="0"/>
              <a:pPr/>
              <a:t>‹#›</a:t>
            </a:fld>
            <a:endParaRPr lang="en-US"/>
          </a:p>
        </p:txBody>
      </p:sp>
      <p:sp>
        <p:nvSpPr>
          <p:cNvPr id="9" name="Title 1"/>
          <p:cNvSpPr>
            <a:spLocks noGrp="1"/>
          </p:cNvSpPr>
          <p:nvPr>
            <p:ph type="title"/>
          </p:nvPr>
        </p:nvSpPr>
        <p:spPr>
          <a:xfrm>
            <a:off x="499537" y="3255662"/>
            <a:ext cx="11277523" cy="2844641"/>
          </a:xfrm>
          <a:gradFill>
            <a:gsLst>
              <a:gs pos="0">
                <a:srgbClr val="005192"/>
              </a:gs>
              <a:gs pos="100000">
                <a:srgbClr val="00024B"/>
              </a:gs>
            </a:gsLst>
            <a:lin ang="5400000" scaled="1"/>
          </a:gradFill>
        </p:spPr>
        <p:txBody>
          <a:bodyPr lIns="182880" bIns="365760" anchor="ctr">
            <a:normAutofit/>
          </a:bodyPr>
          <a:lstStyle>
            <a:lvl1pPr>
              <a:defRPr sz="2700">
                <a:solidFill>
                  <a:schemeClr val="bg1"/>
                </a:solidFill>
              </a:defRPr>
            </a:lvl1pPr>
          </a:lstStyle>
          <a:p>
            <a:r>
              <a:rPr lang="en-US"/>
              <a:t>Click to edit Master title style</a:t>
            </a:r>
          </a:p>
        </p:txBody>
      </p:sp>
      <p:sp>
        <p:nvSpPr>
          <p:cNvPr id="14" name="Rectangle 13"/>
          <p:cNvSpPr/>
          <p:nvPr userDrawn="1"/>
        </p:nvSpPr>
        <p:spPr>
          <a:xfrm>
            <a:off x="499537" y="1523275"/>
            <a:ext cx="11277523" cy="45719"/>
          </a:xfrm>
          <a:prstGeom prst="rect">
            <a:avLst/>
          </a:prstGeom>
          <a:solidFill>
            <a:srgbClr val="0051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TextBox 14"/>
          <p:cNvSpPr txBox="1"/>
          <p:nvPr userDrawn="1"/>
        </p:nvSpPr>
        <p:spPr>
          <a:xfrm>
            <a:off x="488594" y="1151242"/>
            <a:ext cx="7508957" cy="300082"/>
          </a:xfrm>
          <a:prstGeom prst="rect">
            <a:avLst/>
          </a:prstGeom>
          <a:noFill/>
        </p:spPr>
        <p:txBody>
          <a:bodyPr wrap="square" rtlCol="0">
            <a:spAutoFit/>
          </a:bodyPr>
          <a:lstStyle/>
          <a:p>
            <a:r>
              <a:rPr lang="en-US" sz="1350" b="1">
                <a:solidFill>
                  <a:schemeClr val="bg1">
                    <a:lumMod val="50000"/>
                  </a:schemeClr>
                </a:solidFill>
                <a:latin typeface="Century Gothic" panose="020B0502020202020204" pitchFamily="34" charset="0"/>
              </a:rPr>
              <a:t>Center for Accelerating Innovation </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17748" y="992037"/>
            <a:ext cx="2043345" cy="420589"/>
          </a:xfrm>
          <a:prstGeom prst="rect">
            <a:avLst/>
          </a:prstGeom>
        </p:spPr>
      </p:pic>
      <p:pic>
        <p:nvPicPr>
          <p:cNvPr id="8" name="Picture 7">
            <a:extLst>
              <a:ext uri="{FF2B5EF4-FFF2-40B4-BE49-F238E27FC236}">
                <a16:creationId xmlns:a16="http://schemas.microsoft.com/office/drawing/2014/main" id="{1B3EF267-DD96-4179-B58E-FC2093387015}"/>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499537" y="1513256"/>
            <a:ext cx="11277523" cy="1742407"/>
          </a:xfrm>
          <a:prstGeom prst="rect">
            <a:avLst/>
          </a:prstGeom>
        </p:spPr>
      </p:pic>
      <p:sp>
        <p:nvSpPr>
          <p:cNvPr id="5" name="TextBox 4">
            <a:extLst>
              <a:ext uri="{FF2B5EF4-FFF2-40B4-BE49-F238E27FC236}">
                <a16:creationId xmlns:a16="http://schemas.microsoft.com/office/drawing/2014/main" id="{DABAD2CC-D324-4564-9A86-009D841A3B77}"/>
              </a:ext>
            </a:extLst>
          </p:cNvPr>
          <p:cNvSpPr txBox="1"/>
          <p:nvPr userDrawn="1"/>
        </p:nvSpPr>
        <p:spPr>
          <a:xfrm>
            <a:off x="8674722" y="5865917"/>
            <a:ext cx="2114681" cy="246221"/>
          </a:xfrm>
          <a:prstGeom prst="rect">
            <a:avLst/>
          </a:prstGeom>
          <a:noFill/>
        </p:spPr>
        <p:txBody>
          <a:bodyPr wrap="none" rtlCol="0">
            <a:spAutoFit/>
          </a:bodyPr>
          <a:lstStyle/>
          <a:p>
            <a:r>
              <a:rPr lang="en-US" sz="1000" i="1">
                <a:solidFill>
                  <a:schemeClr val="bg1"/>
                </a:solidFill>
              </a:rPr>
              <a:t>Source: Pixabay, </a:t>
            </a:r>
            <a:r>
              <a:rPr lang="en-US" sz="1000" i="1" err="1">
                <a:solidFill>
                  <a:schemeClr val="bg1"/>
                </a:solidFill>
              </a:rPr>
              <a:t>Unsplash</a:t>
            </a:r>
            <a:r>
              <a:rPr lang="en-US" sz="1000" i="1">
                <a:solidFill>
                  <a:schemeClr val="bg1"/>
                </a:solidFill>
              </a:rPr>
              <a:t> and FHWA</a:t>
            </a:r>
          </a:p>
        </p:txBody>
      </p:sp>
      <p:pic>
        <p:nvPicPr>
          <p:cNvPr id="10" name="Picture 9">
            <a:extLst>
              <a:ext uri="{FF2B5EF4-FFF2-40B4-BE49-F238E27FC236}">
                <a16:creationId xmlns:a16="http://schemas.microsoft.com/office/drawing/2014/main" id="{85D3430A-225F-4845-A655-6CFF2E0F1C1D}"/>
              </a:ext>
            </a:extLst>
          </p:cNvPr>
          <p:cNvPicPr/>
          <p:nvPr userDrawn="1"/>
        </p:nvPicPr>
        <p:blipFill>
          <a:blip r:embed="rId4">
            <a:extLst>
              <a:ext uri="{28A0092B-C50C-407E-A947-70E740481C1C}">
                <a14:useLocalDpi xmlns:a14="http://schemas.microsoft.com/office/drawing/2010/main"/>
              </a:ext>
            </a:extLst>
          </a:blip>
          <a:stretch>
            <a:fillRect/>
          </a:stretch>
        </p:blipFill>
        <p:spPr>
          <a:xfrm>
            <a:off x="9642382" y="760546"/>
            <a:ext cx="2134679" cy="629730"/>
          </a:xfrm>
          <a:prstGeom prst="rect">
            <a:avLst/>
          </a:prstGeom>
        </p:spPr>
      </p:pic>
    </p:spTree>
    <p:extLst>
      <p:ext uri="{BB962C8B-B14F-4D97-AF65-F5344CB8AC3E}">
        <p14:creationId xmlns:p14="http://schemas.microsoft.com/office/powerpoint/2010/main" val="9278314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4D0E-56FF-7389-59AD-47DB623435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F9BE0B-5572-94EC-1D7C-C3155350DB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69AEBB-B62A-B6B4-E892-9F0C61FE2BAB}"/>
              </a:ext>
            </a:extLst>
          </p:cNvPr>
          <p:cNvSpPr>
            <a:spLocks noGrp="1"/>
          </p:cNvSpPr>
          <p:nvPr>
            <p:ph type="dt" sz="half" idx="10"/>
          </p:nvPr>
        </p:nvSpPr>
        <p:spPr/>
        <p:txBody>
          <a:bodyPr/>
          <a:lstStyle/>
          <a:p>
            <a:fld id="{56441B62-5AB7-4126-9F37-23C404451D94}" type="datetimeFigureOut">
              <a:rPr lang="en-US" smtClean="0"/>
              <a:t>8/23/2023</a:t>
            </a:fld>
            <a:endParaRPr lang="en-US"/>
          </a:p>
        </p:txBody>
      </p:sp>
      <p:sp>
        <p:nvSpPr>
          <p:cNvPr id="5" name="Footer Placeholder 4">
            <a:extLst>
              <a:ext uri="{FF2B5EF4-FFF2-40B4-BE49-F238E27FC236}">
                <a16:creationId xmlns:a16="http://schemas.microsoft.com/office/drawing/2014/main" id="{E0AFA971-B492-6FF3-2157-9C87A893A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C5684-6C85-8174-ABE5-5A6E38C58938}"/>
              </a:ext>
            </a:extLst>
          </p:cNvPr>
          <p:cNvSpPr>
            <a:spLocks noGrp="1"/>
          </p:cNvSpPr>
          <p:nvPr>
            <p:ph type="sldNum" sz="quarter" idx="12"/>
          </p:nvPr>
        </p:nvSpPr>
        <p:spPr/>
        <p:txBody>
          <a:bodyPr/>
          <a:lstStyle/>
          <a:p>
            <a:fld id="{7CD1E2F4-D58E-44DF-91AA-6706F6F6588A}" type="slidenum">
              <a:rPr lang="en-US" smtClean="0"/>
              <a:t>‹#›</a:t>
            </a:fld>
            <a:endParaRPr lang="en-US"/>
          </a:p>
        </p:txBody>
      </p:sp>
    </p:spTree>
    <p:extLst>
      <p:ext uri="{BB962C8B-B14F-4D97-AF65-F5344CB8AC3E}">
        <p14:creationId xmlns:p14="http://schemas.microsoft.com/office/powerpoint/2010/main" val="27613857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6ACA5-20CA-2103-B2C9-0AC021D51B4B}"/>
              </a:ext>
            </a:extLst>
          </p:cNvPr>
          <p:cNvSpPr>
            <a:spLocks noGrp="1"/>
          </p:cNvSpPr>
          <p:nvPr>
            <p:ph type="title"/>
          </p:nvPr>
        </p:nvSpPr>
        <p:spPr>
          <a:xfrm>
            <a:off x="838200" y="1399747"/>
            <a:ext cx="10515600" cy="745576"/>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D7E837D2-FC4C-1041-10E2-D73B3CE3DA1B}"/>
              </a:ext>
            </a:extLst>
          </p:cNvPr>
          <p:cNvSpPr>
            <a:spLocks noGrp="1"/>
          </p:cNvSpPr>
          <p:nvPr>
            <p:ph idx="1"/>
          </p:nvPr>
        </p:nvSpPr>
        <p:spPr>
          <a:xfrm>
            <a:off x="838200" y="2145323"/>
            <a:ext cx="10515600" cy="4031640"/>
          </a:xfrm>
        </p:spPr>
        <p:txBody>
          <a:bodyPr/>
          <a:lstStyle/>
          <a:p>
            <a:pPr lvl="0"/>
            <a:r>
              <a:rPr lang="en-US" dirty="0"/>
              <a:t>Click to edit Master text styles</a:t>
            </a:r>
          </a:p>
          <a:p>
            <a:pPr lvl="1"/>
            <a:r>
              <a:rPr lang="en-US" dirty="0"/>
              <a:t>Second level</a:t>
            </a:r>
          </a:p>
        </p:txBody>
      </p:sp>
      <p:sp>
        <p:nvSpPr>
          <p:cNvPr id="4" name="Date Placeholder 3">
            <a:extLst>
              <a:ext uri="{FF2B5EF4-FFF2-40B4-BE49-F238E27FC236}">
                <a16:creationId xmlns:a16="http://schemas.microsoft.com/office/drawing/2014/main" id="{B780E2F0-DEA0-6B97-081F-C10BCEF9269A}"/>
              </a:ext>
            </a:extLst>
          </p:cNvPr>
          <p:cNvSpPr>
            <a:spLocks noGrp="1"/>
          </p:cNvSpPr>
          <p:nvPr>
            <p:ph type="dt" sz="half" idx="10"/>
          </p:nvPr>
        </p:nvSpPr>
        <p:spPr/>
        <p:txBody>
          <a:bodyPr/>
          <a:lstStyle/>
          <a:p>
            <a:fld id="{56441B62-5AB7-4126-9F37-23C404451D94}" type="datetimeFigureOut">
              <a:rPr lang="en-US" smtClean="0"/>
              <a:t>8/23/2023</a:t>
            </a:fld>
            <a:endParaRPr lang="en-US"/>
          </a:p>
        </p:txBody>
      </p:sp>
      <p:sp>
        <p:nvSpPr>
          <p:cNvPr id="5" name="Footer Placeholder 4">
            <a:extLst>
              <a:ext uri="{FF2B5EF4-FFF2-40B4-BE49-F238E27FC236}">
                <a16:creationId xmlns:a16="http://schemas.microsoft.com/office/drawing/2014/main" id="{A72363AC-4410-5C53-9196-F22A86DFB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917F2-DE0B-93DD-0AE0-19D4F142246E}"/>
              </a:ext>
            </a:extLst>
          </p:cNvPr>
          <p:cNvSpPr>
            <a:spLocks noGrp="1"/>
          </p:cNvSpPr>
          <p:nvPr>
            <p:ph type="sldNum" sz="quarter" idx="12"/>
          </p:nvPr>
        </p:nvSpPr>
        <p:spPr/>
        <p:txBody>
          <a:bodyPr/>
          <a:lstStyle/>
          <a:p>
            <a:fld id="{7CD1E2F4-D58E-44DF-91AA-6706F6F6588A}" type="slidenum">
              <a:rPr lang="en-US" smtClean="0"/>
              <a:t>‹#›</a:t>
            </a:fld>
            <a:endParaRPr lang="en-US"/>
          </a:p>
        </p:txBody>
      </p:sp>
    </p:spTree>
    <p:extLst>
      <p:ext uri="{BB962C8B-B14F-4D97-AF65-F5344CB8AC3E}">
        <p14:creationId xmlns:p14="http://schemas.microsoft.com/office/powerpoint/2010/main" val="134793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851111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0218-2009-49FE-AECE-D1D95B9F95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9D722C-9E96-26E5-8329-0D67AD99CA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624A85-40AF-12F6-308D-B57629BADFCB}"/>
              </a:ext>
            </a:extLst>
          </p:cNvPr>
          <p:cNvSpPr>
            <a:spLocks noGrp="1"/>
          </p:cNvSpPr>
          <p:nvPr>
            <p:ph type="dt" sz="half" idx="10"/>
          </p:nvPr>
        </p:nvSpPr>
        <p:spPr/>
        <p:txBody>
          <a:bodyPr/>
          <a:lstStyle/>
          <a:p>
            <a:fld id="{56441B62-5AB7-4126-9F37-23C404451D94}" type="datetimeFigureOut">
              <a:rPr lang="en-US" smtClean="0"/>
              <a:t>8/23/2023</a:t>
            </a:fld>
            <a:endParaRPr lang="en-US"/>
          </a:p>
        </p:txBody>
      </p:sp>
      <p:sp>
        <p:nvSpPr>
          <p:cNvPr id="5" name="Footer Placeholder 4">
            <a:extLst>
              <a:ext uri="{FF2B5EF4-FFF2-40B4-BE49-F238E27FC236}">
                <a16:creationId xmlns:a16="http://schemas.microsoft.com/office/drawing/2014/main" id="{11A8C5D9-3CBC-2A25-DDEC-C5FA77B10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A160A-2B4C-CED5-A421-7470A5B23D20}"/>
              </a:ext>
            </a:extLst>
          </p:cNvPr>
          <p:cNvSpPr>
            <a:spLocks noGrp="1"/>
          </p:cNvSpPr>
          <p:nvPr>
            <p:ph type="sldNum" sz="quarter" idx="12"/>
          </p:nvPr>
        </p:nvSpPr>
        <p:spPr/>
        <p:txBody>
          <a:bodyPr/>
          <a:lstStyle/>
          <a:p>
            <a:fld id="{7CD1E2F4-D58E-44DF-91AA-6706F6F6588A}" type="slidenum">
              <a:rPr lang="en-US" smtClean="0"/>
              <a:t>‹#›</a:t>
            </a:fld>
            <a:endParaRPr lang="en-US"/>
          </a:p>
        </p:txBody>
      </p:sp>
    </p:spTree>
    <p:extLst>
      <p:ext uri="{BB962C8B-B14F-4D97-AF65-F5344CB8AC3E}">
        <p14:creationId xmlns:p14="http://schemas.microsoft.com/office/powerpoint/2010/main" val="29600746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B07FC-3CE1-2199-0A83-FDB853B12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BB44F1-70BB-891D-6000-6F3DEF77EA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34BDD8-481F-B8EA-5CAF-C1CB88EA2F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0FF4D-B33A-A3B8-970E-AA711F39773A}"/>
              </a:ext>
            </a:extLst>
          </p:cNvPr>
          <p:cNvSpPr>
            <a:spLocks noGrp="1"/>
          </p:cNvSpPr>
          <p:nvPr>
            <p:ph type="dt" sz="half" idx="10"/>
          </p:nvPr>
        </p:nvSpPr>
        <p:spPr/>
        <p:txBody>
          <a:bodyPr/>
          <a:lstStyle/>
          <a:p>
            <a:fld id="{56441B62-5AB7-4126-9F37-23C404451D94}" type="datetimeFigureOut">
              <a:rPr lang="en-US" smtClean="0"/>
              <a:t>8/23/2023</a:t>
            </a:fld>
            <a:endParaRPr lang="en-US"/>
          </a:p>
        </p:txBody>
      </p:sp>
      <p:sp>
        <p:nvSpPr>
          <p:cNvPr id="6" name="Footer Placeholder 5">
            <a:extLst>
              <a:ext uri="{FF2B5EF4-FFF2-40B4-BE49-F238E27FC236}">
                <a16:creationId xmlns:a16="http://schemas.microsoft.com/office/drawing/2014/main" id="{E2050E1C-2D28-F915-5C07-9FE6C3CCC2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1A283-631F-C7F9-57FD-ACA3DA526A0D}"/>
              </a:ext>
            </a:extLst>
          </p:cNvPr>
          <p:cNvSpPr>
            <a:spLocks noGrp="1"/>
          </p:cNvSpPr>
          <p:nvPr>
            <p:ph type="sldNum" sz="quarter" idx="12"/>
          </p:nvPr>
        </p:nvSpPr>
        <p:spPr/>
        <p:txBody>
          <a:bodyPr/>
          <a:lstStyle/>
          <a:p>
            <a:fld id="{7CD1E2F4-D58E-44DF-91AA-6706F6F6588A}" type="slidenum">
              <a:rPr lang="en-US" smtClean="0"/>
              <a:t>‹#›</a:t>
            </a:fld>
            <a:endParaRPr lang="en-US"/>
          </a:p>
        </p:txBody>
      </p:sp>
    </p:spTree>
    <p:extLst>
      <p:ext uri="{BB962C8B-B14F-4D97-AF65-F5344CB8AC3E}">
        <p14:creationId xmlns:p14="http://schemas.microsoft.com/office/powerpoint/2010/main" val="21842272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B8D4-6D7C-6A63-44EB-8339A17504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718F3D-17D6-0423-B4AB-5D2627264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8C40-8138-8BB4-C6D2-C702C32C34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C99070-29C5-C130-6587-245B04364F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5D27EB-FA18-E6BE-BA47-5DDFFE8358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CF27E6-828C-8A1E-615A-66C0A76B9DAA}"/>
              </a:ext>
            </a:extLst>
          </p:cNvPr>
          <p:cNvSpPr>
            <a:spLocks noGrp="1"/>
          </p:cNvSpPr>
          <p:nvPr>
            <p:ph type="dt" sz="half" idx="10"/>
          </p:nvPr>
        </p:nvSpPr>
        <p:spPr/>
        <p:txBody>
          <a:bodyPr/>
          <a:lstStyle/>
          <a:p>
            <a:fld id="{56441B62-5AB7-4126-9F37-23C404451D94}" type="datetimeFigureOut">
              <a:rPr lang="en-US" smtClean="0"/>
              <a:t>8/23/2023</a:t>
            </a:fld>
            <a:endParaRPr lang="en-US"/>
          </a:p>
        </p:txBody>
      </p:sp>
      <p:sp>
        <p:nvSpPr>
          <p:cNvPr id="8" name="Footer Placeholder 7">
            <a:extLst>
              <a:ext uri="{FF2B5EF4-FFF2-40B4-BE49-F238E27FC236}">
                <a16:creationId xmlns:a16="http://schemas.microsoft.com/office/drawing/2014/main" id="{F6E26F0B-3B87-EC2F-E321-CA7AFD3199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8C19A9-F000-C333-C071-2527EAC0B365}"/>
              </a:ext>
            </a:extLst>
          </p:cNvPr>
          <p:cNvSpPr>
            <a:spLocks noGrp="1"/>
          </p:cNvSpPr>
          <p:nvPr>
            <p:ph type="sldNum" sz="quarter" idx="12"/>
          </p:nvPr>
        </p:nvSpPr>
        <p:spPr/>
        <p:txBody>
          <a:bodyPr/>
          <a:lstStyle/>
          <a:p>
            <a:fld id="{7CD1E2F4-D58E-44DF-91AA-6706F6F6588A}" type="slidenum">
              <a:rPr lang="en-US" smtClean="0"/>
              <a:t>‹#›</a:t>
            </a:fld>
            <a:endParaRPr lang="en-US"/>
          </a:p>
        </p:txBody>
      </p:sp>
    </p:spTree>
    <p:extLst>
      <p:ext uri="{BB962C8B-B14F-4D97-AF65-F5344CB8AC3E}">
        <p14:creationId xmlns:p14="http://schemas.microsoft.com/office/powerpoint/2010/main" val="27804215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E9746-F36F-DE85-2756-5E580490F4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2DDB96-EFA9-DCA6-B197-DCEB5662EFCE}"/>
              </a:ext>
            </a:extLst>
          </p:cNvPr>
          <p:cNvSpPr>
            <a:spLocks noGrp="1"/>
          </p:cNvSpPr>
          <p:nvPr>
            <p:ph type="dt" sz="half" idx="10"/>
          </p:nvPr>
        </p:nvSpPr>
        <p:spPr/>
        <p:txBody>
          <a:bodyPr/>
          <a:lstStyle/>
          <a:p>
            <a:fld id="{56441B62-5AB7-4126-9F37-23C404451D94}" type="datetimeFigureOut">
              <a:rPr lang="en-US" smtClean="0"/>
              <a:t>8/23/2023</a:t>
            </a:fld>
            <a:endParaRPr lang="en-US"/>
          </a:p>
        </p:txBody>
      </p:sp>
      <p:sp>
        <p:nvSpPr>
          <p:cNvPr id="4" name="Footer Placeholder 3">
            <a:extLst>
              <a:ext uri="{FF2B5EF4-FFF2-40B4-BE49-F238E27FC236}">
                <a16:creationId xmlns:a16="http://schemas.microsoft.com/office/drawing/2014/main" id="{BD00A0E3-6DA7-8613-7CAF-CA6D761F90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D576E8-D7DC-AA9E-F30A-37A8D9C4CC0D}"/>
              </a:ext>
            </a:extLst>
          </p:cNvPr>
          <p:cNvSpPr>
            <a:spLocks noGrp="1"/>
          </p:cNvSpPr>
          <p:nvPr>
            <p:ph type="sldNum" sz="quarter" idx="12"/>
          </p:nvPr>
        </p:nvSpPr>
        <p:spPr/>
        <p:txBody>
          <a:bodyPr/>
          <a:lstStyle/>
          <a:p>
            <a:fld id="{7CD1E2F4-D58E-44DF-91AA-6706F6F6588A}" type="slidenum">
              <a:rPr lang="en-US" smtClean="0"/>
              <a:t>‹#›</a:t>
            </a:fld>
            <a:endParaRPr lang="en-US"/>
          </a:p>
        </p:txBody>
      </p:sp>
    </p:spTree>
    <p:extLst>
      <p:ext uri="{BB962C8B-B14F-4D97-AF65-F5344CB8AC3E}">
        <p14:creationId xmlns:p14="http://schemas.microsoft.com/office/powerpoint/2010/main" val="366269326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D92FBC-0CA2-3997-C84F-F2A93E2BB069}"/>
              </a:ext>
            </a:extLst>
          </p:cNvPr>
          <p:cNvSpPr>
            <a:spLocks noGrp="1"/>
          </p:cNvSpPr>
          <p:nvPr>
            <p:ph type="dt" sz="half" idx="10"/>
          </p:nvPr>
        </p:nvSpPr>
        <p:spPr/>
        <p:txBody>
          <a:bodyPr/>
          <a:lstStyle/>
          <a:p>
            <a:fld id="{56441B62-5AB7-4126-9F37-23C404451D94}" type="datetimeFigureOut">
              <a:rPr lang="en-US" smtClean="0"/>
              <a:t>8/23/2023</a:t>
            </a:fld>
            <a:endParaRPr lang="en-US"/>
          </a:p>
        </p:txBody>
      </p:sp>
      <p:sp>
        <p:nvSpPr>
          <p:cNvPr id="3" name="Footer Placeholder 2">
            <a:extLst>
              <a:ext uri="{FF2B5EF4-FFF2-40B4-BE49-F238E27FC236}">
                <a16:creationId xmlns:a16="http://schemas.microsoft.com/office/drawing/2014/main" id="{B6E5138F-FDB0-5804-81F3-35149F0FF1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7AA906-0B98-A22A-A5E0-0AAE95EEB7CE}"/>
              </a:ext>
            </a:extLst>
          </p:cNvPr>
          <p:cNvSpPr>
            <a:spLocks noGrp="1"/>
          </p:cNvSpPr>
          <p:nvPr>
            <p:ph type="sldNum" sz="quarter" idx="12"/>
          </p:nvPr>
        </p:nvSpPr>
        <p:spPr/>
        <p:txBody>
          <a:bodyPr/>
          <a:lstStyle/>
          <a:p>
            <a:fld id="{7CD1E2F4-D58E-44DF-91AA-6706F6F6588A}" type="slidenum">
              <a:rPr lang="en-US" smtClean="0"/>
              <a:t>‹#›</a:t>
            </a:fld>
            <a:endParaRPr lang="en-US"/>
          </a:p>
        </p:txBody>
      </p:sp>
    </p:spTree>
    <p:extLst>
      <p:ext uri="{BB962C8B-B14F-4D97-AF65-F5344CB8AC3E}">
        <p14:creationId xmlns:p14="http://schemas.microsoft.com/office/powerpoint/2010/main" val="363174655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F173-C9A3-E682-6BA2-743A54AB4B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5A0DE4-1C60-08AA-4992-696A744205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833996-104D-A3C8-CB72-1A67F8E869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BB674-848F-6978-C165-A1B0EBB13680}"/>
              </a:ext>
            </a:extLst>
          </p:cNvPr>
          <p:cNvSpPr>
            <a:spLocks noGrp="1"/>
          </p:cNvSpPr>
          <p:nvPr>
            <p:ph type="dt" sz="half" idx="10"/>
          </p:nvPr>
        </p:nvSpPr>
        <p:spPr/>
        <p:txBody>
          <a:bodyPr/>
          <a:lstStyle/>
          <a:p>
            <a:fld id="{56441B62-5AB7-4126-9F37-23C404451D94}" type="datetimeFigureOut">
              <a:rPr lang="en-US" smtClean="0"/>
              <a:t>8/23/2023</a:t>
            </a:fld>
            <a:endParaRPr lang="en-US"/>
          </a:p>
        </p:txBody>
      </p:sp>
      <p:sp>
        <p:nvSpPr>
          <p:cNvPr id="6" name="Footer Placeholder 5">
            <a:extLst>
              <a:ext uri="{FF2B5EF4-FFF2-40B4-BE49-F238E27FC236}">
                <a16:creationId xmlns:a16="http://schemas.microsoft.com/office/drawing/2014/main" id="{2C2C70C4-F9AB-DA4A-0CE3-599950752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688FCF-89A4-6725-C484-27FEE7AEED26}"/>
              </a:ext>
            </a:extLst>
          </p:cNvPr>
          <p:cNvSpPr>
            <a:spLocks noGrp="1"/>
          </p:cNvSpPr>
          <p:nvPr>
            <p:ph type="sldNum" sz="quarter" idx="12"/>
          </p:nvPr>
        </p:nvSpPr>
        <p:spPr/>
        <p:txBody>
          <a:bodyPr/>
          <a:lstStyle/>
          <a:p>
            <a:fld id="{7CD1E2F4-D58E-44DF-91AA-6706F6F6588A}" type="slidenum">
              <a:rPr lang="en-US" smtClean="0"/>
              <a:t>‹#›</a:t>
            </a:fld>
            <a:endParaRPr lang="en-US"/>
          </a:p>
        </p:txBody>
      </p:sp>
    </p:spTree>
    <p:extLst>
      <p:ext uri="{BB962C8B-B14F-4D97-AF65-F5344CB8AC3E}">
        <p14:creationId xmlns:p14="http://schemas.microsoft.com/office/powerpoint/2010/main" val="79581731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7558-4858-5243-C881-7515ED296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0C40CB-DA5B-AE8C-588A-22E46580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6900E4-8F42-C763-2FC3-4B15EB32A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A36E1F-388B-D749-6E45-F916D9040BA6}"/>
              </a:ext>
            </a:extLst>
          </p:cNvPr>
          <p:cNvSpPr>
            <a:spLocks noGrp="1"/>
          </p:cNvSpPr>
          <p:nvPr>
            <p:ph type="dt" sz="half" idx="10"/>
          </p:nvPr>
        </p:nvSpPr>
        <p:spPr/>
        <p:txBody>
          <a:bodyPr/>
          <a:lstStyle/>
          <a:p>
            <a:fld id="{56441B62-5AB7-4126-9F37-23C404451D94}" type="datetimeFigureOut">
              <a:rPr lang="en-US" smtClean="0"/>
              <a:t>8/23/2023</a:t>
            </a:fld>
            <a:endParaRPr lang="en-US"/>
          </a:p>
        </p:txBody>
      </p:sp>
      <p:sp>
        <p:nvSpPr>
          <p:cNvPr id="6" name="Footer Placeholder 5">
            <a:extLst>
              <a:ext uri="{FF2B5EF4-FFF2-40B4-BE49-F238E27FC236}">
                <a16:creationId xmlns:a16="http://schemas.microsoft.com/office/drawing/2014/main" id="{F23A51A7-066C-9EBA-6A8D-445CE1DAD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B58AED-ABA9-00FE-DDA6-AD0B650A93D3}"/>
              </a:ext>
            </a:extLst>
          </p:cNvPr>
          <p:cNvSpPr>
            <a:spLocks noGrp="1"/>
          </p:cNvSpPr>
          <p:nvPr>
            <p:ph type="sldNum" sz="quarter" idx="12"/>
          </p:nvPr>
        </p:nvSpPr>
        <p:spPr/>
        <p:txBody>
          <a:bodyPr/>
          <a:lstStyle/>
          <a:p>
            <a:fld id="{7CD1E2F4-D58E-44DF-91AA-6706F6F6588A}" type="slidenum">
              <a:rPr lang="en-US" smtClean="0"/>
              <a:t>‹#›</a:t>
            </a:fld>
            <a:endParaRPr lang="en-US"/>
          </a:p>
        </p:txBody>
      </p:sp>
    </p:spTree>
    <p:extLst>
      <p:ext uri="{BB962C8B-B14F-4D97-AF65-F5344CB8AC3E}">
        <p14:creationId xmlns:p14="http://schemas.microsoft.com/office/powerpoint/2010/main" val="14987270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1906-1335-8C95-487E-091F31075B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2F4C44-DA41-1279-0854-D47C3DAE6A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AB0CD-A406-5346-45E3-63B16A2768A6}"/>
              </a:ext>
            </a:extLst>
          </p:cNvPr>
          <p:cNvSpPr>
            <a:spLocks noGrp="1"/>
          </p:cNvSpPr>
          <p:nvPr>
            <p:ph type="dt" sz="half" idx="10"/>
          </p:nvPr>
        </p:nvSpPr>
        <p:spPr/>
        <p:txBody>
          <a:bodyPr/>
          <a:lstStyle/>
          <a:p>
            <a:fld id="{56441B62-5AB7-4126-9F37-23C404451D94}" type="datetimeFigureOut">
              <a:rPr lang="en-US" smtClean="0"/>
              <a:t>8/23/2023</a:t>
            </a:fld>
            <a:endParaRPr lang="en-US"/>
          </a:p>
        </p:txBody>
      </p:sp>
      <p:sp>
        <p:nvSpPr>
          <p:cNvPr id="5" name="Footer Placeholder 4">
            <a:extLst>
              <a:ext uri="{FF2B5EF4-FFF2-40B4-BE49-F238E27FC236}">
                <a16:creationId xmlns:a16="http://schemas.microsoft.com/office/drawing/2014/main" id="{5F5B1015-E75C-B212-0D3F-35E56F7A6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346C3-4692-13FB-E56F-D665AFA25CE5}"/>
              </a:ext>
            </a:extLst>
          </p:cNvPr>
          <p:cNvSpPr>
            <a:spLocks noGrp="1"/>
          </p:cNvSpPr>
          <p:nvPr>
            <p:ph type="sldNum" sz="quarter" idx="12"/>
          </p:nvPr>
        </p:nvSpPr>
        <p:spPr/>
        <p:txBody>
          <a:bodyPr/>
          <a:lstStyle/>
          <a:p>
            <a:fld id="{7CD1E2F4-D58E-44DF-91AA-6706F6F6588A}" type="slidenum">
              <a:rPr lang="en-US" smtClean="0"/>
              <a:t>‹#›</a:t>
            </a:fld>
            <a:endParaRPr lang="en-US"/>
          </a:p>
        </p:txBody>
      </p:sp>
    </p:spTree>
    <p:extLst>
      <p:ext uri="{BB962C8B-B14F-4D97-AF65-F5344CB8AC3E}">
        <p14:creationId xmlns:p14="http://schemas.microsoft.com/office/powerpoint/2010/main" val="4466770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9A3083-770E-6587-E78A-582B741C4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E5F2DE-EE91-8E2A-DA8A-CFAD3342B9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F2B84-2798-A708-D32E-267633A4CD04}"/>
              </a:ext>
            </a:extLst>
          </p:cNvPr>
          <p:cNvSpPr>
            <a:spLocks noGrp="1"/>
          </p:cNvSpPr>
          <p:nvPr>
            <p:ph type="dt" sz="half" idx="10"/>
          </p:nvPr>
        </p:nvSpPr>
        <p:spPr/>
        <p:txBody>
          <a:bodyPr/>
          <a:lstStyle/>
          <a:p>
            <a:fld id="{56441B62-5AB7-4126-9F37-23C404451D94}" type="datetimeFigureOut">
              <a:rPr lang="en-US" smtClean="0"/>
              <a:t>8/23/2023</a:t>
            </a:fld>
            <a:endParaRPr lang="en-US"/>
          </a:p>
        </p:txBody>
      </p:sp>
      <p:sp>
        <p:nvSpPr>
          <p:cNvPr id="5" name="Footer Placeholder 4">
            <a:extLst>
              <a:ext uri="{FF2B5EF4-FFF2-40B4-BE49-F238E27FC236}">
                <a16:creationId xmlns:a16="http://schemas.microsoft.com/office/drawing/2014/main" id="{014D9DC5-1CCC-66EC-F6F0-0A2FCC5DD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E2E7DA-324B-55FC-D834-15E7E1A6B6B6}"/>
              </a:ext>
            </a:extLst>
          </p:cNvPr>
          <p:cNvSpPr>
            <a:spLocks noGrp="1"/>
          </p:cNvSpPr>
          <p:nvPr>
            <p:ph type="sldNum" sz="quarter" idx="12"/>
          </p:nvPr>
        </p:nvSpPr>
        <p:spPr/>
        <p:txBody>
          <a:bodyPr/>
          <a:lstStyle/>
          <a:p>
            <a:fld id="{7CD1E2F4-D58E-44DF-91AA-6706F6F6588A}" type="slidenum">
              <a:rPr lang="en-US" smtClean="0"/>
              <a:t>‹#›</a:t>
            </a:fld>
            <a:endParaRPr lang="en-US"/>
          </a:p>
        </p:txBody>
      </p:sp>
    </p:spTree>
    <p:extLst>
      <p:ext uri="{BB962C8B-B14F-4D97-AF65-F5344CB8AC3E}">
        <p14:creationId xmlns:p14="http://schemas.microsoft.com/office/powerpoint/2010/main" val="338894779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0" y="1108828"/>
            <a:ext cx="12192000" cy="141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solidFill>
                <a:schemeClr val="bg1"/>
              </a:solidFill>
            </a:endParaRPr>
          </a:p>
        </p:txBody>
      </p:sp>
      <p:grpSp>
        <p:nvGrpSpPr>
          <p:cNvPr id="10" name="Group 9"/>
          <p:cNvGrpSpPr>
            <a:grpSpLocks noChangeAspect="1"/>
          </p:cNvGrpSpPr>
          <p:nvPr userDrawn="1"/>
        </p:nvGrpSpPr>
        <p:grpSpPr>
          <a:xfrm>
            <a:off x="1402124" y="3189659"/>
            <a:ext cx="3485717" cy="2466802"/>
            <a:chOff x="-1857618" y="1097280"/>
            <a:chExt cx="6105144" cy="5760720"/>
          </a:xfrm>
        </p:grpSpPr>
        <p:sp>
          <p:nvSpPr>
            <p:cNvPr id="17" name="Freeform 16"/>
            <p:cNvSpPr/>
            <p:nvPr userDrawn="1"/>
          </p:nvSpPr>
          <p:spPr>
            <a:xfrm>
              <a:off x="-1724891" y="1246909"/>
              <a:ext cx="5839691" cy="5527964"/>
            </a:xfrm>
            <a:custGeom>
              <a:avLst/>
              <a:gdLst>
                <a:gd name="connsiteX0" fmla="*/ 1018309 w 5839691"/>
                <a:gd name="connsiteY0" fmla="*/ 0 h 5527964"/>
                <a:gd name="connsiteX1" fmla="*/ 4873336 w 5839691"/>
                <a:gd name="connsiteY1" fmla="*/ 51955 h 5527964"/>
                <a:gd name="connsiteX2" fmla="*/ 4603173 w 5839691"/>
                <a:gd name="connsiteY2" fmla="*/ 955964 h 5527964"/>
                <a:gd name="connsiteX3" fmla="*/ 5839691 w 5839691"/>
                <a:gd name="connsiteY3" fmla="*/ 987136 h 5527964"/>
                <a:gd name="connsiteX4" fmla="*/ 4623955 w 5839691"/>
                <a:gd name="connsiteY4" fmla="*/ 5527964 h 5527964"/>
                <a:gd name="connsiteX5" fmla="*/ 1163782 w 5839691"/>
                <a:gd name="connsiteY5" fmla="*/ 5496791 h 5527964"/>
                <a:gd name="connsiteX6" fmla="*/ 0 w 5839691"/>
                <a:gd name="connsiteY6" fmla="*/ 976746 h 5527964"/>
                <a:gd name="connsiteX7" fmla="*/ 1298864 w 5839691"/>
                <a:gd name="connsiteY7" fmla="*/ 945573 h 5527964"/>
                <a:gd name="connsiteX8" fmla="*/ 914400 w 5839691"/>
                <a:gd name="connsiteY8" fmla="*/ 0 h 5527964"/>
                <a:gd name="connsiteX9" fmla="*/ 1018309 w 5839691"/>
                <a:gd name="connsiteY9"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691" h="5527964">
                  <a:moveTo>
                    <a:pt x="1018309" y="0"/>
                  </a:moveTo>
                  <a:lnTo>
                    <a:pt x="4873336" y="51955"/>
                  </a:lnTo>
                  <a:lnTo>
                    <a:pt x="4603173" y="955964"/>
                  </a:lnTo>
                  <a:lnTo>
                    <a:pt x="5839691" y="987136"/>
                  </a:lnTo>
                  <a:lnTo>
                    <a:pt x="4623955" y="5527964"/>
                  </a:lnTo>
                  <a:lnTo>
                    <a:pt x="1163782" y="5496791"/>
                  </a:lnTo>
                  <a:lnTo>
                    <a:pt x="0" y="976746"/>
                  </a:lnTo>
                  <a:lnTo>
                    <a:pt x="1298864" y="945573"/>
                  </a:lnTo>
                  <a:lnTo>
                    <a:pt x="914400" y="0"/>
                  </a:lnTo>
                  <a:lnTo>
                    <a:pt x="1018309"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8" name="Picture 17" descr="PA-Turnpike-Logo.jpg"/>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1857618" y="1097280"/>
              <a:ext cx="6105144" cy="5760720"/>
            </a:xfrm>
            <a:prstGeom prst="rect">
              <a:avLst/>
            </a:prstGeom>
          </p:spPr>
        </p:pic>
      </p:grpSp>
      <p:sp>
        <p:nvSpPr>
          <p:cNvPr id="21" name="Title 1"/>
          <p:cNvSpPr>
            <a:spLocks noGrp="1"/>
          </p:cNvSpPr>
          <p:nvPr>
            <p:ph type="title" hasCustomPrompt="1"/>
          </p:nvPr>
        </p:nvSpPr>
        <p:spPr>
          <a:xfrm>
            <a:off x="838200" y="1361211"/>
            <a:ext cx="10515600" cy="883227"/>
          </a:xfrm>
        </p:spPr>
        <p:txBody>
          <a:bodyPr>
            <a:normAutofit/>
          </a:bodyPr>
          <a:lstStyle>
            <a:lvl1pPr algn="ctr">
              <a:defRPr sz="4400" b="0" i="0" spc="300">
                <a:solidFill>
                  <a:srgbClr val="F7921C"/>
                </a:solidFill>
                <a:latin typeface="Haettenschweiler" pitchFamily="34" charset="0"/>
              </a:defRPr>
            </a:lvl1pPr>
          </a:lstStyle>
          <a:p>
            <a:r>
              <a:rPr lang="en-US" dirty="0"/>
              <a:t>CLICK TO EDIT MASTER TITLE STYLE</a:t>
            </a:r>
          </a:p>
        </p:txBody>
      </p:sp>
      <p:sp>
        <p:nvSpPr>
          <p:cNvPr id="22" name="Content Placeholder 2"/>
          <p:cNvSpPr>
            <a:spLocks noGrp="1"/>
          </p:cNvSpPr>
          <p:nvPr>
            <p:ph idx="1"/>
          </p:nvPr>
        </p:nvSpPr>
        <p:spPr>
          <a:xfrm>
            <a:off x="5278581" y="2971800"/>
            <a:ext cx="6071252" cy="2902523"/>
          </a:xfrm>
        </p:spPr>
        <p:txBody>
          <a:bodyPr anchor="ctr"/>
          <a:lstStyle>
            <a:lvl1pPr marL="0" indent="0">
              <a:buNone/>
              <a:defRPr baseline="0">
                <a:solidFill>
                  <a:schemeClr val="tx1"/>
                </a:solidFill>
                <a:latin typeface="+mn-lt"/>
              </a:defRPr>
            </a:lvl1pPr>
            <a:lvl2pPr>
              <a:buNone/>
              <a:defRPr>
                <a:solidFill>
                  <a:schemeClr val="tx1"/>
                </a:solidFill>
                <a:latin typeface="Myriad Pro" panose="020B0503030403020204" pitchFamily="34" charset="0"/>
              </a:defRPr>
            </a:lvl2pPr>
            <a:lvl3pPr>
              <a:buNone/>
              <a:defRPr>
                <a:solidFill>
                  <a:schemeClr val="tx1"/>
                </a:solidFill>
                <a:latin typeface="Myriad Pro" panose="020B0503030403020204" pitchFamily="34" charset="0"/>
              </a:defRPr>
            </a:lvl3pPr>
            <a:lvl4pPr>
              <a:buNone/>
              <a:defRPr>
                <a:solidFill>
                  <a:schemeClr val="tx1"/>
                </a:solidFill>
                <a:latin typeface="Myriad Pro" panose="020B0503030403020204" pitchFamily="34" charset="0"/>
              </a:defRPr>
            </a:lvl4pPr>
            <a:lvl5pPr>
              <a:buNone/>
              <a:defRPr>
                <a:solidFill>
                  <a:schemeClr val="tx1"/>
                </a:solidFill>
                <a:latin typeface="Myriad Pro" panose="020B0503030403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839260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3996"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3996"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2333991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4233" y="1115425"/>
            <a:ext cx="10515600" cy="4758898"/>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234854" y="6356352"/>
            <a:ext cx="2743200" cy="365125"/>
          </a:xfrm>
        </p:spPr>
        <p:txBody>
          <a:bodyPr/>
          <a:lstStyle>
            <a:lvl1pPr>
              <a:defRPr>
                <a:latin typeface="Myriad Pro"/>
              </a:defRPr>
            </a:lvl1pPr>
          </a:lstStyle>
          <a:p>
            <a:fld id="{5FCDAA25-121F-47C4-874C-C54852C1C06C}" type="slidenum">
              <a:rPr lang="en-PH" smtClean="0"/>
              <a:pPr/>
              <a:t>‹#›</a:t>
            </a:fld>
            <a:endParaRPr lang="en-PH" dirty="0"/>
          </a:p>
        </p:txBody>
      </p:sp>
      <p:sp>
        <p:nvSpPr>
          <p:cNvPr id="16" name="Rectangle 15"/>
          <p:cNvSpPr/>
          <p:nvPr userDrawn="1"/>
        </p:nvSpPr>
        <p:spPr>
          <a:xfrm>
            <a:off x="0" y="0"/>
            <a:ext cx="12192000" cy="8435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solidFill>
                <a:schemeClr val="bg1"/>
              </a:solidFill>
            </a:endParaRPr>
          </a:p>
        </p:txBody>
      </p:sp>
      <p:sp>
        <p:nvSpPr>
          <p:cNvPr id="2" name="Title 1"/>
          <p:cNvSpPr>
            <a:spLocks noGrp="1"/>
          </p:cNvSpPr>
          <p:nvPr>
            <p:ph type="title" hasCustomPrompt="1"/>
          </p:nvPr>
        </p:nvSpPr>
        <p:spPr>
          <a:xfrm>
            <a:off x="834233" y="1"/>
            <a:ext cx="10515600" cy="883227"/>
          </a:xfrm>
        </p:spPr>
        <p:txBody>
          <a:bodyPr>
            <a:normAutofit/>
          </a:bodyPr>
          <a:lstStyle>
            <a:lvl1pPr algn="ctr">
              <a:defRPr sz="3600" b="0" i="0" spc="300">
                <a:solidFill>
                  <a:srgbClr val="F7921C"/>
                </a:solidFill>
                <a:latin typeface="Haettenschweiler" pitchFamily="34" charset="0"/>
              </a:defRPr>
            </a:lvl1pPr>
          </a:lstStyle>
          <a:p>
            <a:r>
              <a:rPr lang="en-US" dirty="0"/>
              <a:t>CLICK TO EDIT MASTER TITLE STYLE</a:t>
            </a:r>
          </a:p>
        </p:txBody>
      </p:sp>
      <p:grpSp>
        <p:nvGrpSpPr>
          <p:cNvPr id="20" name="Group 19"/>
          <p:cNvGrpSpPr>
            <a:grpSpLocks noChangeAspect="1"/>
          </p:cNvGrpSpPr>
          <p:nvPr userDrawn="1"/>
        </p:nvGrpSpPr>
        <p:grpSpPr>
          <a:xfrm>
            <a:off x="10574633" y="6288357"/>
            <a:ext cx="731520" cy="517689"/>
            <a:chOff x="-1857618" y="1097280"/>
            <a:chExt cx="6105144" cy="5760720"/>
          </a:xfrm>
        </p:grpSpPr>
        <p:sp>
          <p:nvSpPr>
            <p:cNvPr id="21" name="Freeform 20"/>
            <p:cNvSpPr/>
            <p:nvPr userDrawn="1"/>
          </p:nvSpPr>
          <p:spPr>
            <a:xfrm>
              <a:off x="-1724891" y="1246909"/>
              <a:ext cx="5839691" cy="5527964"/>
            </a:xfrm>
            <a:custGeom>
              <a:avLst/>
              <a:gdLst>
                <a:gd name="connsiteX0" fmla="*/ 1018309 w 5839691"/>
                <a:gd name="connsiteY0" fmla="*/ 0 h 5527964"/>
                <a:gd name="connsiteX1" fmla="*/ 4873336 w 5839691"/>
                <a:gd name="connsiteY1" fmla="*/ 51955 h 5527964"/>
                <a:gd name="connsiteX2" fmla="*/ 4603173 w 5839691"/>
                <a:gd name="connsiteY2" fmla="*/ 955964 h 5527964"/>
                <a:gd name="connsiteX3" fmla="*/ 5839691 w 5839691"/>
                <a:gd name="connsiteY3" fmla="*/ 987136 h 5527964"/>
                <a:gd name="connsiteX4" fmla="*/ 4623955 w 5839691"/>
                <a:gd name="connsiteY4" fmla="*/ 5527964 h 5527964"/>
                <a:gd name="connsiteX5" fmla="*/ 1163782 w 5839691"/>
                <a:gd name="connsiteY5" fmla="*/ 5496791 h 5527964"/>
                <a:gd name="connsiteX6" fmla="*/ 0 w 5839691"/>
                <a:gd name="connsiteY6" fmla="*/ 976746 h 5527964"/>
                <a:gd name="connsiteX7" fmla="*/ 1298864 w 5839691"/>
                <a:gd name="connsiteY7" fmla="*/ 945573 h 5527964"/>
                <a:gd name="connsiteX8" fmla="*/ 914400 w 5839691"/>
                <a:gd name="connsiteY8" fmla="*/ 0 h 5527964"/>
                <a:gd name="connsiteX9" fmla="*/ 1018309 w 5839691"/>
                <a:gd name="connsiteY9"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691" h="5527964">
                  <a:moveTo>
                    <a:pt x="1018309" y="0"/>
                  </a:moveTo>
                  <a:lnTo>
                    <a:pt x="4873336" y="51955"/>
                  </a:lnTo>
                  <a:lnTo>
                    <a:pt x="4603173" y="955964"/>
                  </a:lnTo>
                  <a:lnTo>
                    <a:pt x="5839691" y="987136"/>
                  </a:lnTo>
                  <a:lnTo>
                    <a:pt x="4623955" y="5527964"/>
                  </a:lnTo>
                  <a:lnTo>
                    <a:pt x="1163782" y="5496791"/>
                  </a:lnTo>
                  <a:lnTo>
                    <a:pt x="0" y="976746"/>
                  </a:lnTo>
                  <a:lnTo>
                    <a:pt x="1298864" y="945573"/>
                  </a:lnTo>
                  <a:lnTo>
                    <a:pt x="914400" y="0"/>
                  </a:lnTo>
                  <a:lnTo>
                    <a:pt x="1018309"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2" name="Picture 21" descr="PA-Turnpike-Logo.jpg"/>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1857618" y="1097280"/>
              <a:ext cx="6105144" cy="5760720"/>
            </a:xfrm>
            <a:prstGeom prst="rect">
              <a:avLst/>
            </a:prstGeom>
          </p:spPr>
        </p:pic>
      </p:grpSp>
      <p:sp>
        <p:nvSpPr>
          <p:cNvPr id="23" name="Rectangle 22"/>
          <p:cNvSpPr/>
          <p:nvPr userDrawn="1"/>
        </p:nvSpPr>
        <p:spPr>
          <a:xfrm>
            <a:off x="0" y="822586"/>
            <a:ext cx="12192000" cy="60233"/>
          </a:xfrm>
          <a:prstGeom prst="rect">
            <a:avLst/>
          </a:prstGeom>
          <a:solidFill>
            <a:srgbClr val="137F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PH" sz="1350">
              <a:solidFill>
                <a:schemeClr val="bg1"/>
              </a:solidFill>
            </a:endParaRPr>
          </a:p>
        </p:txBody>
      </p:sp>
      <p:cxnSp>
        <p:nvCxnSpPr>
          <p:cNvPr id="25" name="Straight Connector 24"/>
          <p:cNvCxnSpPr/>
          <p:nvPr userDrawn="1"/>
        </p:nvCxnSpPr>
        <p:spPr>
          <a:xfrm>
            <a:off x="11486218" y="6265719"/>
            <a:ext cx="0" cy="548640"/>
          </a:xfrm>
          <a:prstGeom prst="line">
            <a:avLst/>
          </a:prstGeom>
          <a:ln w="38100">
            <a:solidFill>
              <a:srgbClr val="F7921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65081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2011" y="1465118"/>
            <a:ext cx="12201940" cy="3335482"/>
          </a:xfrm>
          <a:prstGeom prst="rect">
            <a:avLst/>
          </a:prstGeom>
          <a:solidFill>
            <a:srgbClr val="F792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dirty="0"/>
          </a:p>
        </p:txBody>
      </p:sp>
      <p:sp>
        <p:nvSpPr>
          <p:cNvPr id="2" name="Title 1"/>
          <p:cNvSpPr>
            <a:spLocks noGrp="1"/>
          </p:cNvSpPr>
          <p:nvPr>
            <p:ph type="title" hasCustomPrompt="1"/>
          </p:nvPr>
        </p:nvSpPr>
        <p:spPr>
          <a:xfrm>
            <a:off x="4745230" y="1706492"/>
            <a:ext cx="6817015" cy="2852737"/>
          </a:xfrm>
        </p:spPr>
        <p:txBody>
          <a:bodyPr anchor="ctr">
            <a:normAutofit/>
          </a:bodyPr>
          <a:lstStyle>
            <a:lvl1pPr algn="ctr">
              <a:defRPr sz="5400" spc="300">
                <a:latin typeface="Haettenschweiler" pitchFamily="34" charset="0"/>
              </a:defRPr>
            </a:lvl1pPr>
          </a:lstStyle>
          <a:p>
            <a:r>
              <a:rPr lang="en-US" dirty="0"/>
              <a:t>CLICK TO EDIT MASTER TITLE STYLE</a:t>
            </a:r>
          </a:p>
        </p:txBody>
      </p:sp>
      <p:sp>
        <p:nvSpPr>
          <p:cNvPr id="3" name="Text Placeholder 2"/>
          <p:cNvSpPr>
            <a:spLocks noGrp="1"/>
          </p:cNvSpPr>
          <p:nvPr>
            <p:ph type="body" idx="1"/>
          </p:nvPr>
        </p:nvSpPr>
        <p:spPr>
          <a:xfrm>
            <a:off x="831851" y="5174673"/>
            <a:ext cx="10515600" cy="914978"/>
          </a:xfrm>
        </p:spPr>
        <p:txBody>
          <a:bodyPr/>
          <a:lstStyle>
            <a:lvl1pPr marL="0" indent="0" algn="ctr">
              <a:buNone/>
              <a:defRPr sz="24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19" name="Group 18"/>
          <p:cNvGrpSpPr>
            <a:grpSpLocks noChangeAspect="1"/>
          </p:cNvGrpSpPr>
          <p:nvPr userDrawn="1"/>
        </p:nvGrpSpPr>
        <p:grpSpPr>
          <a:xfrm>
            <a:off x="629756" y="1899458"/>
            <a:ext cx="3485717" cy="2466802"/>
            <a:chOff x="-1857618" y="1097280"/>
            <a:chExt cx="6105144" cy="5760720"/>
          </a:xfrm>
        </p:grpSpPr>
        <p:sp>
          <p:nvSpPr>
            <p:cNvPr id="18" name="Freeform 17"/>
            <p:cNvSpPr/>
            <p:nvPr userDrawn="1"/>
          </p:nvSpPr>
          <p:spPr>
            <a:xfrm>
              <a:off x="-1724891" y="1246909"/>
              <a:ext cx="5839691" cy="5527964"/>
            </a:xfrm>
            <a:custGeom>
              <a:avLst/>
              <a:gdLst>
                <a:gd name="connsiteX0" fmla="*/ 1018309 w 5839691"/>
                <a:gd name="connsiteY0" fmla="*/ 0 h 5527964"/>
                <a:gd name="connsiteX1" fmla="*/ 4873336 w 5839691"/>
                <a:gd name="connsiteY1" fmla="*/ 51955 h 5527964"/>
                <a:gd name="connsiteX2" fmla="*/ 4603173 w 5839691"/>
                <a:gd name="connsiteY2" fmla="*/ 955964 h 5527964"/>
                <a:gd name="connsiteX3" fmla="*/ 5839691 w 5839691"/>
                <a:gd name="connsiteY3" fmla="*/ 987136 h 5527964"/>
                <a:gd name="connsiteX4" fmla="*/ 4623955 w 5839691"/>
                <a:gd name="connsiteY4" fmla="*/ 5527964 h 5527964"/>
                <a:gd name="connsiteX5" fmla="*/ 1163782 w 5839691"/>
                <a:gd name="connsiteY5" fmla="*/ 5496791 h 5527964"/>
                <a:gd name="connsiteX6" fmla="*/ 0 w 5839691"/>
                <a:gd name="connsiteY6" fmla="*/ 976746 h 5527964"/>
                <a:gd name="connsiteX7" fmla="*/ 1298864 w 5839691"/>
                <a:gd name="connsiteY7" fmla="*/ 945573 h 5527964"/>
                <a:gd name="connsiteX8" fmla="*/ 914400 w 5839691"/>
                <a:gd name="connsiteY8" fmla="*/ 0 h 5527964"/>
                <a:gd name="connsiteX9" fmla="*/ 1018309 w 5839691"/>
                <a:gd name="connsiteY9"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691" h="5527964">
                  <a:moveTo>
                    <a:pt x="1018309" y="0"/>
                  </a:moveTo>
                  <a:lnTo>
                    <a:pt x="4873336" y="51955"/>
                  </a:lnTo>
                  <a:lnTo>
                    <a:pt x="4603173" y="955964"/>
                  </a:lnTo>
                  <a:lnTo>
                    <a:pt x="5839691" y="987136"/>
                  </a:lnTo>
                  <a:lnTo>
                    <a:pt x="4623955" y="5527964"/>
                  </a:lnTo>
                  <a:lnTo>
                    <a:pt x="1163782" y="5496791"/>
                  </a:lnTo>
                  <a:lnTo>
                    <a:pt x="0" y="976746"/>
                  </a:lnTo>
                  <a:lnTo>
                    <a:pt x="1298864" y="945573"/>
                  </a:lnTo>
                  <a:lnTo>
                    <a:pt x="914400" y="0"/>
                  </a:lnTo>
                  <a:lnTo>
                    <a:pt x="1018309"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descr="PA-Turnpike-Logo.jpg"/>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1857618" y="1097280"/>
              <a:ext cx="6105144" cy="5760720"/>
            </a:xfrm>
            <a:prstGeom prst="rect">
              <a:avLst/>
            </a:prstGeom>
          </p:spPr>
        </p:pic>
      </p:grpSp>
    </p:spTree>
    <p:extLst>
      <p:ext uri="{BB962C8B-B14F-4D97-AF65-F5344CB8AC3E}">
        <p14:creationId xmlns:p14="http://schemas.microsoft.com/office/powerpoint/2010/main" val="21403173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376" y="1440939"/>
            <a:ext cx="5181600" cy="435133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1376" y="1440939"/>
            <a:ext cx="5181600" cy="435133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0" y="0"/>
            <a:ext cx="12192000" cy="8435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solidFill>
                <a:schemeClr val="bg1"/>
              </a:solidFill>
            </a:endParaRPr>
          </a:p>
        </p:txBody>
      </p:sp>
      <p:sp>
        <p:nvSpPr>
          <p:cNvPr id="23" name="Title 1"/>
          <p:cNvSpPr>
            <a:spLocks noGrp="1"/>
          </p:cNvSpPr>
          <p:nvPr>
            <p:ph type="title" hasCustomPrompt="1"/>
          </p:nvPr>
        </p:nvSpPr>
        <p:spPr>
          <a:xfrm>
            <a:off x="834233" y="1"/>
            <a:ext cx="10515600" cy="883227"/>
          </a:xfrm>
        </p:spPr>
        <p:txBody>
          <a:bodyPr>
            <a:normAutofit/>
          </a:bodyPr>
          <a:lstStyle>
            <a:lvl1pPr algn="ctr">
              <a:defRPr sz="3600" b="0" i="0" spc="300">
                <a:solidFill>
                  <a:srgbClr val="F7921C"/>
                </a:solidFill>
                <a:latin typeface="Haettenschweiler" pitchFamily="34" charset="0"/>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4F53B831-3BA1-06D5-0867-B1DF1B92E795}"/>
              </a:ext>
            </a:extLst>
          </p:cNvPr>
          <p:cNvSpPr>
            <a:spLocks noGrp="1"/>
          </p:cNvSpPr>
          <p:nvPr>
            <p:ph type="sldNum" sz="quarter" idx="12"/>
          </p:nvPr>
        </p:nvSpPr>
        <p:spPr>
          <a:xfrm>
            <a:off x="9234854" y="6356352"/>
            <a:ext cx="2743200" cy="365125"/>
          </a:xfrm>
        </p:spPr>
        <p:txBody>
          <a:bodyPr/>
          <a:lstStyle>
            <a:lvl1pPr>
              <a:defRPr>
                <a:latin typeface="Myriad Pro"/>
              </a:defRPr>
            </a:lvl1pPr>
          </a:lstStyle>
          <a:p>
            <a:fld id="{5FCDAA25-121F-47C4-874C-C54852C1C06C}" type="slidenum">
              <a:rPr lang="en-PH" smtClean="0"/>
              <a:pPr/>
              <a:t>‹#›</a:t>
            </a:fld>
            <a:endParaRPr lang="en-PH" dirty="0"/>
          </a:p>
        </p:txBody>
      </p:sp>
      <p:grpSp>
        <p:nvGrpSpPr>
          <p:cNvPr id="5" name="Group 4">
            <a:extLst>
              <a:ext uri="{FF2B5EF4-FFF2-40B4-BE49-F238E27FC236}">
                <a16:creationId xmlns:a16="http://schemas.microsoft.com/office/drawing/2014/main" id="{690E0636-81C0-E9A1-C85E-03D625041894}"/>
              </a:ext>
            </a:extLst>
          </p:cNvPr>
          <p:cNvGrpSpPr>
            <a:grpSpLocks noChangeAspect="1"/>
          </p:cNvGrpSpPr>
          <p:nvPr userDrawn="1"/>
        </p:nvGrpSpPr>
        <p:grpSpPr>
          <a:xfrm>
            <a:off x="10574633" y="6288357"/>
            <a:ext cx="731520" cy="517689"/>
            <a:chOff x="-1857618" y="1097280"/>
            <a:chExt cx="6105144" cy="5760720"/>
          </a:xfrm>
        </p:grpSpPr>
        <p:sp>
          <p:nvSpPr>
            <p:cNvPr id="6" name="Freeform 20">
              <a:extLst>
                <a:ext uri="{FF2B5EF4-FFF2-40B4-BE49-F238E27FC236}">
                  <a16:creationId xmlns:a16="http://schemas.microsoft.com/office/drawing/2014/main" id="{033BDB9B-3A90-326C-5302-889DDCBDFA42}"/>
                </a:ext>
              </a:extLst>
            </p:cNvPr>
            <p:cNvSpPr/>
            <p:nvPr userDrawn="1"/>
          </p:nvSpPr>
          <p:spPr>
            <a:xfrm>
              <a:off x="-1724891" y="1246909"/>
              <a:ext cx="5839691" cy="5527964"/>
            </a:xfrm>
            <a:custGeom>
              <a:avLst/>
              <a:gdLst>
                <a:gd name="connsiteX0" fmla="*/ 1018309 w 5839691"/>
                <a:gd name="connsiteY0" fmla="*/ 0 h 5527964"/>
                <a:gd name="connsiteX1" fmla="*/ 4873336 w 5839691"/>
                <a:gd name="connsiteY1" fmla="*/ 51955 h 5527964"/>
                <a:gd name="connsiteX2" fmla="*/ 4603173 w 5839691"/>
                <a:gd name="connsiteY2" fmla="*/ 955964 h 5527964"/>
                <a:gd name="connsiteX3" fmla="*/ 5839691 w 5839691"/>
                <a:gd name="connsiteY3" fmla="*/ 987136 h 5527964"/>
                <a:gd name="connsiteX4" fmla="*/ 4623955 w 5839691"/>
                <a:gd name="connsiteY4" fmla="*/ 5527964 h 5527964"/>
                <a:gd name="connsiteX5" fmla="*/ 1163782 w 5839691"/>
                <a:gd name="connsiteY5" fmla="*/ 5496791 h 5527964"/>
                <a:gd name="connsiteX6" fmla="*/ 0 w 5839691"/>
                <a:gd name="connsiteY6" fmla="*/ 976746 h 5527964"/>
                <a:gd name="connsiteX7" fmla="*/ 1298864 w 5839691"/>
                <a:gd name="connsiteY7" fmla="*/ 945573 h 5527964"/>
                <a:gd name="connsiteX8" fmla="*/ 914400 w 5839691"/>
                <a:gd name="connsiteY8" fmla="*/ 0 h 5527964"/>
                <a:gd name="connsiteX9" fmla="*/ 1018309 w 5839691"/>
                <a:gd name="connsiteY9"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691" h="5527964">
                  <a:moveTo>
                    <a:pt x="1018309" y="0"/>
                  </a:moveTo>
                  <a:lnTo>
                    <a:pt x="4873336" y="51955"/>
                  </a:lnTo>
                  <a:lnTo>
                    <a:pt x="4603173" y="955964"/>
                  </a:lnTo>
                  <a:lnTo>
                    <a:pt x="5839691" y="987136"/>
                  </a:lnTo>
                  <a:lnTo>
                    <a:pt x="4623955" y="5527964"/>
                  </a:lnTo>
                  <a:lnTo>
                    <a:pt x="1163782" y="5496791"/>
                  </a:lnTo>
                  <a:lnTo>
                    <a:pt x="0" y="976746"/>
                  </a:lnTo>
                  <a:lnTo>
                    <a:pt x="1298864" y="945573"/>
                  </a:lnTo>
                  <a:lnTo>
                    <a:pt x="914400" y="0"/>
                  </a:lnTo>
                  <a:lnTo>
                    <a:pt x="1018309"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descr="PA-Turnpike-Logo.jpg">
              <a:extLst>
                <a:ext uri="{FF2B5EF4-FFF2-40B4-BE49-F238E27FC236}">
                  <a16:creationId xmlns:a16="http://schemas.microsoft.com/office/drawing/2014/main" id="{F7F52C33-4509-E102-14C3-900F45576639}"/>
                </a:ext>
              </a:extLst>
            </p:cNvPr>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1857618" y="1097280"/>
              <a:ext cx="6105144" cy="5760720"/>
            </a:xfrm>
            <a:prstGeom prst="rect">
              <a:avLst/>
            </a:prstGeom>
          </p:spPr>
        </p:pic>
      </p:grpSp>
      <p:cxnSp>
        <p:nvCxnSpPr>
          <p:cNvPr id="8" name="Straight Connector 7">
            <a:extLst>
              <a:ext uri="{FF2B5EF4-FFF2-40B4-BE49-F238E27FC236}">
                <a16:creationId xmlns:a16="http://schemas.microsoft.com/office/drawing/2014/main" id="{95B34A6C-F490-AF3D-DF56-49F685ABFA43}"/>
              </a:ext>
            </a:extLst>
          </p:cNvPr>
          <p:cNvCxnSpPr/>
          <p:nvPr userDrawn="1"/>
        </p:nvCxnSpPr>
        <p:spPr>
          <a:xfrm>
            <a:off x="11486218" y="6265719"/>
            <a:ext cx="0" cy="548640"/>
          </a:xfrm>
          <a:prstGeom prst="line">
            <a:avLst/>
          </a:prstGeom>
          <a:ln w="38100">
            <a:solidFill>
              <a:srgbClr val="F7921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4597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1"/>
            <a:ext cx="10515600" cy="1101436"/>
          </a:xfrm>
        </p:spPr>
        <p:txBody>
          <a:bodyPr>
            <a:normAutofit/>
          </a:bodyPr>
          <a:lstStyle>
            <a:lvl1pPr>
              <a:defRPr sz="3600" spc="300">
                <a:solidFill>
                  <a:schemeClr val="tx1"/>
                </a:solidFill>
                <a:latin typeface="Haettenschweiler" pitchFamily="34" charset="0"/>
              </a:defRPr>
            </a:lvl1pPr>
          </a:lstStyle>
          <a:p>
            <a:r>
              <a:rPr lang="en-US" dirty="0"/>
              <a:t>CLICK TO EDIT MASTER TITLE STYLE</a:t>
            </a:r>
          </a:p>
        </p:txBody>
      </p:sp>
      <p:sp>
        <p:nvSpPr>
          <p:cNvPr id="4" name="Content Placeholder 3"/>
          <p:cNvSpPr>
            <a:spLocks noGrp="1"/>
          </p:cNvSpPr>
          <p:nvPr>
            <p:ph sz="half" idx="2"/>
          </p:nvPr>
        </p:nvSpPr>
        <p:spPr>
          <a:xfrm>
            <a:off x="839789" y="1267691"/>
            <a:ext cx="5157787" cy="4921973"/>
          </a:xfr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8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72201" y="1267690"/>
            <a:ext cx="5183188" cy="4921972"/>
          </a:xfr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8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824DD36-CB80-4F55-B3B9-0E7131D3F9EC}" type="datetime1">
              <a:rPr lang="en-PH" smtClean="0"/>
              <a:pPr/>
              <a:t>23/08/2023</a:t>
            </a:fld>
            <a:endParaRPr lang="en-PH"/>
          </a:p>
        </p:txBody>
      </p:sp>
      <p:sp>
        <p:nvSpPr>
          <p:cNvPr id="8" name="Footer Placeholder 7"/>
          <p:cNvSpPr>
            <a:spLocks noGrp="1"/>
          </p:cNvSpPr>
          <p:nvPr>
            <p:ph type="ftr" sz="quarter" idx="11"/>
          </p:nvPr>
        </p:nvSpPr>
        <p:spPr/>
        <p:txBody>
          <a:bodyPr/>
          <a:lstStyle/>
          <a:p>
            <a:endParaRPr lang="en-PH"/>
          </a:p>
        </p:txBody>
      </p:sp>
      <p:sp>
        <p:nvSpPr>
          <p:cNvPr id="10" name="Rectangle 9"/>
          <p:cNvSpPr/>
          <p:nvPr userDrawn="1"/>
        </p:nvSpPr>
        <p:spPr>
          <a:xfrm>
            <a:off x="-1651" y="6164865"/>
            <a:ext cx="12193651" cy="696483"/>
          </a:xfrm>
          <a:prstGeom prst="rect">
            <a:avLst/>
          </a:prstGeom>
          <a:solidFill>
            <a:srgbClr val="F792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solidFill>
                <a:schemeClr val="tx1"/>
              </a:solidFill>
              <a:latin typeface="Myriad Po"/>
            </a:endParaRPr>
          </a:p>
        </p:txBody>
      </p:sp>
      <p:sp>
        <p:nvSpPr>
          <p:cNvPr id="14" name="Slide Number Placeholder 5">
            <a:extLst>
              <a:ext uri="{FF2B5EF4-FFF2-40B4-BE49-F238E27FC236}">
                <a16:creationId xmlns:a16="http://schemas.microsoft.com/office/drawing/2014/main" id="{13832EEF-5258-4AC4-09BE-9624650DF671}"/>
              </a:ext>
            </a:extLst>
          </p:cNvPr>
          <p:cNvSpPr>
            <a:spLocks noGrp="1"/>
          </p:cNvSpPr>
          <p:nvPr>
            <p:ph type="sldNum" sz="quarter" idx="12"/>
          </p:nvPr>
        </p:nvSpPr>
        <p:spPr>
          <a:xfrm>
            <a:off x="9234854" y="6356352"/>
            <a:ext cx="2743200" cy="365125"/>
          </a:xfrm>
        </p:spPr>
        <p:txBody>
          <a:bodyPr/>
          <a:lstStyle>
            <a:lvl1pPr>
              <a:defRPr>
                <a:latin typeface="Myriad Pro"/>
              </a:defRPr>
            </a:lvl1pPr>
          </a:lstStyle>
          <a:p>
            <a:fld id="{5FCDAA25-121F-47C4-874C-C54852C1C06C}" type="slidenum">
              <a:rPr lang="en-PH" smtClean="0"/>
              <a:pPr/>
              <a:t>‹#›</a:t>
            </a:fld>
            <a:endParaRPr lang="en-PH" dirty="0"/>
          </a:p>
        </p:txBody>
      </p:sp>
      <p:grpSp>
        <p:nvGrpSpPr>
          <p:cNvPr id="19" name="Group 18">
            <a:extLst>
              <a:ext uri="{FF2B5EF4-FFF2-40B4-BE49-F238E27FC236}">
                <a16:creationId xmlns:a16="http://schemas.microsoft.com/office/drawing/2014/main" id="{083B9FC1-AA75-FAE4-8283-A22CFC7810B0}"/>
              </a:ext>
            </a:extLst>
          </p:cNvPr>
          <p:cNvGrpSpPr>
            <a:grpSpLocks noChangeAspect="1"/>
          </p:cNvGrpSpPr>
          <p:nvPr userDrawn="1"/>
        </p:nvGrpSpPr>
        <p:grpSpPr>
          <a:xfrm>
            <a:off x="10574633" y="6288357"/>
            <a:ext cx="731520" cy="517689"/>
            <a:chOff x="-1857618" y="1097280"/>
            <a:chExt cx="6105144" cy="5760720"/>
          </a:xfrm>
        </p:grpSpPr>
        <p:sp>
          <p:nvSpPr>
            <p:cNvPr id="20" name="Freeform 20">
              <a:extLst>
                <a:ext uri="{FF2B5EF4-FFF2-40B4-BE49-F238E27FC236}">
                  <a16:creationId xmlns:a16="http://schemas.microsoft.com/office/drawing/2014/main" id="{0B8F6ACA-10BB-9DEA-57E7-113CDD8FA2D0}"/>
                </a:ext>
              </a:extLst>
            </p:cNvPr>
            <p:cNvSpPr/>
            <p:nvPr userDrawn="1"/>
          </p:nvSpPr>
          <p:spPr>
            <a:xfrm>
              <a:off x="-1724891" y="1246909"/>
              <a:ext cx="5839691" cy="5527964"/>
            </a:xfrm>
            <a:custGeom>
              <a:avLst/>
              <a:gdLst>
                <a:gd name="connsiteX0" fmla="*/ 1018309 w 5839691"/>
                <a:gd name="connsiteY0" fmla="*/ 0 h 5527964"/>
                <a:gd name="connsiteX1" fmla="*/ 4873336 w 5839691"/>
                <a:gd name="connsiteY1" fmla="*/ 51955 h 5527964"/>
                <a:gd name="connsiteX2" fmla="*/ 4603173 w 5839691"/>
                <a:gd name="connsiteY2" fmla="*/ 955964 h 5527964"/>
                <a:gd name="connsiteX3" fmla="*/ 5839691 w 5839691"/>
                <a:gd name="connsiteY3" fmla="*/ 987136 h 5527964"/>
                <a:gd name="connsiteX4" fmla="*/ 4623955 w 5839691"/>
                <a:gd name="connsiteY4" fmla="*/ 5527964 h 5527964"/>
                <a:gd name="connsiteX5" fmla="*/ 1163782 w 5839691"/>
                <a:gd name="connsiteY5" fmla="*/ 5496791 h 5527964"/>
                <a:gd name="connsiteX6" fmla="*/ 0 w 5839691"/>
                <a:gd name="connsiteY6" fmla="*/ 976746 h 5527964"/>
                <a:gd name="connsiteX7" fmla="*/ 1298864 w 5839691"/>
                <a:gd name="connsiteY7" fmla="*/ 945573 h 5527964"/>
                <a:gd name="connsiteX8" fmla="*/ 914400 w 5839691"/>
                <a:gd name="connsiteY8" fmla="*/ 0 h 5527964"/>
                <a:gd name="connsiteX9" fmla="*/ 1018309 w 5839691"/>
                <a:gd name="connsiteY9"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691" h="5527964">
                  <a:moveTo>
                    <a:pt x="1018309" y="0"/>
                  </a:moveTo>
                  <a:lnTo>
                    <a:pt x="4873336" y="51955"/>
                  </a:lnTo>
                  <a:lnTo>
                    <a:pt x="4603173" y="955964"/>
                  </a:lnTo>
                  <a:lnTo>
                    <a:pt x="5839691" y="987136"/>
                  </a:lnTo>
                  <a:lnTo>
                    <a:pt x="4623955" y="5527964"/>
                  </a:lnTo>
                  <a:lnTo>
                    <a:pt x="1163782" y="5496791"/>
                  </a:lnTo>
                  <a:lnTo>
                    <a:pt x="0" y="976746"/>
                  </a:lnTo>
                  <a:lnTo>
                    <a:pt x="1298864" y="945573"/>
                  </a:lnTo>
                  <a:lnTo>
                    <a:pt x="914400" y="0"/>
                  </a:lnTo>
                  <a:lnTo>
                    <a:pt x="1018309"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1" name="Picture 20" descr="PA-Turnpike-Logo.jpg">
              <a:extLst>
                <a:ext uri="{FF2B5EF4-FFF2-40B4-BE49-F238E27FC236}">
                  <a16:creationId xmlns:a16="http://schemas.microsoft.com/office/drawing/2014/main" id="{516FE9FF-2B5E-3D96-1574-FC681323CEB2}"/>
                </a:ext>
              </a:extLst>
            </p:cNvPr>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1857618" y="1097280"/>
              <a:ext cx="6105144" cy="5760720"/>
            </a:xfrm>
            <a:prstGeom prst="rect">
              <a:avLst/>
            </a:prstGeom>
          </p:spPr>
        </p:pic>
      </p:grpSp>
      <p:cxnSp>
        <p:nvCxnSpPr>
          <p:cNvPr id="23" name="Straight Connector 22">
            <a:extLst>
              <a:ext uri="{FF2B5EF4-FFF2-40B4-BE49-F238E27FC236}">
                <a16:creationId xmlns:a16="http://schemas.microsoft.com/office/drawing/2014/main" id="{0621160B-9FB1-D863-7099-2C8BFF84D4B2}"/>
              </a:ext>
            </a:extLst>
          </p:cNvPr>
          <p:cNvCxnSpPr/>
          <p:nvPr userDrawn="1"/>
        </p:nvCxnSpPr>
        <p:spPr>
          <a:xfrm>
            <a:off x="11486218" y="6265719"/>
            <a:ext cx="0" cy="548640"/>
          </a:xfrm>
          <a:prstGeom prst="line">
            <a:avLst/>
          </a:prstGeom>
          <a:ln w="38100">
            <a:solidFill>
              <a:srgbClr val="F7921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2219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White Blank Slide 1">
  <p:cSld name="White Blank Slide 1">
    <p:spTree>
      <p:nvGrpSpPr>
        <p:cNvPr id="1" name="Shape 22"/>
        <p:cNvGrpSpPr/>
        <p:nvPr/>
      </p:nvGrpSpPr>
      <p:grpSpPr>
        <a:xfrm>
          <a:off x="0" y="0"/>
          <a:ext cx="0" cy="0"/>
          <a:chOff x="0" y="0"/>
          <a:chExt cx="0" cy="0"/>
        </a:xfrm>
      </p:grpSpPr>
      <p:sp>
        <p:nvSpPr>
          <p:cNvPr id="23" name="Google Shape;23;gf8302c80db_0_28"/>
          <p:cNvSpPr txBox="1">
            <a:spLocks noGrp="1"/>
          </p:cNvSpPr>
          <p:nvPr>
            <p:ph type="title"/>
          </p:nvPr>
        </p:nvSpPr>
        <p:spPr>
          <a:xfrm>
            <a:off x="414450" y="276050"/>
            <a:ext cx="10456800" cy="742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002B49"/>
              </a:buClr>
              <a:buSzPts val="3500"/>
              <a:buNone/>
              <a:defRPr sz="3500" b="1">
                <a:solidFill>
                  <a:srgbClr val="052B4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gf8302c80db_0_28"/>
          <p:cNvSpPr txBox="1"/>
          <p:nvPr/>
        </p:nvSpPr>
        <p:spPr>
          <a:xfrm>
            <a:off x="8511000" y="5930075"/>
            <a:ext cx="33012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6786B8"/>
                </a:solidFill>
                <a:latin typeface="Calibri"/>
                <a:ea typeface="Calibri"/>
                <a:cs typeface="Calibri"/>
                <a:sym typeface="Calibri"/>
              </a:rPr>
              <a:t>tetcoalition.org</a:t>
            </a:r>
            <a:endParaRPr sz="1400" b="1" i="0" u="none" strike="noStrike" cap="none">
              <a:solidFill>
                <a:srgbClr val="6786B8"/>
              </a:solidFill>
              <a:latin typeface="Calibri"/>
              <a:ea typeface="Calibri"/>
              <a:cs typeface="Calibri"/>
              <a:sym typeface="Calibri"/>
            </a:endParaRPr>
          </a:p>
        </p:txBody>
      </p:sp>
      <p:pic>
        <p:nvPicPr>
          <p:cNvPr id="25" name="Google Shape;25;gf8302c80db_0_28" descr="TETC_LogoArt.png"/>
          <p:cNvPicPr preferRelativeResize="0"/>
          <p:nvPr/>
        </p:nvPicPr>
        <p:blipFill rotWithShape="1">
          <a:blip r:embed="rId2">
            <a:alphaModFix/>
          </a:blip>
          <a:srcRect/>
          <a:stretch/>
        </p:blipFill>
        <p:spPr>
          <a:xfrm>
            <a:off x="346019" y="5860133"/>
            <a:ext cx="716675" cy="850973"/>
          </a:xfrm>
          <a:prstGeom prst="rect">
            <a:avLst/>
          </a:prstGeom>
          <a:noFill/>
          <a:ln>
            <a:noFill/>
          </a:ln>
        </p:spPr>
      </p:pic>
      <p:cxnSp>
        <p:nvCxnSpPr>
          <p:cNvPr id="26" name="Google Shape;26;gf8302c80db_0_28"/>
          <p:cNvCxnSpPr/>
          <p:nvPr/>
        </p:nvCxnSpPr>
        <p:spPr>
          <a:xfrm>
            <a:off x="1044552" y="6285620"/>
            <a:ext cx="10766449" cy="880"/>
          </a:xfrm>
          <a:prstGeom prst="straightConnector1">
            <a:avLst/>
          </a:prstGeom>
          <a:noFill/>
          <a:ln w="12700" cap="flat" cmpd="sng">
            <a:solidFill>
              <a:srgbClr val="7F7F7F"/>
            </a:solidFill>
            <a:prstDash val="solid"/>
            <a:round/>
            <a:headEnd type="none" w="sm" len="sm"/>
            <a:tailEnd type="none" w="sm" len="sm"/>
          </a:ln>
        </p:spPr>
      </p:cxnSp>
      <p:sp>
        <p:nvSpPr>
          <p:cNvPr id="27" name="Google Shape;27;gf8302c80db_0_28"/>
          <p:cNvSpPr txBox="1">
            <a:spLocks noGrp="1"/>
          </p:cNvSpPr>
          <p:nvPr>
            <p:ph type="body" idx="1"/>
          </p:nvPr>
        </p:nvSpPr>
        <p:spPr>
          <a:xfrm>
            <a:off x="473825" y="1294456"/>
            <a:ext cx="10687393" cy="4259932"/>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a:solidFill>
                  <a:srgbClr val="595959"/>
                </a:solidFill>
              </a:defRPr>
            </a:lvl1pPr>
            <a:lvl2pPr marL="914400" lvl="1" indent="-381000" algn="l">
              <a:lnSpc>
                <a:spcPct val="90000"/>
              </a:lnSpc>
              <a:spcBef>
                <a:spcPts val="500"/>
              </a:spcBef>
              <a:spcAft>
                <a:spcPts val="0"/>
              </a:spcAft>
              <a:buSzPts val="2400"/>
              <a:buChar char="•"/>
              <a:defRPr>
                <a:solidFill>
                  <a:srgbClr val="595959"/>
                </a:solidFill>
              </a:defRPr>
            </a:lvl2pPr>
            <a:lvl3pPr marL="1371600" lvl="2" indent="-355600" algn="l">
              <a:lnSpc>
                <a:spcPct val="90000"/>
              </a:lnSpc>
              <a:spcBef>
                <a:spcPts val="500"/>
              </a:spcBef>
              <a:spcAft>
                <a:spcPts val="0"/>
              </a:spcAft>
              <a:buSzPts val="2000"/>
              <a:buChar char="•"/>
              <a:defRPr>
                <a:solidFill>
                  <a:srgbClr val="595959"/>
                </a:solidFill>
              </a:defRPr>
            </a:lvl3pPr>
            <a:lvl4pPr marL="1828800" lvl="3" indent="-342900" algn="l">
              <a:lnSpc>
                <a:spcPct val="90000"/>
              </a:lnSpc>
              <a:spcBef>
                <a:spcPts val="500"/>
              </a:spcBef>
              <a:spcAft>
                <a:spcPts val="0"/>
              </a:spcAft>
              <a:buSzPts val="1800"/>
              <a:buChar char="•"/>
              <a:defRPr>
                <a:solidFill>
                  <a:srgbClr val="595959"/>
                </a:solidFill>
              </a:defRPr>
            </a:lvl4pPr>
            <a:lvl5pPr marL="2286000" lvl="4" indent="-342900" algn="l">
              <a:lnSpc>
                <a:spcPct val="90000"/>
              </a:lnSpc>
              <a:spcBef>
                <a:spcPts val="500"/>
              </a:spcBef>
              <a:spcAft>
                <a:spcPts val="0"/>
              </a:spcAft>
              <a:buSzPts val="1800"/>
              <a:buChar char="•"/>
              <a:defRPr>
                <a:solidFill>
                  <a:srgbClr val="595959"/>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gf8302c80db_0_28"/>
          <p:cNvSpPr txBox="1">
            <a:spLocks noGrp="1"/>
          </p:cNvSpPr>
          <p:nvPr>
            <p:ph type="dt" idx="10"/>
          </p:nvPr>
        </p:nvSpPr>
        <p:spPr>
          <a:xfrm>
            <a:off x="1044552" y="6356350"/>
            <a:ext cx="200629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gf8302c80db_0_28"/>
          <p:cNvSpPr txBox="1">
            <a:spLocks noGrp="1"/>
          </p:cNvSpPr>
          <p:nvPr>
            <p:ph type="ftr" idx="11"/>
          </p:nvPr>
        </p:nvSpPr>
        <p:spPr>
          <a:xfrm>
            <a:off x="3164794" y="6356350"/>
            <a:ext cx="587381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gf8302c80db_0_28"/>
          <p:cNvSpPr txBox="1">
            <a:spLocks noGrp="1"/>
          </p:cNvSpPr>
          <p:nvPr>
            <p:ph type="sldNum" idx="12"/>
          </p:nvPr>
        </p:nvSpPr>
        <p:spPr>
          <a:xfrm>
            <a:off x="9673838" y="6356350"/>
            <a:ext cx="213716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4642063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655783"/>
            <a:ext cx="12192000" cy="1869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solidFill>
                <a:schemeClr val="bg1"/>
              </a:solidFill>
            </a:endParaRPr>
          </a:p>
        </p:txBody>
      </p:sp>
      <p:sp>
        <p:nvSpPr>
          <p:cNvPr id="17" name="Content Placeholder 2"/>
          <p:cNvSpPr>
            <a:spLocks noGrp="1"/>
          </p:cNvSpPr>
          <p:nvPr>
            <p:ph idx="1"/>
          </p:nvPr>
        </p:nvSpPr>
        <p:spPr>
          <a:xfrm>
            <a:off x="4387065" y="2971799"/>
            <a:ext cx="6966735" cy="2902523"/>
          </a:xfrm>
        </p:spPr>
        <p:txBody>
          <a:bodyPr anchor="ctr"/>
          <a:lstStyle>
            <a:lvl1pPr marL="0" indent="0">
              <a:buNone/>
              <a:defRPr baseline="0">
                <a:solidFill>
                  <a:schemeClr val="tx1"/>
                </a:solidFill>
                <a:latin typeface="+mn-lt"/>
              </a:defRPr>
            </a:lvl1pPr>
            <a:lvl2pPr>
              <a:buNone/>
              <a:defRPr>
                <a:solidFill>
                  <a:schemeClr val="tx1"/>
                </a:solidFill>
                <a:latin typeface="Myriad Pro" panose="020B0503030403020204" pitchFamily="34" charset="0"/>
              </a:defRPr>
            </a:lvl2pPr>
            <a:lvl3pPr>
              <a:buNone/>
              <a:defRPr>
                <a:solidFill>
                  <a:schemeClr val="tx1"/>
                </a:solidFill>
                <a:latin typeface="Myriad Pro" panose="020B0503030403020204" pitchFamily="34" charset="0"/>
              </a:defRPr>
            </a:lvl3pPr>
            <a:lvl4pPr>
              <a:buNone/>
              <a:defRPr>
                <a:solidFill>
                  <a:schemeClr val="tx1"/>
                </a:solidFill>
                <a:latin typeface="Myriad Pro" panose="020B0503030403020204" pitchFamily="34" charset="0"/>
              </a:defRPr>
            </a:lvl4pPr>
            <a:lvl5pPr>
              <a:buNone/>
              <a:defRPr>
                <a:solidFill>
                  <a:schemeClr val="tx1"/>
                </a:solidFill>
                <a:latin typeface="Myriad Pro" panose="020B0503030403020204" pitchFamily="34" charset="0"/>
              </a:defRPr>
            </a:lvl5pPr>
          </a:lstStyle>
          <a:p>
            <a:pPr lvl="0"/>
            <a:r>
              <a:rPr lang="en-US"/>
              <a:t>Click to edit Master text styles</a:t>
            </a:r>
          </a:p>
        </p:txBody>
      </p:sp>
      <p:sp>
        <p:nvSpPr>
          <p:cNvPr id="19" name="Title 18"/>
          <p:cNvSpPr>
            <a:spLocks noGrp="1"/>
          </p:cNvSpPr>
          <p:nvPr>
            <p:ph type="title" hasCustomPrompt="1"/>
          </p:nvPr>
        </p:nvSpPr>
        <p:spPr>
          <a:xfrm>
            <a:off x="874297" y="655783"/>
            <a:ext cx="10515600" cy="1869500"/>
          </a:xfrm>
        </p:spPr>
        <p:txBody>
          <a:bodyPr/>
          <a:lstStyle>
            <a:lvl1pPr algn="ctr">
              <a:defRPr spc="300" baseline="0">
                <a:solidFill>
                  <a:srgbClr val="F7921C"/>
                </a:solidFill>
                <a:latin typeface="Haettenschweiler" panose="020B0706040902060204" pitchFamily="34" charset="0"/>
              </a:defRPr>
            </a:lvl1pPr>
          </a:lstStyle>
          <a:p>
            <a:r>
              <a:rPr lang="en-US"/>
              <a:t>CLICK TO ADD TITLE</a:t>
            </a:r>
          </a:p>
        </p:txBody>
      </p:sp>
    </p:spTree>
    <p:extLst>
      <p:ext uri="{BB962C8B-B14F-4D97-AF65-F5344CB8AC3E}">
        <p14:creationId xmlns:p14="http://schemas.microsoft.com/office/powerpoint/2010/main" val="21032702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9792" y="1273996"/>
            <a:ext cx="10552416" cy="49029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FCDAA25-121F-47C4-874C-C54852C1C06C}" type="slidenum">
              <a:rPr lang="en-PH" smtClean="0"/>
              <a:pPr/>
              <a:t>‹#›</a:t>
            </a:fld>
            <a:endParaRPr lang="en-PH"/>
          </a:p>
        </p:txBody>
      </p:sp>
      <p:sp>
        <p:nvSpPr>
          <p:cNvPr id="7" name="Rectangle 6"/>
          <p:cNvSpPr/>
          <p:nvPr userDrawn="1"/>
        </p:nvSpPr>
        <p:spPr>
          <a:xfrm>
            <a:off x="0" y="0"/>
            <a:ext cx="12192000" cy="8435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solidFill>
                <a:schemeClr val="bg1"/>
              </a:solidFill>
            </a:endParaRPr>
          </a:p>
        </p:txBody>
      </p:sp>
      <p:sp>
        <p:nvSpPr>
          <p:cNvPr id="11" name="Rectangle 10"/>
          <p:cNvSpPr/>
          <p:nvPr userDrawn="1"/>
        </p:nvSpPr>
        <p:spPr>
          <a:xfrm>
            <a:off x="0" y="822586"/>
            <a:ext cx="12192000" cy="60233"/>
          </a:xfrm>
          <a:prstGeom prst="rect">
            <a:avLst/>
          </a:prstGeom>
          <a:solidFill>
            <a:srgbClr val="137F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PH" sz="1350">
              <a:solidFill>
                <a:schemeClr val="bg1"/>
              </a:solidFill>
            </a:endParaRPr>
          </a:p>
        </p:txBody>
      </p:sp>
      <p:cxnSp>
        <p:nvCxnSpPr>
          <p:cNvPr id="12" name="Straight Connector 11"/>
          <p:cNvCxnSpPr/>
          <p:nvPr userDrawn="1"/>
        </p:nvCxnSpPr>
        <p:spPr>
          <a:xfrm>
            <a:off x="10861964" y="6265719"/>
            <a:ext cx="0" cy="548640"/>
          </a:xfrm>
          <a:prstGeom prst="line">
            <a:avLst/>
          </a:prstGeom>
          <a:ln w="38100">
            <a:solidFill>
              <a:srgbClr val="F7921C"/>
            </a:solidFill>
          </a:ln>
        </p:spPr>
        <p:style>
          <a:lnRef idx="1">
            <a:schemeClr val="accent1"/>
          </a:lnRef>
          <a:fillRef idx="0">
            <a:schemeClr val="accent1"/>
          </a:fillRef>
          <a:effectRef idx="0">
            <a:schemeClr val="accent1"/>
          </a:effectRef>
          <a:fontRef idx="minor">
            <a:schemeClr val="tx1"/>
          </a:fontRef>
        </p:style>
      </p:cxnSp>
      <p:grpSp>
        <p:nvGrpSpPr>
          <p:cNvPr id="14" name="Group 13"/>
          <p:cNvGrpSpPr>
            <a:grpSpLocks noChangeAspect="1"/>
          </p:cNvGrpSpPr>
          <p:nvPr userDrawn="1"/>
        </p:nvGrpSpPr>
        <p:grpSpPr>
          <a:xfrm>
            <a:off x="10175158" y="6288356"/>
            <a:ext cx="548640" cy="517689"/>
            <a:chOff x="-1857618" y="1097280"/>
            <a:chExt cx="6105144" cy="5760720"/>
          </a:xfrm>
        </p:grpSpPr>
        <p:sp>
          <p:nvSpPr>
            <p:cNvPr id="15" name="Freeform 20"/>
            <p:cNvSpPr/>
            <p:nvPr userDrawn="1"/>
          </p:nvSpPr>
          <p:spPr>
            <a:xfrm>
              <a:off x="-1724891" y="1246909"/>
              <a:ext cx="5839691" cy="5527964"/>
            </a:xfrm>
            <a:custGeom>
              <a:avLst/>
              <a:gdLst>
                <a:gd name="connsiteX0" fmla="*/ 1018309 w 5839691"/>
                <a:gd name="connsiteY0" fmla="*/ 0 h 5527964"/>
                <a:gd name="connsiteX1" fmla="*/ 4873336 w 5839691"/>
                <a:gd name="connsiteY1" fmla="*/ 51955 h 5527964"/>
                <a:gd name="connsiteX2" fmla="*/ 4603173 w 5839691"/>
                <a:gd name="connsiteY2" fmla="*/ 955964 h 5527964"/>
                <a:gd name="connsiteX3" fmla="*/ 5839691 w 5839691"/>
                <a:gd name="connsiteY3" fmla="*/ 987136 h 5527964"/>
                <a:gd name="connsiteX4" fmla="*/ 4623955 w 5839691"/>
                <a:gd name="connsiteY4" fmla="*/ 5527964 h 5527964"/>
                <a:gd name="connsiteX5" fmla="*/ 1163782 w 5839691"/>
                <a:gd name="connsiteY5" fmla="*/ 5496791 h 5527964"/>
                <a:gd name="connsiteX6" fmla="*/ 0 w 5839691"/>
                <a:gd name="connsiteY6" fmla="*/ 976746 h 5527964"/>
                <a:gd name="connsiteX7" fmla="*/ 1298864 w 5839691"/>
                <a:gd name="connsiteY7" fmla="*/ 945573 h 5527964"/>
                <a:gd name="connsiteX8" fmla="*/ 914400 w 5839691"/>
                <a:gd name="connsiteY8" fmla="*/ 0 h 5527964"/>
                <a:gd name="connsiteX9" fmla="*/ 1018309 w 5839691"/>
                <a:gd name="connsiteY9"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691" h="5527964">
                  <a:moveTo>
                    <a:pt x="1018309" y="0"/>
                  </a:moveTo>
                  <a:lnTo>
                    <a:pt x="4873336" y="51955"/>
                  </a:lnTo>
                  <a:lnTo>
                    <a:pt x="4603173" y="955964"/>
                  </a:lnTo>
                  <a:lnTo>
                    <a:pt x="5839691" y="987136"/>
                  </a:lnTo>
                  <a:lnTo>
                    <a:pt x="4623955" y="5527964"/>
                  </a:lnTo>
                  <a:lnTo>
                    <a:pt x="1163782" y="5496791"/>
                  </a:lnTo>
                  <a:lnTo>
                    <a:pt x="0" y="976746"/>
                  </a:lnTo>
                  <a:lnTo>
                    <a:pt x="1298864" y="945573"/>
                  </a:lnTo>
                  <a:lnTo>
                    <a:pt x="914400" y="0"/>
                  </a:lnTo>
                  <a:lnTo>
                    <a:pt x="1018309"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PA-Turnpike-Logo.jpg"/>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7618" y="1097280"/>
              <a:ext cx="6105144" cy="5760720"/>
            </a:xfrm>
            <a:prstGeom prst="rect">
              <a:avLst/>
            </a:prstGeom>
          </p:spPr>
        </p:pic>
      </p:grpSp>
      <p:sp>
        <p:nvSpPr>
          <p:cNvPr id="18" name="Title 1"/>
          <p:cNvSpPr>
            <a:spLocks noGrp="1"/>
          </p:cNvSpPr>
          <p:nvPr>
            <p:ph type="title" hasCustomPrompt="1"/>
          </p:nvPr>
        </p:nvSpPr>
        <p:spPr>
          <a:xfrm>
            <a:off x="0" y="0"/>
            <a:ext cx="12192000" cy="883227"/>
          </a:xfrm>
        </p:spPr>
        <p:txBody>
          <a:bodyPr>
            <a:normAutofit/>
          </a:bodyPr>
          <a:lstStyle>
            <a:lvl1pPr algn="ctr">
              <a:defRPr sz="3600" b="0" i="0" spc="300">
                <a:solidFill>
                  <a:srgbClr val="F7921C"/>
                </a:solidFill>
                <a:latin typeface="Haettenschweiler" pitchFamily="34" charset="0"/>
              </a:defRPr>
            </a:lvl1pPr>
          </a:lstStyle>
          <a:p>
            <a:r>
              <a:rPr lang="en-US"/>
              <a:t>CLICK TO EDIT MASTER TITLE STYLE</a:t>
            </a:r>
          </a:p>
        </p:txBody>
      </p:sp>
    </p:spTree>
    <p:extLst>
      <p:ext uri="{BB962C8B-B14F-4D97-AF65-F5344CB8AC3E}">
        <p14:creationId xmlns:p14="http://schemas.microsoft.com/office/powerpoint/2010/main" val="4621617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p:cNvSpPr/>
          <p:nvPr userDrawn="1"/>
        </p:nvSpPr>
        <p:spPr>
          <a:xfrm>
            <a:off x="2011" y="1465118"/>
            <a:ext cx="12201940" cy="3335482"/>
          </a:xfrm>
          <a:prstGeom prst="rect">
            <a:avLst/>
          </a:prstGeom>
          <a:solidFill>
            <a:srgbClr val="F792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p>
        </p:txBody>
      </p:sp>
      <p:sp>
        <p:nvSpPr>
          <p:cNvPr id="11" name="Title 1"/>
          <p:cNvSpPr txBox="1">
            <a:spLocks/>
          </p:cNvSpPr>
          <p:nvPr userDrawn="1"/>
        </p:nvSpPr>
        <p:spPr>
          <a:xfrm>
            <a:off x="3807078" y="1706491"/>
            <a:ext cx="7788528" cy="2852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5400" kern="1200" spc="300">
                <a:solidFill>
                  <a:schemeClr val="tx1"/>
                </a:solidFill>
                <a:latin typeface="Haettenschweiler" pitchFamily="34" charset="0"/>
                <a:ea typeface="+mj-ea"/>
                <a:cs typeface="+mj-cs"/>
              </a:defRPr>
            </a:lvl1pPr>
          </a:lstStyle>
          <a:p>
            <a:pPr algn="r"/>
            <a:r>
              <a:rPr lang="en-US"/>
              <a:t>Thank you!</a:t>
            </a:r>
          </a:p>
        </p:txBody>
      </p:sp>
      <p:grpSp>
        <p:nvGrpSpPr>
          <p:cNvPr id="12" name="Group 11"/>
          <p:cNvGrpSpPr>
            <a:grpSpLocks noChangeAspect="1"/>
          </p:cNvGrpSpPr>
          <p:nvPr userDrawn="1"/>
        </p:nvGrpSpPr>
        <p:grpSpPr>
          <a:xfrm>
            <a:off x="596395" y="1899458"/>
            <a:ext cx="2614288" cy="2466802"/>
            <a:chOff x="-1857618" y="1097280"/>
            <a:chExt cx="6105144" cy="5760720"/>
          </a:xfrm>
        </p:grpSpPr>
        <p:sp>
          <p:nvSpPr>
            <p:cNvPr id="13" name="Freeform 17"/>
            <p:cNvSpPr/>
            <p:nvPr userDrawn="1"/>
          </p:nvSpPr>
          <p:spPr>
            <a:xfrm>
              <a:off x="-1724891" y="1246909"/>
              <a:ext cx="5839691" cy="5527964"/>
            </a:xfrm>
            <a:custGeom>
              <a:avLst/>
              <a:gdLst>
                <a:gd name="connsiteX0" fmla="*/ 1018309 w 5839691"/>
                <a:gd name="connsiteY0" fmla="*/ 0 h 5527964"/>
                <a:gd name="connsiteX1" fmla="*/ 4873336 w 5839691"/>
                <a:gd name="connsiteY1" fmla="*/ 51955 h 5527964"/>
                <a:gd name="connsiteX2" fmla="*/ 4603173 w 5839691"/>
                <a:gd name="connsiteY2" fmla="*/ 955964 h 5527964"/>
                <a:gd name="connsiteX3" fmla="*/ 5839691 w 5839691"/>
                <a:gd name="connsiteY3" fmla="*/ 987136 h 5527964"/>
                <a:gd name="connsiteX4" fmla="*/ 4623955 w 5839691"/>
                <a:gd name="connsiteY4" fmla="*/ 5527964 h 5527964"/>
                <a:gd name="connsiteX5" fmla="*/ 1163782 w 5839691"/>
                <a:gd name="connsiteY5" fmla="*/ 5496791 h 5527964"/>
                <a:gd name="connsiteX6" fmla="*/ 0 w 5839691"/>
                <a:gd name="connsiteY6" fmla="*/ 976746 h 5527964"/>
                <a:gd name="connsiteX7" fmla="*/ 1298864 w 5839691"/>
                <a:gd name="connsiteY7" fmla="*/ 945573 h 5527964"/>
                <a:gd name="connsiteX8" fmla="*/ 914400 w 5839691"/>
                <a:gd name="connsiteY8" fmla="*/ 0 h 5527964"/>
                <a:gd name="connsiteX9" fmla="*/ 1018309 w 5839691"/>
                <a:gd name="connsiteY9"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691" h="5527964">
                  <a:moveTo>
                    <a:pt x="1018309" y="0"/>
                  </a:moveTo>
                  <a:lnTo>
                    <a:pt x="4873336" y="51955"/>
                  </a:lnTo>
                  <a:lnTo>
                    <a:pt x="4603173" y="955964"/>
                  </a:lnTo>
                  <a:lnTo>
                    <a:pt x="5839691" y="987136"/>
                  </a:lnTo>
                  <a:lnTo>
                    <a:pt x="4623955" y="5527964"/>
                  </a:lnTo>
                  <a:lnTo>
                    <a:pt x="1163782" y="5496791"/>
                  </a:lnTo>
                  <a:lnTo>
                    <a:pt x="0" y="976746"/>
                  </a:lnTo>
                  <a:lnTo>
                    <a:pt x="1298864" y="945573"/>
                  </a:lnTo>
                  <a:lnTo>
                    <a:pt x="914400" y="0"/>
                  </a:lnTo>
                  <a:lnTo>
                    <a:pt x="1018309"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A-Turnpike-Logo.jpg"/>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7618" y="1097280"/>
              <a:ext cx="6105144" cy="5760720"/>
            </a:xfrm>
            <a:prstGeom prst="rect">
              <a:avLst/>
            </a:prstGeom>
          </p:spPr>
        </p:pic>
      </p:grpSp>
    </p:spTree>
    <p:extLst>
      <p:ext uri="{BB962C8B-B14F-4D97-AF65-F5344CB8AC3E}">
        <p14:creationId xmlns:p14="http://schemas.microsoft.com/office/powerpoint/2010/main" val="265102873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81528"/>
            <a:ext cx="5181600" cy="49954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81528"/>
            <a:ext cx="5181600" cy="49954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5FCDAA25-121F-47C4-874C-C54852C1C06C}" type="slidenum">
              <a:rPr lang="en-PH" smtClean="0"/>
              <a:pPr/>
              <a:t>‹#›</a:t>
            </a:fld>
            <a:endParaRPr lang="en-PH"/>
          </a:p>
        </p:txBody>
      </p:sp>
      <p:sp>
        <p:nvSpPr>
          <p:cNvPr id="8" name="Rectangle 7"/>
          <p:cNvSpPr/>
          <p:nvPr userDrawn="1"/>
        </p:nvSpPr>
        <p:spPr>
          <a:xfrm>
            <a:off x="0" y="0"/>
            <a:ext cx="12192000" cy="8435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solidFill>
                <a:schemeClr val="bg1"/>
              </a:solidFill>
            </a:endParaRPr>
          </a:p>
        </p:txBody>
      </p:sp>
      <p:sp>
        <p:nvSpPr>
          <p:cNvPr id="9" name="Rectangle 8"/>
          <p:cNvSpPr/>
          <p:nvPr userDrawn="1"/>
        </p:nvSpPr>
        <p:spPr>
          <a:xfrm>
            <a:off x="0" y="822586"/>
            <a:ext cx="12192000" cy="60233"/>
          </a:xfrm>
          <a:prstGeom prst="rect">
            <a:avLst/>
          </a:prstGeom>
          <a:solidFill>
            <a:srgbClr val="137F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PH" sz="1350">
              <a:solidFill>
                <a:schemeClr val="bg1"/>
              </a:solidFill>
            </a:endParaRPr>
          </a:p>
        </p:txBody>
      </p:sp>
      <p:cxnSp>
        <p:nvCxnSpPr>
          <p:cNvPr id="13" name="Straight Connector 12"/>
          <p:cNvCxnSpPr/>
          <p:nvPr userDrawn="1"/>
        </p:nvCxnSpPr>
        <p:spPr>
          <a:xfrm>
            <a:off x="10861964" y="6265719"/>
            <a:ext cx="0" cy="548640"/>
          </a:xfrm>
          <a:prstGeom prst="line">
            <a:avLst/>
          </a:prstGeom>
          <a:ln w="38100">
            <a:solidFill>
              <a:srgbClr val="F7921C"/>
            </a:solidFill>
          </a:ln>
        </p:spPr>
        <p:style>
          <a:lnRef idx="1">
            <a:schemeClr val="accent1"/>
          </a:lnRef>
          <a:fillRef idx="0">
            <a:schemeClr val="accent1"/>
          </a:fillRef>
          <a:effectRef idx="0">
            <a:schemeClr val="accent1"/>
          </a:effectRef>
          <a:fontRef idx="minor">
            <a:schemeClr val="tx1"/>
          </a:fontRef>
        </p:style>
      </p:cxnSp>
      <p:grpSp>
        <p:nvGrpSpPr>
          <p:cNvPr id="14" name="Group 13"/>
          <p:cNvGrpSpPr>
            <a:grpSpLocks noChangeAspect="1"/>
          </p:cNvGrpSpPr>
          <p:nvPr userDrawn="1"/>
        </p:nvGrpSpPr>
        <p:grpSpPr>
          <a:xfrm>
            <a:off x="10175158" y="6288356"/>
            <a:ext cx="548640" cy="517689"/>
            <a:chOff x="-1857618" y="1097280"/>
            <a:chExt cx="6105144" cy="5760720"/>
          </a:xfrm>
        </p:grpSpPr>
        <p:sp>
          <p:nvSpPr>
            <p:cNvPr id="15" name="Freeform 20"/>
            <p:cNvSpPr/>
            <p:nvPr userDrawn="1"/>
          </p:nvSpPr>
          <p:spPr>
            <a:xfrm>
              <a:off x="-1724891" y="1246909"/>
              <a:ext cx="5839691" cy="5527964"/>
            </a:xfrm>
            <a:custGeom>
              <a:avLst/>
              <a:gdLst>
                <a:gd name="connsiteX0" fmla="*/ 1018309 w 5839691"/>
                <a:gd name="connsiteY0" fmla="*/ 0 h 5527964"/>
                <a:gd name="connsiteX1" fmla="*/ 4873336 w 5839691"/>
                <a:gd name="connsiteY1" fmla="*/ 51955 h 5527964"/>
                <a:gd name="connsiteX2" fmla="*/ 4603173 w 5839691"/>
                <a:gd name="connsiteY2" fmla="*/ 955964 h 5527964"/>
                <a:gd name="connsiteX3" fmla="*/ 5839691 w 5839691"/>
                <a:gd name="connsiteY3" fmla="*/ 987136 h 5527964"/>
                <a:gd name="connsiteX4" fmla="*/ 4623955 w 5839691"/>
                <a:gd name="connsiteY4" fmla="*/ 5527964 h 5527964"/>
                <a:gd name="connsiteX5" fmla="*/ 1163782 w 5839691"/>
                <a:gd name="connsiteY5" fmla="*/ 5496791 h 5527964"/>
                <a:gd name="connsiteX6" fmla="*/ 0 w 5839691"/>
                <a:gd name="connsiteY6" fmla="*/ 976746 h 5527964"/>
                <a:gd name="connsiteX7" fmla="*/ 1298864 w 5839691"/>
                <a:gd name="connsiteY7" fmla="*/ 945573 h 5527964"/>
                <a:gd name="connsiteX8" fmla="*/ 914400 w 5839691"/>
                <a:gd name="connsiteY8" fmla="*/ 0 h 5527964"/>
                <a:gd name="connsiteX9" fmla="*/ 1018309 w 5839691"/>
                <a:gd name="connsiteY9"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691" h="5527964">
                  <a:moveTo>
                    <a:pt x="1018309" y="0"/>
                  </a:moveTo>
                  <a:lnTo>
                    <a:pt x="4873336" y="51955"/>
                  </a:lnTo>
                  <a:lnTo>
                    <a:pt x="4603173" y="955964"/>
                  </a:lnTo>
                  <a:lnTo>
                    <a:pt x="5839691" y="987136"/>
                  </a:lnTo>
                  <a:lnTo>
                    <a:pt x="4623955" y="5527964"/>
                  </a:lnTo>
                  <a:lnTo>
                    <a:pt x="1163782" y="5496791"/>
                  </a:lnTo>
                  <a:lnTo>
                    <a:pt x="0" y="976746"/>
                  </a:lnTo>
                  <a:lnTo>
                    <a:pt x="1298864" y="945573"/>
                  </a:lnTo>
                  <a:lnTo>
                    <a:pt x="914400" y="0"/>
                  </a:lnTo>
                  <a:lnTo>
                    <a:pt x="1018309"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PA-Turnpike-Logo.jpg"/>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7618" y="1097280"/>
              <a:ext cx="6105144" cy="5760720"/>
            </a:xfrm>
            <a:prstGeom prst="rect">
              <a:avLst/>
            </a:prstGeom>
          </p:spPr>
        </p:pic>
      </p:grpSp>
      <p:sp>
        <p:nvSpPr>
          <p:cNvPr id="18" name="Title 1"/>
          <p:cNvSpPr>
            <a:spLocks noGrp="1"/>
          </p:cNvSpPr>
          <p:nvPr>
            <p:ph type="title" hasCustomPrompt="1"/>
          </p:nvPr>
        </p:nvSpPr>
        <p:spPr>
          <a:xfrm>
            <a:off x="0" y="0"/>
            <a:ext cx="12192000" cy="883227"/>
          </a:xfrm>
        </p:spPr>
        <p:txBody>
          <a:bodyPr>
            <a:normAutofit/>
          </a:bodyPr>
          <a:lstStyle>
            <a:lvl1pPr algn="ctr">
              <a:defRPr sz="3600" b="0" i="0" spc="300">
                <a:solidFill>
                  <a:srgbClr val="F7921C"/>
                </a:solidFill>
                <a:latin typeface="Haettenschweiler" pitchFamily="34" charset="0"/>
              </a:defRPr>
            </a:lvl1pPr>
          </a:lstStyle>
          <a:p>
            <a:r>
              <a:rPr lang="en-US"/>
              <a:t>CLICK TO EDIT MASTER TITLE STYLE</a:t>
            </a:r>
          </a:p>
        </p:txBody>
      </p:sp>
    </p:spTree>
    <p:extLst>
      <p:ext uri="{BB962C8B-B14F-4D97-AF65-F5344CB8AC3E}">
        <p14:creationId xmlns:p14="http://schemas.microsoft.com/office/powerpoint/2010/main" val="12841431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FAA6CEB4-18DE-41A3-84EE-0AC397D803DE}" type="datetime1">
              <a:rPr lang="en-PH" smtClean="0"/>
              <a:pPr/>
              <a:t>23/08/2023</a:t>
            </a:fld>
            <a:endParaRPr lang="en-PH"/>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PH"/>
          </a:p>
        </p:txBody>
      </p:sp>
      <p:sp>
        <p:nvSpPr>
          <p:cNvPr id="9" name="Slide Number Placeholder 8"/>
          <p:cNvSpPr>
            <a:spLocks noGrp="1"/>
          </p:cNvSpPr>
          <p:nvPr>
            <p:ph type="sldNum" sz="quarter" idx="12"/>
          </p:nvPr>
        </p:nvSpPr>
        <p:spPr/>
        <p:txBody>
          <a:bodyPr/>
          <a:lstStyle/>
          <a:p>
            <a:fld id="{5FCDAA25-121F-47C4-874C-C54852C1C06C}" type="slidenum">
              <a:rPr lang="en-PH" smtClean="0"/>
              <a:pPr/>
              <a:t>‹#›</a:t>
            </a:fld>
            <a:endParaRPr lang="en-PH"/>
          </a:p>
        </p:txBody>
      </p:sp>
    </p:spTree>
    <p:extLst>
      <p:ext uri="{BB962C8B-B14F-4D97-AF65-F5344CB8AC3E}">
        <p14:creationId xmlns:p14="http://schemas.microsoft.com/office/powerpoint/2010/main" val="345076836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4387483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FAA6CEB4-18DE-41A3-84EE-0AC397D803DE}" type="datetime1">
              <a:rPr lang="en-PH" smtClean="0"/>
              <a:pPr/>
              <a:t>23/08/2023</a:t>
            </a:fld>
            <a:endParaRPr lang="en-PH"/>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PH"/>
          </a:p>
        </p:txBody>
      </p:sp>
      <p:sp>
        <p:nvSpPr>
          <p:cNvPr id="5" name="Slide Number Placeholder 4"/>
          <p:cNvSpPr>
            <a:spLocks noGrp="1"/>
          </p:cNvSpPr>
          <p:nvPr>
            <p:ph type="sldNum" sz="quarter" idx="12"/>
          </p:nvPr>
        </p:nvSpPr>
        <p:spPr/>
        <p:txBody>
          <a:bodyPr/>
          <a:lstStyle/>
          <a:p>
            <a:fld id="{5FCDAA25-121F-47C4-874C-C54852C1C06C}" type="slidenum">
              <a:rPr lang="en-PH" smtClean="0"/>
              <a:pPr/>
              <a:t>‹#›</a:t>
            </a:fld>
            <a:endParaRPr lang="en-PH"/>
          </a:p>
        </p:txBody>
      </p:sp>
    </p:spTree>
    <p:extLst>
      <p:ext uri="{BB962C8B-B14F-4D97-AF65-F5344CB8AC3E}">
        <p14:creationId xmlns:p14="http://schemas.microsoft.com/office/powerpoint/2010/main" val="1048444031"/>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AA6CEB4-18DE-41A3-84EE-0AC397D803DE}" type="datetime1">
              <a:rPr lang="en-PH" smtClean="0"/>
              <a:pPr/>
              <a:t>23/08/2023</a:t>
            </a:fld>
            <a:endParaRPr lang="en-PH"/>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PH"/>
          </a:p>
        </p:txBody>
      </p:sp>
      <p:sp>
        <p:nvSpPr>
          <p:cNvPr id="4" name="Slide Number Placeholder 3"/>
          <p:cNvSpPr>
            <a:spLocks noGrp="1"/>
          </p:cNvSpPr>
          <p:nvPr>
            <p:ph type="sldNum" sz="quarter" idx="12"/>
          </p:nvPr>
        </p:nvSpPr>
        <p:spPr/>
        <p:txBody>
          <a:bodyPr/>
          <a:lstStyle/>
          <a:p>
            <a:fld id="{5FCDAA25-121F-47C4-874C-C54852C1C06C}" type="slidenum">
              <a:rPr lang="en-PH" smtClean="0"/>
              <a:pPr/>
              <a:t>‹#›</a:t>
            </a:fld>
            <a:endParaRPr lang="en-PH"/>
          </a:p>
        </p:txBody>
      </p:sp>
    </p:spTree>
    <p:extLst>
      <p:ext uri="{BB962C8B-B14F-4D97-AF65-F5344CB8AC3E}">
        <p14:creationId xmlns:p14="http://schemas.microsoft.com/office/powerpoint/2010/main" val="2583356812"/>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AA6CEB4-18DE-41A3-84EE-0AC397D803DE}" type="datetime1">
              <a:rPr lang="en-PH" smtClean="0"/>
              <a:pPr/>
              <a:t>23/08/2023</a:t>
            </a:fld>
            <a:endParaRPr lang="en-P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PH"/>
          </a:p>
        </p:txBody>
      </p:sp>
      <p:sp>
        <p:nvSpPr>
          <p:cNvPr id="7" name="Slide Number Placeholder 6"/>
          <p:cNvSpPr>
            <a:spLocks noGrp="1"/>
          </p:cNvSpPr>
          <p:nvPr>
            <p:ph type="sldNum" sz="quarter" idx="12"/>
          </p:nvPr>
        </p:nvSpPr>
        <p:spPr/>
        <p:txBody>
          <a:bodyPr/>
          <a:lstStyle/>
          <a:p>
            <a:fld id="{5FCDAA25-121F-47C4-874C-C54852C1C06C}" type="slidenum">
              <a:rPr lang="en-PH" smtClean="0"/>
              <a:pPr/>
              <a:t>‹#›</a:t>
            </a:fld>
            <a:endParaRPr lang="en-PH"/>
          </a:p>
        </p:txBody>
      </p:sp>
    </p:spTree>
    <p:extLst>
      <p:ext uri="{BB962C8B-B14F-4D97-AF65-F5344CB8AC3E}">
        <p14:creationId xmlns:p14="http://schemas.microsoft.com/office/powerpoint/2010/main" val="3861759008"/>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AA6CEB4-18DE-41A3-84EE-0AC397D803DE}" type="datetime1">
              <a:rPr lang="en-PH" smtClean="0"/>
              <a:pPr/>
              <a:t>23/08/2023</a:t>
            </a:fld>
            <a:endParaRPr lang="en-PH"/>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PH"/>
          </a:p>
        </p:txBody>
      </p:sp>
      <p:sp>
        <p:nvSpPr>
          <p:cNvPr id="7" name="Slide Number Placeholder 6"/>
          <p:cNvSpPr>
            <a:spLocks noGrp="1"/>
          </p:cNvSpPr>
          <p:nvPr>
            <p:ph type="sldNum" sz="quarter" idx="12"/>
          </p:nvPr>
        </p:nvSpPr>
        <p:spPr/>
        <p:txBody>
          <a:bodyPr/>
          <a:lstStyle/>
          <a:p>
            <a:fld id="{5FCDAA25-121F-47C4-874C-C54852C1C06C}" type="slidenum">
              <a:rPr lang="en-PH" smtClean="0"/>
              <a:pPr/>
              <a:t>‹#›</a:t>
            </a:fld>
            <a:endParaRPr lang="en-PH"/>
          </a:p>
        </p:txBody>
      </p:sp>
    </p:spTree>
    <p:extLst>
      <p:ext uri="{BB962C8B-B14F-4D97-AF65-F5344CB8AC3E}">
        <p14:creationId xmlns:p14="http://schemas.microsoft.com/office/powerpoint/2010/main" val="2530619318"/>
      </p:ext>
    </p:extLst>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AA6CEB4-18DE-41A3-84EE-0AC397D803DE}" type="datetime1">
              <a:rPr lang="en-PH" smtClean="0"/>
              <a:pPr/>
              <a:t>23/08/2023</a:t>
            </a:fld>
            <a:endParaRPr lang="en-P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PH"/>
          </a:p>
        </p:txBody>
      </p:sp>
      <p:sp>
        <p:nvSpPr>
          <p:cNvPr id="6" name="Slide Number Placeholder 5"/>
          <p:cNvSpPr>
            <a:spLocks noGrp="1"/>
          </p:cNvSpPr>
          <p:nvPr>
            <p:ph type="sldNum" sz="quarter" idx="12"/>
          </p:nvPr>
        </p:nvSpPr>
        <p:spPr/>
        <p:txBody>
          <a:bodyPr/>
          <a:lstStyle/>
          <a:p>
            <a:fld id="{5FCDAA25-121F-47C4-874C-C54852C1C06C}" type="slidenum">
              <a:rPr lang="en-PH" smtClean="0"/>
              <a:pPr/>
              <a:t>‹#›</a:t>
            </a:fld>
            <a:endParaRPr lang="en-PH"/>
          </a:p>
        </p:txBody>
      </p:sp>
    </p:spTree>
    <p:extLst>
      <p:ext uri="{BB962C8B-B14F-4D97-AF65-F5344CB8AC3E}">
        <p14:creationId xmlns:p14="http://schemas.microsoft.com/office/powerpoint/2010/main" val="2533049361"/>
      </p:ext>
    </p:extLst>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AA6CEB4-18DE-41A3-84EE-0AC397D803DE}" type="datetime1">
              <a:rPr lang="en-PH" smtClean="0"/>
              <a:pPr/>
              <a:t>23/08/2023</a:t>
            </a:fld>
            <a:endParaRPr lang="en-PH"/>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PH"/>
          </a:p>
        </p:txBody>
      </p:sp>
      <p:sp>
        <p:nvSpPr>
          <p:cNvPr id="6" name="Slide Number Placeholder 5"/>
          <p:cNvSpPr>
            <a:spLocks noGrp="1"/>
          </p:cNvSpPr>
          <p:nvPr>
            <p:ph type="sldNum" sz="quarter" idx="12"/>
          </p:nvPr>
        </p:nvSpPr>
        <p:spPr/>
        <p:txBody>
          <a:bodyPr/>
          <a:lstStyle/>
          <a:p>
            <a:fld id="{5FCDAA25-121F-47C4-874C-C54852C1C06C}" type="slidenum">
              <a:rPr lang="en-PH" smtClean="0"/>
              <a:pPr/>
              <a:t>‹#›</a:t>
            </a:fld>
            <a:endParaRPr lang="en-PH"/>
          </a:p>
        </p:txBody>
      </p:sp>
    </p:spTree>
    <p:extLst>
      <p:ext uri="{BB962C8B-B14F-4D97-AF65-F5344CB8AC3E}">
        <p14:creationId xmlns:p14="http://schemas.microsoft.com/office/powerpoint/2010/main" val="1312411385"/>
      </p:ext>
    </p:extLst>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a:xfrm>
            <a:off x="0" y="655783"/>
            <a:ext cx="12192000" cy="1869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solidFill>
                <a:schemeClr val="bg1"/>
              </a:solidFill>
            </a:endParaRPr>
          </a:p>
        </p:txBody>
      </p:sp>
      <p:grpSp>
        <p:nvGrpSpPr>
          <p:cNvPr id="10" name="Group 9"/>
          <p:cNvGrpSpPr>
            <a:grpSpLocks noChangeAspect="1"/>
          </p:cNvGrpSpPr>
          <p:nvPr userDrawn="1"/>
        </p:nvGrpSpPr>
        <p:grpSpPr>
          <a:xfrm>
            <a:off x="1096815" y="2786904"/>
            <a:ext cx="3169920" cy="2243317"/>
            <a:chOff x="-1857618" y="1097280"/>
            <a:chExt cx="6105145" cy="5760720"/>
          </a:xfrm>
        </p:grpSpPr>
        <p:sp>
          <p:nvSpPr>
            <p:cNvPr id="17" name="Freeform 16"/>
            <p:cNvSpPr/>
            <p:nvPr userDrawn="1"/>
          </p:nvSpPr>
          <p:spPr>
            <a:xfrm>
              <a:off x="-1724891" y="1246909"/>
              <a:ext cx="5839691" cy="5527964"/>
            </a:xfrm>
            <a:custGeom>
              <a:avLst/>
              <a:gdLst>
                <a:gd name="connsiteX0" fmla="*/ 1018309 w 5839691"/>
                <a:gd name="connsiteY0" fmla="*/ 0 h 5527964"/>
                <a:gd name="connsiteX1" fmla="*/ 4873336 w 5839691"/>
                <a:gd name="connsiteY1" fmla="*/ 51955 h 5527964"/>
                <a:gd name="connsiteX2" fmla="*/ 4603173 w 5839691"/>
                <a:gd name="connsiteY2" fmla="*/ 955964 h 5527964"/>
                <a:gd name="connsiteX3" fmla="*/ 5839691 w 5839691"/>
                <a:gd name="connsiteY3" fmla="*/ 987136 h 5527964"/>
                <a:gd name="connsiteX4" fmla="*/ 4623955 w 5839691"/>
                <a:gd name="connsiteY4" fmla="*/ 5527964 h 5527964"/>
                <a:gd name="connsiteX5" fmla="*/ 1163782 w 5839691"/>
                <a:gd name="connsiteY5" fmla="*/ 5496791 h 5527964"/>
                <a:gd name="connsiteX6" fmla="*/ 0 w 5839691"/>
                <a:gd name="connsiteY6" fmla="*/ 976746 h 5527964"/>
                <a:gd name="connsiteX7" fmla="*/ 1298864 w 5839691"/>
                <a:gd name="connsiteY7" fmla="*/ 945573 h 5527964"/>
                <a:gd name="connsiteX8" fmla="*/ 914400 w 5839691"/>
                <a:gd name="connsiteY8" fmla="*/ 0 h 5527964"/>
                <a:gd name="connsiteX9" fmla="*/ 1018309 w 5839691"/>
                <a:gd name="connsiteY9"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691" h="5527964">
                  <a:moveTo>
                    <a:pt x="1018309" y="0"/>
                  </a:moveTo>
                  <a:lnTo>
                    <a:pt x="4873336" y="51955"/>
                  </a:lnTo>
                  <a:lnTo>
                    <a:pt x="4603173" y="955964"/>
                  </a:lnTo>
                  <a:lnTo>
                    <a:pt x="5839691" y="987136"/>
                  </a:lnTo>
                  <a:lnTo>
                    <a:pt x="4623955" y="5527964"/>
                  </a:lnTo>
                  <a:lnTo>
                    <a:pt x="1163782" y="5496791"/>
                  </a:lnTo>
                  <a:lnTo>
                    <a:pt x="0" y="976746"/>
                  </a:lnTo>
                  <a:lnTo>
                    <a:pt x="1298864" y="945573"/>
                  </a:lnTo>
                  <a:lnTo>
                    <a:pt x="914400" y="0"/>
                  </a:lnTo>
                  <a:lnTo>
                    <a:pt x="1018309"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8" name="Picture 17" descr="PA-Turnpike-Logo.jpg"/>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7618" y="1097280"/>
              <a:ext cx="6105145" cy="5760720"/>
            </a:xfrm>
            <a:prstGeom prst="rect">
              <a:avLst/>
            </a:prstGeom>
          </p:spPr>
        </p:pic>
      </p:grpSp>
      <p:sp>
        <p:nvSpPr>
          <p:cNvPr id="21" name="Title 1"/>
          <p:cNvSpPr>
            <a:spLocks noGrp="1"/>
          </p:cNvSpPr>
          <p:nvPr>
            <p:ph type="title" hasCustomPrompt="1"/>
          </p:nvPr>
        </p:nvSpPr>
        <p:spPr>
          <a:xfrm>
            <a:off x="838200" y="1148921"/>
            <a:ext cx="10515600" cy="883227"/>
          </a:xfrm>
        </p:spPr>
        <p:txBody>
          <a:bodyPr>
            <a:normAutofit/>
          </a:bodyPr>
          <a:lstStyle>
            <a:lvl1pPr algn="ctr">
              <a:defRPr sz="4400" b="0" i="0" spc="300">
                <a:solidFill>
                  <a:srgbClr val="F7921C"/>
                </a:solidFill>
                <a:latin typeface="Haettenschweiler" pitchFamily="34" charset="0"/>
              </a:defRPr>
            </a:lvl1pPr>
          </a:lstStyle>
          <a:p>
            <a:r>
              <a:rPr lang="en-US"/>
              <a:t>CLICK TO EDIT MASTER TITLE STYLE</a:t>
            </a:r>
          </a:p>
        </p:txBody>
      </p:sp>
      <p:sp>
        <p:nvSpPr>
          <p:cNvPr id="22" name="Content Placeholder 2"/>
          <p:cNvSpPr>
            <a:spLocks noGrp="1"/>
          </p:cNvSpPr>
          <p:nvPr>
            <p:ph idx="1"/>
          </p:nvPr>
        </p:nvSpPr>
        <p:spPr>
          <a:xfrm>
            <a:off x="5278581" y="2971800"/>
            <a:ext cx="6071252" cy="2902523"/>
          </a:xfrm>
        </p:spPr>
        <p:txBody>
          <a:bodyPr anchor="ctr"/>
          <a:lstStyle>
            <a:lvl1pPr marL="0" indent="0">
              <a:buNone/>
              <a:defRPr baseline="0">
                <a:solidFill>
                  <a:schemeClr val="tx1"/>
                </a:solidFill>
                <a:latin typeface="+mn-lt"/>
              </a:defRPr>
            </a:lvl1pPr>
            <a:lvl2pPr>
              <a:buNone/>
              <a:defRPr>
                <a:solidFill>
                  <a:schemeClr val="tx1"/>
                </a:solidFill>
                <a:latin typeface="Myriad Pro" panose="020B0503030403020204" pitchFamily="34" charset="0"/>
              </a:defRPr>
            </a:lvl2pPr>
            <a:lvl3pPr>
              <a:buNone/>
              <a:defRPr>
                <a:solidFill>
                  <a:schemeClr val="tx1"/>
                </a:solidFill>
                <a:latin typeface="Myriad Pro" panose="020B0503030403020204" pitchFamily="34" charset="0"/>
              </a:defRPr>
            </a:lvl3pPr>
            <a:lvl4pPr>
              <a:buNone/>
              <a:defRPr>
                <a:solidFill>
                  <a:schemeClr val="tx1"/>
                </a:solidFill>
                <a:latin typeface="Myriad Pro" panose="020B0503030403020204" pitchFamily="34" charset="0"/>
              </a:defRPr>
            </a:lvl4pPr>
            <a:lvl5pPr>
              <a:buNone/>
              <a:defRPr>
                <a:solidFill>
                  <a:schemeClr val="tx1"/>
                </a:solidFill>
                <a:latin typeface="Myriad Pro" panose="020B0503030403020204" pitchFamily="34" charset="0"/>
              </a:defRPr>
            </a:lvl5pPr>
          </a:lstStyle>
          <a:p>
            <a:pPr lvl="0"/>
            <a:r>
              <a:rPr lang="en-US"/>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255" y="5419271"/>
            <a:ext cx="4511040" cy="910102"/>
          </a:xfrm>
          <a:prstGeom prst="rect">
            <a:avLst/>
          </a:prstGeom>
        </p:spPr>
      </p:pic>
    </p:spTree>
    <p:extLst>
      <p:ext uri="{BB962C8B-B14F-4D97-AF65-F5344CB8AC3E}">
        <p14:creationId xmlns:p14="http://schemas.microsoft.com/office/powerpoint/2010/main" val="1983533574"/>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376" y="1440939"/>
            <a:ext cx="5181600" cy="435133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1376" y="1440939"/>
            <a:ext cx="5181600" cy="435133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20"/>
          <p:cNvSpPr/>
          <p:nvPr userDrawn="1"/>
        </p:nvSpPr>
        <p:spPr>
          <a:xfrm>
            <a:off x="0" y="0"/>
            <a:ext cx="12192000" cy="8435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solidFill>
                <a:schemeClr val="bg1"/>
              </a:solidFill>
            </a:endParaRPr>
          </a:p>
        </p:txBody>
      </p:sp>
      <p:sp>
        <p:nvSpPr>
          <p:cNvPr id="22" name="Rectangle 21"/>
          <p:cNvSpPr/>
          <p:nvPr userDrawn="1"/>
        </p:nvSpPr>
        <p:spPr>
          <a:xfrm>
            <a:off x="0" y="822586"/>
            <a:ext cx="12192000" cy="60233"/>
          </a:xfrm>
          <a:prstGeom prst="rect">
            <a:avLst/>
          </a:prstGeom>
          <a:solidFill>
            <a:srgbClr val="137F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PH" sz="1350">
              <a:solidFill>
                <a:schemeClr val="bg1"/>
              </a:solidFill>
            </a:endParaRPr>
          </a:p>
        </p:txBody>
      </p:sp>
      <p:sp>
        <p:nvSpPr>
          <p:cNvPr id="23" name="Title 1"/>
          <p:cNvSpPr>
            <a:spLocks noGrp="1"/>
          </p:cNvSpPr>
          <p:nvPr>
            <p:ph type="title" hasCustomPrompt="1"/>
          </p:nvPr>
        </p:nvSpPr>
        <p:spPr>
          <a:xfrm>
            <a:off x="834233" y="1"/>
            <a:ext cx="10515600" cy="883227"/>
          </a:xfrm>
        </p:spPr>
        <p:txBody>
          <a:bodyPr>
            <a:normAutofit/>
          </a:bodyPr>
          <a:lstStyle>
            <a:lvl1pPr algn="ctr">
              <a:defRPr sz="3600" b="0" i="0" spc="300">
                <a:solidFill>
                  <a:srgbClr val="F7921C"/>
                </a:solidFill>
                <a:latin typeface="Haettenschweiler" pitchFamily="34" charset="0"/>
              </a:defRPr>
            </a:lvl1pPr>
          </a:lstStyle>
          <a:p>
            <a:r>
              <a:rPr lang="en-US"/>
              <a:t>CLICK TO EDIT MASTER TITLE STYLE</a:t>
            </a:r>
          </a:p>
        </p:txBody>
      </p:sp>
      <p:sp>
        <p:nvSpPr>
          <p:cNvPr id="24" name="Slide Number Placeholder 5"/>
          <p:cNvSpPr>
            <a:spLocks noGrp="1"/>
          </p:cNvSpPr>
          <p:nvPr>
            <p:ph type="sldNum" sz="quarter" idx="12"/>
          </p:nvPr>
        </p:nvSpPr>
        <p:spPr>
          <a:xfrm>
            <a:off x="8610600" y="6356352"/>
            <a:ext cx="2743200" cy="365125"/>
          </a:xfrm>
        </p:spPr>
        <p:txBody>
          <a:bodyPr/>
          <a:lstStyle>
            <a:lvl1pPr>
              <a:defRPr>
                <a:latin typeface="Myriad Pro"/>
              </a:defRPr>
            </a:lvl1pPr>
          </a:lstStyle>
          <a:p>
            <a:fld id="{5FCDAA25-121F-47C4-874C-C54852C1C06C}" type="slidenum">
              <a:rPr lang="en-PH" smtClean="0"/>
              <a:pPr/>
              <a:t>‹#›</a:t>
            </a:fld>
            <a:endParaRPr lang="en-PH"/>
          </a:p>
        </p:txBody>
      </p:sp>
      <p:grpSp>
        <p:nvGrpSpPr>
          <p:cNvPr id="25" name="Group 24"/>
          <p:cNvGrpSpPr>
            <a:grpSpLocks noChangeAspect="1"/>
          </p:cNvGrpSpPr>
          <p:nvPr userDrawn="1"/>
        </p:nvGrpSpPr>
        <p:grpSpPr>
          <a:xfrm>
            <a:off x="9950379" y="6288357"/>
            <a:ext cx="731520" cy="517689"/>
            <a:chOff x="-1857618" y="1097280"/>
            <a:chExt cx="6105144" cy="5760720"/>
          </a:xfrm>
        </p:grpSpPr>
        <p:sp>
          <p:nvSpPr>
            <p:cNvPr id="26" name="Freeform 25"/>
            <p:cNvSpPr/>
            <p:nvPr userDrawn="1"/>
          </p:nvSpPr>
          <p:spPr>
            <a:xfrm>
              <a:off x="-1724891" y="1246909"/>
              <a:ext cx="5839691" cy="5527964"/>
            </a:xfrm>
            <a:custGeom>
              <a:avLst/>
              <a:gdLst>
                <a:gd name="connsiteX0" fmla="*/ 1018309 w 5839691"/>
                <a:gd name="connsiteY0" fmla="*/ 0 h 5527964"/>
                <a:gd name="connsiteX1" fmla="*/ 4873336 w 5839691"/>
                <a:gd name="connsiteY1" fmla="*/ 51955 h 5527964"/>
                <a:gd name="connsiteX2" fmla="*/ 4603173 w 5839691"/>
                <a:gd name="connsiteY2" fmla="*/ 955964 h 5527964"/>
                <a:gd name="connsiteX3" fmla="*/ 5839691 w 5839691"/>
                <a:gd name="connsiteY3" fmla="*/ 987136 h 5527964"/>
                <a:gd name="connsiteX4" fmla="*/ 4623955 w 5839691"/>
                <a:gd name="connsiteY4" fmla="*/ 5527964 h 5527964"/>
                <a:gd name="connsiteX5" fmla="*/ 1163782 w 5839691"/>
                <a:gd name="connsiteY5" fmla="*/ 5496791 h 5527964"/>
                <a:gd name="connsiteX6" fmla="*/ 0 w 5839691"/>
                <a:gd name="connsiteY6" fmla="*/ 976746 h 5527964"/>
                <a:gd name="connsiteX7" fmla="*/ 1298864 w 5839691"/>
                <a:gd name="connsiteY7" fmla="*/ 945573 h 5527964"/>
                <a:gd name="connsiteX8" fmla="*/ 914400 w 5839691"/>
                <a:gd name="connsiteY8" fmla="*/ 0 h 5527964"/>
                <a:gd name="connsiteX9" fmla="*/ 1018309 w 5839691"/>
                <a:gd name="connsiteY9"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691" h="5527964">
                  <a:moveTo>
                    <a:pt x="1018309" y="0"/>
                  </a:moveTo>
                  <a:lnTo>
                    <a:pt x="4873336" y="51955"/>
                  </a:lnTo>
                  <a:lnTo>
                    <a:pt x="4603173" y="955964"/>
                  </a:lnTo>
                  <a:lnTo>
                    <a:pt x="5839691" y="987136"/>
                  </a:lnTo>
                  <a:lnTo>
                    <a:pt x="4623955" y="5527964"/>
                  </a:lnTo>
                  <a:lnTo>
                    <a:pt x="1163782" y="5496791"/>
                  </a:lnTo>
                  <a:lnTo>
                    <a:pt x="0" y="976746"/>
                  </a:lnTo>
                  <a:lnTo>
                    <a:pt x="1298864" y="945573"/>
                  </a:lnTo>
                  <a:lnTo>
                    <a:pt x="914400" y="0"/>
                  </a:lnTo>
                  <a:lnTo>
                    <a:pt x="1018309"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7" name="Picture 26" descr="PA-Turnpike-Logo.jpg"/>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7618" y="1097280"/>
              <a:ext cx="6105144" cy="5760720"/>
            </a:xfrm>
            <a:prstGeom prst="rect">
              <a:avLst/>
            </a:prstGeom>
          </p:spPr>
        </p:pic>
      </p:grpSp>
      <p:cxnSp>
        <p:nvCxnSpPr>
          <p:cNvPr id="28" name="Straight Connector 27"/>
          <p:cNvCxnSpPr/>
          <p:nvPr userDrawn="1"/>
        </p:nvCxnSpPr>
        <p:spPr>
          <a:xfrm>
            <a:off x="10861964" y="6265719"/>
            <a:ext cx="0" cy="548640"/>
          </a:xfrm>
          <a:prstGeom prst="line">
            <a:avLst/>
          </a:prstGeom>
          <a:ln w="38100">
            <a:solidFill>
              <a:srgbClr val="F7921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1731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1"/>
            <a:ext cx="10515600" cy="1101436"/>
          </a:xfrm>
        </p:spPr>
        <p:txBody>
          <a:bodyPr>
            <a:normAutofit/>
          </a:bodyPr>
          <a:lstStyle>
            <a:lvl1pPr>
              <a:defRPr sz="3600" spc="300">
                <a:solidFill>
                  <a:schemeClr val="tx1"/>
                </a:solidFill>
                <a:latin typeface="Haettenschweiler" pitchFamily="34" charset="0"/>
              </a:defRPr>
            </a:lvl1pPr>
          </a:lstStyle>
          <a:p>
            <a:r>
              <a:rPr lang="en-US"/>
              <a:t>CLICK TO EDIT MASTER TITLE STYLE</a:t>
            </a:r>
          </a:p>
        </p:txBody>
      </p:sp>
      <p:sp>
        <p:nvSpPr>
          <p:cNvPr id="4" name="Content Placeholder 3"/>
          <p:cNvSpPr>
            <a:spLocks noGrp="1"/>
          </p:cNvSpPr>
          <p:nvPr>
            <p:ph sz="half" idx="2"/>
          </p:nvPr>
        </p:nvSpPr>
        <p:spPr>
          <a:xfrm>
            <a:off x="839789" y="1267691"/>
            <a:ext cx="5157787" cy="4921973"/>
          </a:xfr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8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72201" y="1267690"/>
            <a:ext cx="5183188" cy="4921972"/>
          </a:xfr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8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824DD36-CB80-4F55-B3B9-0E7131D3F9EC}" type="datetime1">
              <a:rPr lang="en-PH" smtClean="0"/>
              <a:pPr/>
              <a:t>23/08/2023</a:t>
            </a:fld>
            <a:endParaRPr lang="en-PH"/>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PH"/>
          </a:p>
        </p:txBody>
      </p:sp>
      <p:sp>
        <p:nvSpPr>
          <p:cNvPr id="9" name="Slide Number Placeholder 8"/>
          <p:cNvSpPr>
            <a:spLocks noGrp="1"/>
          </p:cNvSpPr>
          <p:nvPr>
            <p:ph type="sldNum" sz="quarter" idx="12"/>
          </p:nvPr>
        </p:nvSpPr>
        <p:spPr/>
        <p:txBody>
          <a:bodyPr/>
          <a:lstStyle/>
          <a:p>
            <a:fld id="{5FCDAA25-121F-47C4-874C-C54852C1C06C}" type="slidenum">
              <a:rPr lang="en-PH" smtClean="0"/>
              <a:pPr/>
              <a:t>‹#›</a:t>
            </a:fld>
            <a:endParaRPr lang="en-PH"/>
          </a:p>
        </p:txBody>
      </p:sp>
      <p:sp>
        <p:nvSpPr>
          <p:cNvPr id="10" name="Rectangle 9"/>
          <p:cNvSpPr/>
          <p:nvPr userDrawn="1"/>
        </p:nvSpPr>
        <p:spPr>
          <a:xfrm>
            <a:off x="-1651" y="6164865"/>
            <a:ext cx="12193651" cy="696483"/>
          </a:xfrm>
          <a:prstGeom prst="rect">
            <a:avLst/>
          </a:prstGeom>
          <a:solidFill>
            <a:srgbClr val="F792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a:solidFill>
                <a:schemeClr val="tx1"/>
              </a:solidFill>
              <a:latin typeface="Myriad Po"/>
            </a:endParaRPr>
          </a:p>
        </p:txBody>
      </p:sp>
      <p:sp>
        <p:nvSpPr>
          <p:cNvPr id="14" name="Rectangle 13"/>
          <p:cNvSpPr/>
          <p:nvPr userDrawn="1"/>
        </p:nvSpPr>
        <p:spPr>
          <a:xfrm>
            <a:off x="0" y="6104632"/>
            <a:ext cx="12192000" cy="60233"/>
          </a:xfrm>
          <a:prstGeom prst="rect">
            <a:avLst/>
          </a:prstGeom>
          <a:solidFill>
            <a:srgbClr val="137F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PH" sz="1200">
              <a:solidFill>
                <a:schemeClr val="tx1"/>
              </a:solidFill>
              <a:latin typeface="Myriad Pro" panose="020B0503030403020204" pitchFamily="34" charset="0"/>
            </a:endParaRPr>
          </a:p>
        </p:txBody>
      </p:sp>
      <p:grpSp>
        <p:nvGrpSpPr>
          <p:cNvPr id="15" name="Group 14"/>
          <p:cNvGrpSpPr>
            <a:grpSpLocks noChangeAspect="1"/>
          </p:cNvGrpSpPr>
          <p:nvPr userDrawn="1"/>
        </p:nvGrpSpPr>
        <p:grpSpPr>
          <a:xfrm>
            <a:off x="9950379" y="6288357"/>
            <a:ext cx="731520" cy="517689"/>
            <a:chOff x="-1857618" y="1097280"/>
            <a:chExt cx="6105144" cy="5760720"/>
          </a:xfrm>
        </p:grpSpPr>
        <p:sp>
          <p:nvSpPr>
            <p:cNvPr id="16" name="Freeform 15"/>
            <p:cNvSpPr/>
            <p:nvPr userDrawn="1"/>
          </p:nvSpPr>
          <p:spPr>
            <a:xfrm>
              <a:off x="-1724891" y="1246909"/>
              <a:ext cx="5839691" cy="5527964"/>
            </a:xfrm>
            <a:custGeom>
              <a:avLst/>
              <a:gdLst>
                <a:gd name="connsiteX0" fmla="*/ 1018309 w 5839691"/>
                <a:gd name="connsiteY0" fmla="*/ 0 h 5527964"/>
                <a:gd name="connsiteX1" fmla="*/ 4873336 w 5839691"/>
                <a:gd name="connsiteY1" fmla="*/ 51955 h 5527964"/>
                <a:gd name="connsiteX2" fmla="*/ 4603173 w 5839691"/>
                <a:gd name="connsiteY2" fmla="*/ 955964 h 5527964"/>
                <a:gd name="connsiteX3" fmla="*/ 5839691 w 5839691"/>
                <a:gd name="connsiteY3" fmla="*/ 987136 h 5527964"/>
                <a:gd name="connsiteX4" fmla="*/ 4623955 w 5839691"/>
                <a:gd name="connsiteY4" fmla="*/ 5527964 h 5527964"/>
                <a:gd name="connsiteX5" fmla="*/ 1163782 w 5839691"/>
                <a:gd name="connsiteY5" fmla="*/ 5496791 h 5527964"/>
                <a:gd name="connsiteX6" fmla="*/ 0 w 5839691"/>
                <a:gd name="connsiteY6" fmla="*/ 976746 h 5527964"/>
                <a:gd name="connsiteX7" fmla="*/ 1298864 w 5839691"/>
                <a:gd name="connsiteY7" fmla="*/ 945573 h 5527964"/>
                <a:gd name="connsiteX8" fmla="*/ 914400 w 5839691"/>
                <a:gd name="connsiteY8" fmla="*/ 0 h 5527964"/>
                <a:gd name="connsiteX9" fmla="*/ 1018309 w 5839691"/>
                <a:gd name="connsiteY9"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691" h="5527964">
                  <a:moveTo>
                    <a:pt x="1018309" y="0"/>
                  </a:moveTo>
                  <a:lnTo>
                    <a:pt x="4873336" y="51955"/>
                  </a:lnTo>
                  <a:lnTo>
                    <a:pt x="4603173" y="955964"/>
                  </a:lnTo>
                  <a:lnTo>
                    <a:pt x="5839691" y="987136"/>
                  </a:lnTo>
                  <a:lnTo>
                    <a:pt x="4623955" y="5527964"/>
                  </a:lnTo>
                  <a:lnTo>
                    <a:pt x="1163782" y="5496791"/>
                  </a:lnTo>
                  <a:lnTo>
                    <a:pt x="0" y="976746"/>
                  </a:lnTo>
                  <a:lnTo>
                    <a:pt x="1298864" y="945573"/>
                  </a:lnTo>
                  <a:lnTo>
                    <a:pt x="914400" y="0"/>
                  </a:lnTo>
                  <a:lnTo>
                    <a:pt x="1018309"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PA-Turnpike-Logo.jpg"/>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7618" y="1097280"/>
              <a:ext cx="6105144" cy="5760720"/>
            </a:xfrm>
            <a:prstGeom prst="rect">
              <a:avLst/>
            </a:prstGeom>
          </p:spPr>
        </p:pic>
      </p:grpSp>
      <p:sp>
        <p:nvSpPr>
          <p:cNvPr id="18" name="Slide Number Placeholder 5"/>
          <p:cNvSpPr txBox="1">
            <a:spLocks/>
          </p:cNvSpPr>
          <p:nvPr userDrawn="1"/>
        </p:nvSpPr>
        <p:spPr>
          <a:xfrm>
            <a:off x="8610600" y="6356352"/>
            <a:ext cx="2743200" cy="365125"/>
          </a:xfrm>
          <a:prstGeom prst="rect">
            <a:avLst/>
          </a:prstGeom>
        </p:spPr>
        <p:txBody>
          <a:bodyPr vert="horz" lIns="91440" tIns="45720" rIns="91440" bIns="45720" rtlCol="0" anchor="ctr"/>
          <a:lstStyle>
            <a:lvl1pPr>
              <a:defRPr>
                <a:latin typeface="Myriad Pro"/>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FCDAA25-121F-47C4-874C-C54852C1C06C}" type="slidenum">
              <a:rPr kumimoji="0" lang="en-PH" sz="1200" b="0" i="0" u="none" strike="noStrike" kern="1200" cap="none" spc="0" normalizeH="0" baseline="0" noProof="0" smtClean="0">
                <a:ln>
                  <a:noFill/>
                </a:ln>
                <a:solidFill>
                  <a:schemeClr val="tx1">
                    <a:tint val="75000"/>
                  </a:scheme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PH" sz="1200" b="0" i="0" u="none" strike="noStrike" kern="1200" cap="none" spc="0" normalizeH="0" baseline="0" noProof="0">
              <a:ln>
                <a:noFill/>
              </a:ln>
              <a:solidFill>
                <a:schemeClr val="tx1">
                  <a:tint val="75000"/>
                </a:schemeClr>
              </a:solidFill>
              <a:effectLst/>
              <a:uLnTx/>
              <a:uFillTx/>
              <a:latin typeface="Myriad Pro"/>
              <a:ea typeface="+mn-ea"/>
              <a:cs typeface="+mn-cs"/>
            </a:endParaRPr>
          </a:p>
        </p:txBody>
      </p:sp>
      <p:cxnSp>
        <p:nvCxnSpPr>
          <p:cNvPr id="22" name="Straight Connector 21"/>
          <p:cNvCxnSpPr/>
          <p:nvPr userDrawn="1"/>
        </p:nvCxnSpPr>
        <p:spPr>
          <a:xfrm>
            <a:off x="10861964" y="6265719"/>
            <a:ext cx="0" cy="5486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3976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7F1B-A8CA-4567-B584-91B608DAE4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FDBBA1-EEC7-4683-811B-D1A5B0D112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84D037-DD78-4F2A-96D4-6A6A7D4C0563}"/>
              </a:ext>
            </a:extLst>
          </p:cNvPr>
          <p:cNvSpPr>
            <a:spLocks noGrp="1"/>
          </p:cNvSpPr>
          <p:nvPr>
            <p:ph type="dt" sz="half" idx="10"/>
          </p:nvPr>
        </p:nvSpPr>
        <p:spPr/>
        <p:txBody>
          <a:bodyPr/>
          <a:lstStyle/>
          <a:p>
            <a:fld id="{CA178F32-6F0C-48C8-B5B9-FD6B72120A70}" type="datetimeFigureOut">
              <a:rPr lang="en-US" smtClean="0"/>
              <a:t>8/23/2023</a:t>
            </a:fld>
            <a:endParaRPr lang="en-US"/>
          </a:p>
        </p:txBody>
      </p:sp>
      <p:sp>
        <p:nvSpPr>
          <p:cNvPr id="5" name="Footer Placeholder 4">
            <a:extLst>
              <a:ext uri="{FF2B5EF4-FFF2-40B4-BE49-F238E27FC236}">
                <a16:creationId xmlns:a16="http://schemas.microsoft.com/office/drawing/2014/main" id="{14F82377-7BF5-4CFC-A8D5-94239BF22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818155-07AF-40F9-9DDA-983A577FA5EF}"/>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3638323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110718" y="457200"/>
            <a:ext cx="7644402" cy="3235959"/>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107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5883438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96C5-357D-40ED-AE45-B394473A0F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00907-9773-416D-BD60-18534E603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7F5AD-8A21-4607-BAAF-59371EFF9780}"/>
              </a:ext>
            </a:extLst>
          </p:cNvPr>
          <p:cNvSpPr>
            <a:spLocks noGrp="1"/>
          </p:cNvSpPr>
          <p:nvPr>
            <p:ph type="dt" sz="half" idx="10"/>
          </p:nvPr>
        </p:nvSpPr>
        <p:spPr/>
        <p:txBody>
          <a:bodyPr/>
          <a:lstStyle/>
          <a:p>
            <a:fld id="{CA178F32-6F0C-48C8-B5B9-FD6B72120A70}" type="datetimeFigureOut">
              <a:rPr lang="en-US" smtClean="0"/>
              <a:t>8/23/2023</a:t>
            </a:fld>
            <a:endParaRPr lang="en-US"/>
          </a:p>
        </p:txBody>
      </p:sp>
      <p:sp>
        <p:nvSpPr>
          <p:cNvPr id="5" name="Footer Placeholder 4">
            <a:extLst>
              <a:ext uri="{FF2B5EF4-FFF2-40B4-BE49-F238E27FC236}">
                <a16:creationId xmlns:a16="http://schemas.microsoft.com/office/drawing/2014/main" id="{6AF65E1D-F889-474D-B3D3-5FE46C426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8C619-0465-4326-9147-EDA7EE4E5D1C}"/>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14661577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FB41-3FF3-48DC-B5B4-4DAAE4D24C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536D4-7EC4-4240-8CDB-00DFAF6B83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1BF937-718F-4F64-BD13-33ABD8E0F358}"/>
              </a:ext>
            </a:extLst>
          </p:cNvPr>
          <p:cNvSpPr>
            <a:spLocks noGrp="1"/>
          </p:cNvSpPr>
          <p:nvPr>
            <p:ph type="dt" sz="half" idx="10"/>
          </p:nvPr>
        </p:nvSpPr>
        <p:spPr/>
        <p:txBody>
          <a:bodyPr/>
          <a:lstStyle/>
          <a:p>
            <a:fld id="{CA178F32-6F0C-48C8-B5B9-FD6B72120A70}" type="datetimeFigureOut">
              <a:rPr lang="en-US" smtClean="0"/>
              <a:t>8/23/2023</a:t>
            </a:fld>
            <a:endParaRPr lang="en-US"/>
          </a:p>
        </p:txBody>
      </p:sp>
      <p:sp>
        <p:nvSpPr>
          <p:cNvPr id="5" name="Footer Placeholder 4">
            <a:extLst>
              <a:ext uri="{FF2B5EF4-FFF2-40B4-BE49-F238E27FC236}">
                <a16:creationId xmlns:a16="http://schemas.microsoft.com/office/drawing/2014/main" id="{58FAD09B-A9AB-4234-AB89-69C90BC52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21BB7-AC6A-42F0-9337-082698FD20CF}"/>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36037689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C721-0477-4358-A1EE-9067DEC6B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9D021-53CE-4E01-A9B2-13770AA37A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02C606-0F0F-419C-B30B-1C5905D78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26176F-4B4D-443F-AACE-CA9CF7E2C6C1}"/>
              </a:ext>
            </a:extLst>
          </p:cNvPr>
          <p:cNvSpPr>
            <a:spLocks noGrp="1"/>
          </p:cNvSpPr>
          <p:nvPr>
            <p:ph type="dt" sz="half" idx="10"/>
          </p:nvPr>
        </p:nvSpPr>
        <p:spPr/>
        <p:txBody>
          <a:bodyPr/>
          <a:lstStyle/>
          <a:p>
            <a:fld id="{CA178F32-6F0C-48C8-B5B9-FD6B72120A70}" type="datetimeFigureOut">
              <a:rPr lang="en-US" smtClean="0"/>
              <a:t>8/23/2023</a:t>
            </a:fld>
            <a:endParaRPr lang="en-US"/>
          </a:p>
        </p:txBody>
      </p:sp>
      <p:sp>
        <p:nvSpPr>
          <p:cNvPr id="6" name="Footer Placeholder 5">
            <a:extLst>
              <a:ext uri="{FF2B5EF4-FFF2-40B4-BE49-F238E27FC236}">
                <a16:creationId xmlns:a16="http://schemas.microsoft.com/office/drawing/2014/main" id="{745AB639-F6B7-48A7-ACC8-7D1968A95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AD0BD-5687-4B5A-AB32-06305F539C01}"/>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24210987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51F2-691E-4F88-91B3-895311E71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4843CA-F9DA-4871-B786-EFD5AD6130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F07840-51B6-4B75-A4A8-C7C114B26C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3997CB-1194-4CA1-9570-AEBBBFC817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847AC8-BBF6-4326-8B47-F555AB2391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8048F9-DDF6-4BCB-B38D-A2BA1BBEFB51}"/>
              </a:ext>
            </a:extLst>
          </p:cNvPr>
          <p:cNvSpPr>
            <a:spLocks noGrp="1"/>
          </p:cNvSpPr>
          <p:nvPr>
            <p:ph type="dt" sz="half" idx="10"/>
          </p:nvPr>
        </p:nvSpPr>
        <p:spPr/>
        <p:txBody>
          <a:bodyPr/>
          <a:lstStyle/>
          <a:p>
            <a:fld id="{CA178F32-6F0C-48C8-B5B9-FD6B72120A70}" type="datetimeFigureOut">
              <a:rPr lang="en-US" smtClean="0"/>
              <a:t>8/23/2023</a:t>
            </a:fld>
            <a:endParaRPr lang="en-US"/>
          </a:p>
        </p:txBody>
      </p:sp>
      <p:sp>
        <p:nvSpPr>
          <p:cNvPr id="8" name="Footer Placeholder 7">
            <a:extLst>
              <a:ext uri="{FF2B5EF4-FFF2-40B4-BE49-F238E27FC236}">
                <a16:creationId xmlns:a16="http://schemas.microsoft.com/office/drawing/2014/main" id="{C0A45D81-5CAD-416C-B8C4-52FBB64E9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28CA02-2178-4F17-8719-4A824DFFFE6D}"/>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8645918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EB358-7A8F-4A37-92FC-E975FD0F94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0A7A3F-EF4E-483A-848C-C03E9B16793E}"/>
              </a:ext>
            </a:extLst>
          </p:cNvPr>
          <p:cNvSpPr>
            <a:spLocks noGrp="1"/>
          </p:cNvSpPr>
          <p:nvPr>
            <p:ph type="dt" sz="half" idx="10"/>
          </p:nvPr>
        </p:nvSpPr>
        <p:spPr/>
        <p:txBody>
          <a:bodyPr/>
          <a:lstStyle/>
          <a:p>
            <a:fld id="{CA178F32-6F0C-48C8-B5B9-FD6B72120A70}" type="datetimeFigureOut">
              <a:rPr lang="en-US" smtClean="0"/>
              <a:t>8/23/2023</a:t>
            </a:fld>
            <a:endParaRPr lang="en-US"/>
          </a:p>
        </p:txBody>
      </p:sp>
      <p:sp>
        <p:nvSpPr>
          <p:cNvPr id="4" name="Footer Placeholder 3">
            <a:extLst>
              <a:ext uri="{FF2B5EF4-FFF2-40B4-BE49-F238E27FC236}">
                <a16:creationId xmlns:a16="http://schemas.microsoft.com/office/drawing/2014/main" id="{6076D04F-7E20-4223-AE41-D7096A24E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463AA8-E197-4CF6-9158-9ED9354E16A3}"/>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10128339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8F762A-DE09-4B75-932F-6933320E2CD5}"/>
              </a:ext>
            </a:extLst>
          </p:cNvPr>
          <p:cNvSpPr>
            <a:spLocks noGrp="1"/>
          </p:cNvSpPr>
          <p:nvPr>
            <p:ph type="dt" sz="half" idx="10"/>
          </p:nvPr>
        </p:nvSpPr>
        <p:spPr/>
        <p:txBody>
          <a:bodyPr/>
          <a:lstStyle/>
          <a:p>
            <a:fld id="{CA178F32-6F0C-48C8-B5B9-FD6B72120A70}" type="datetimeFigureOut">
              <a:rPr lang="en-US" smtClean="0"/>
              <a:t>8/23/2023</a:t>
            </a:fld>
            <a:endParaRPr lang="en-US"/>
          </a:p>
        </p:txBody>
      </p:sp>
      <p:sp>
        <p:nvSpPr>
          <p:cNvPr id="3" name="Footer Placeholder 2">
            <a:extLst>
              <a:ext uri="{FF2B5EF4-FFF2-40B4-BE49-F238E27FC236}">
                <a16:creationId xmlns:a16="http://schemas.microsoft.com/office/drawing/2014/main" id="{8CFA3B85-EBD6-4491-BBE0-60867D63D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AEBB46-6620-4D92-BC27-AE576F9D0FD5}"/>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34123619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468F-B341-4B1F-99AA-7B93D943D7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C695BD-8AB5-48BB-8935-47D2869B72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CA68AC-7378-4739-B59C-2A876D92E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71722-A561-4F07-84B0-17F97AD51514}"/>
              </a:ext>
            </a:extLst>
          </p:cNvPr>
          <p:cNvSpPr>
            <a:spLocks noGrp="1"/>
          </p:cNvSpPr>
          <p:nvPr>
            <p:ph type="dt" sz="half" idx="10"/>
          </p:nvPr>
        </p:nvSpPr>
        <p:spPr/>
        <p:txBody>
          <a:bodyPr/>
          <a:lstStyle/>
          <a:p>
            <a:fld id="{CA178F32-6F0C-48C8-B5B9-FD6B72120A70}" type="datetimeFigureOut">
              <a:rPr lang="en-US" smtClean="0"/>
              <a:t>8/23/2023</a:t>
            </a:fld>
            <a:endParaRPr lang="en-US"/>
          </a:p>
        </p:txBody>
      </p:sp>
      <p:sp>
        <p:nvSpPr>
          <p:cNvPr id="6" name="Footer Placeholder 5">
            <a:extLst>
              <a:ext uri="{FF2B5EF4-FFF2-40B4-BE49-F238E27FC236}">
                <a16:creationId xmlns:a16="http://schemas.microsoft.com/office/drawing/2014/main" id="{BEDAD258-C036-4F4C-BE09-9781BD745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D4A67-F968-4FA7-A3CE-EE382D7A89B5}"/>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12779905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F821-F683-4661-A088-DF46FCA6A5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CE82AC-4496-4AF1-A342-D9CB0C1404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92446A-92A6-4FC1-8A04-28EA4C45C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BD2DE-9F97-4BFF-BC50-50F5379B35F6}"/>
              </a:ext>
            </a:extLst>
          </p:cNvPr>
          <p:cNvSpPr>
            <a:spLocks noGrp="1"/>
          </p:cNvSpPr>
          <p:nvPr>
            <p:ph type="dt" sz="half" idx="10"/>
          </p:nvPr>
        </p:nvSpPr>
        <p:spPr/>
        <p:txBody>
          <a:bodyPr/>
          <a:lstStyle/>
          <a:p>
            <a:fld id="{CA178F32-6F0C-48C8-B5B9-FD6B72120A70}" type="datetimeFigureOut">
              <a:rPr lang="en-US" smtClean="0"/>
              <a:t>8/23/2023</a:t>
            </a:fld>
            <a:endParaRPr lang="en-US"/>
          </a:p>
        </p:txBody>
      </p:sp>
      <p:sp>
        <p:nvSpPr>
          <p:cNvPr id="6" name="Footer Placeholder 5">
            <a:extLst>
              <a:ext uri="{FF2B5EF4-FFF2-40B4-BE49-F238E27FC236}">
                <a16:creationId xmlns:a16="http://schemas.microsoft.com/office/drawing/2014/main" id="{A2CDBFD2-DBC8-411A-8745-18CA6CECF4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946515-04F3-4BAE-BC0A-1D94C09F6242}"/>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85852990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A0227-ECCF-4306-B770-A8D608C61D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B362A6-EE83-4690-9A60-80B886990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E39BC1-CAF6-408F-924C-0AA5D3521CC0}"/>
              </a:ext>
            </a:extLst>
          </p:cNvPr>
          <p:cNvSpPr>
            <a:spLocks noGrp="1"/>
          </p:cNvSpPr>
          <p:nvPr>
            <p:ph type="dt" sz="half" idx="10"/>
          </p:nvPr>
        </p:nvSpPr>
        <p:spPr/>
        <p:txBody>
          <a:bodyPr/>
          <a:lstStyle/>
          <a:p>
            <a:fld id="{CA178F32-6F0C-48C8-B5B9-FD6B72120A70}" type="datetimeFigureOut">
              <a:rPr lang="en-US" smtClean="0"/>
              <a:t>8/23/2023</a:t>
            </a:fld>
            <a:endParaRPr lang="en-US"/>
          </a:p>
        </p:txBody>
      </p:sp>
      <p:sp>
        <p:nvSpPr>
          <p:cNvPr id="5" name="Footer Placeholder 4">
            <a:extLst>
              <a:ext uri="{FF2B5EF4-FFF2-40B4-BE49-F238E27FC236}">
                <a16:creationId xmlns:a16="http://schemas.microsoft.com/office/drawing/2014/main" id="{C6B1BE1D-A06C-464E-952D-F7C11455D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579FE-D8E6-4C58-9EBE-AF64185EDD51}"/>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32985090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60FC3A-BB16-4CFE-BADD-6D449EFE2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5349F8-BCB6-4B10-B7D6-51CD4DAA7C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FC8E-791D-455E-B107-B2917CDA5744}"/>
              </a:ext>
            </a:extLst>
          </p:cNvPr>
          <p:cNvSpPr>
            <a:spLocks noGrp="1"/>
          </p:cNvSpPr>
          <p:nvPr>
            <p:ph type="dt" sz="half" idx="10"/>
          </p:nvPr>
        </p:nvSpPr>
        <p:spPr/>
        <p:txBody>
          <a:bodyPr/>
          <a:lstStyle/>
          <a:p>
            <a:fld id="{CA178F32-6F0C-48C8-B5B9-FD6B72120A70}" type="datetimeFigureOut">
              <a:rPr lang="en-US" smtClean="0"/>
              <a:t>8/23/2023</a:t>
            </a:fld>
            <a:endParaRPr lang="en-US"/>
          </a:p>
        </p:txBody>
      </p:sp>
      <p:sp>
        <p:nvSpPr>
          <p:cNvPr id="5" name="Footer Placeholder 4">
            <a:extLst>
              <a:ext uri="{FF2B5EF4-FFF2-40B4-BE49-F238E27FC236}">
                <a16:creationId xmlns:a16="http://schemas.microsoft.com/office/drawing/2014/main" id="{E932D1CF-6D60-40C4-BAB1-2EB59CE86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7ECBF-A15F-4230-9FD5-8DE61227BFEA}"/>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3134657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408668155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39B2391-8EC5-F79D-4490-B704139C52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6D0D9D32-4B6C-7D43-63D1-E2E2C3D0BC78}"/>
              </a:ext>
            </a:extLst>
          </p:cNvPr>
          <p:cNvSpPr/>
          <p:nvPr userDrawn="1"/>
        </p:nvSpPr>
        <p:spPr>
          <a:xfrm>
            <a:off x="0" y="3703320"/>
            <a:ext cx="12191999" cy="231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Holder 2"/>
          <p:cNvSpPr>
            <a:spLocks noGrp="1"/>
          </p:cNvSpPr>
          <p:nvPr>
            <p:ph type="ctrTitle"/>
          </p:nvPr>
        </p:nvSpPr>
        <p:spPr>
          <a:xfrm>
            <a:off x="914401" y="914402"/>
            <a:ext cx="10363200" cy="615553"/>
          </a:xfrm>
          <a:prstGeom prst="rect">
            <a:avLst/>
          </a:prstGeom>
        </p:spPr>
        <p:txBody>
          <a:bodyPr wrap="square" lIns="0" tIns="0" rIns="0" bIns="0">
            <a:spAutoFit/>
          </a:bodyPr>
          <a:lstStyle>
            <a:lvl1pPr>
              <a:defRPr b="1">
                <a:solidFill>
                  <a:schemeClr val="bg1"/>
                </a:solidFill>
              </a:defRPr>
            </a:lvl1pPr>
          </a:lstStyle>
          <a:p>
            <a:endParaRPr/>
          </a:p>
        </p:txBody>
      </p:sp>
      <p:sp>
        <p:nvSpPr>
          <p:cNvPr id="3" name="Holder 3"/>
          <p:cNvSpPr>
            <a:spLocks noGrp="1"/>
          </p:cNvSpPr>
          <p:nvPr>
            <p:ph type="subTitle" idx="4"/>
          </p:nvPr>
        </p:nvSpPr>
        <p:spPr>
          <a:xfrm>
            <a:off x="914400" y="3886201"/>
            <a:ext cx="8534401"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1" y="6377942"/>
            <a:ext cx="3901440" cy="276999"/>
          </a:xfrm>
        </p:spPr>
        <p:txBody>
          <a:bodyPr lIns="0" tIns="0" rIns="0" bIns="0"/>
          <a:lstStyle>
            <a:lvl1pPr algn="ctr">
              <a:defRPr>
                <a:solidFill>
                  <a:schemeClr val="bg1"/>
                </a:solidFill>
              </a:defRPr>
            </a:lvl1pPr>
          </a:lstStyle>
          <a:p>
            <a:endParaRPr lang="en-US"/>
          </a:p>
        </p:txBody>
      </p:sp>
      <p:sp>
        <p:nvSpPr>
          <p:cNvPr id="5" name="Holder 5"/>
          <p:cNvSpPr>
            <a:spLocks noGrp="1"/>
          </p:cNvSpPr>
          <p:nvPr>
            <p:ph type="dt" sz="half" idx="6"/>
          </p:nvPr>
        </p:nvSpPr>
        <p:spPr>
          <a:xfrm>
            <a:off x="8991600" y="6377942"/>
            <a:ext cx="2804160" cy="276999"/>
          </a:xfrm>
        </p:spPr>
        <p:txBody>
          <a:bodyPr lIns="0" tIns="0" rIns="0" bIns="0"/>
          <a:lstStyle>
            <a:lvl1pPr algn="r">
              <a:defRPr>
                <a:solidFill>
                  <a:schemeClr val="bg1"/>
                </a:solidFill>
              </a:defRPr>
            </a:lvl1pPr>
          </a:lstStyle>
          <a:p>
            <a:fld id="{1D8BD707-D9CF-40AE-B4C6-C98DA3205C09}" type="datetimeFigureOut">
              <a:rPr lang="en-US" smtClean="0"/>
              <a:pPr/>
              <a:t>8/23/2023</a:t>
            </a:fld>
            <a:endParaRPr lang="en-US"/>
          </a:p>
        </p:txBody>
      </p:sp>
    </p:spTree>
    <p:extLst>
      <p:ext uri="{BB962C8B-B14F-4D97-AF65-F5344CB8AC3E}">
        <p14:creationId xmlns:p14="http://schemas.microsoft.com/office/powerpoint/2010/main" val="19833490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39B2391-8EC5-F79D-4490-B704139C52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6D0D9D32-4B6C-7D43-63D1-E2E2C3D0BC78}"/>
              </a:ext>
            </a:extLst>
          </p:cNvPr>
          <p:cNvSpPr/>
          <p:nvPr userDrawn="1"/>
        </p:nvSpPr>
        <p:spPr>
          <a:xfrm>
            <a:off x="-1447800" y="3703320"/>
            <a:ext cx="13821175" cy="231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Holder 2"/>
          <p:cNvSpPr>
            <a:spLocks noGrp="1"/>
          </p:cNvSpPr>
          <p:nvPr>
            <p:ph type="ctrTitle"/>
          </p:nvPr>
        </p:nvSpPr>
        <p:spPr>
          <a:xfrm>
            <a:off x="914401" y="914402"/>
            <a:ext cx="10363200" cy="615553"/>
          </a:xfrm>
          <a:prstGeom prst="rect">
            <a:avLst/>
          </a:prstGeom>
        </p:spPr>
        <p:txBody>
          <a:bodyPr wrap="square" lIns="0" tIns="0" rIns="0" bIns="0">
            <a:spAutoFit/>
          </a:bodyPr>
          <a:lstStyle>
            <a:lvl1pPr>
              <a:defRPr b="1">
                <a:solidFill>
                  <a:schemeClr val="bg1"/>
                </a:solidFill>
              </a:defRPr>
            </a:lvl1pPr>
          </a:lstStyle>
          <a:p>
            <a:endParaRPr/>
          </a:p>
        </p:txBody>
      </p:sp>
      <p:sp>
        <p:nvSpPr>
          <p:cNvPr id="3" name="Holder 3"/>
          <p:cNvSpPr>
            <a:spLocks noGrp="1"/>
          </p:cNvSpPr>
          <p:nvPr>
            <p:ph type="subTitle" idx="4"/>
          </p:nvPr>
        </p:nvSpPr>
        <p:spPr>
          <a:xfrm>
            <a:off x="914400" y="3886201"/>
            <a:ext cx="853440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1" y="6377942"/>
            <a:ext cx="3901440" cy="276999"/>
          </a:xfrm>
        </p:spPr>
        <p:txBody>
          <a:bodyPr lIns="0" tIns="0" rIns="0" bIns="0"/>
          <a:lstStyle>
            <a:lvl1pPr algn="ctr">
              <a:defRPr>
                <a:solidFill>
                  <a:schemeClr val="bg1"/>
                </a:solidFill>
              </a:defRPr>
            </a:lvl1pPr>
          </a:lstStyle>
          <a:p>
            <a:endParaRPr lang="en-US"/>
          </a:p>
        </p:txBody>
      </p:sp>
      <p:sp>
        <p:nvSpPr>
          <p:cNvPr id="5" name="Holder 5"/>
          <p:cNvSpPr>
            <a:spLocks noGrp="1"/>
          </p:cNvSpPr>
          <p:nvPr>
            <p:ph type="dt" sz="half" idx="6"/>
          </p:nvPr>
        </p:nvSpPr>
        <p:spPr>
          <a:xfrm>
            <a:off x="8991600" y="6377942"/>
            <a:ext cx="2804160" cy="276999"/>
          </a:xfrm>
        </p:spPr>
        <p:txBody>
          <a:bodyPr lIns="0" tIns="0" rIns="0" bIns="0"/>
          <a:lstStyle>
            <a:lvl1pPr algn="r">
              <a:defRPr>
                <a:solidFill>
                  <a:schemeClr val="bg1"/>
                </a:solidFill>
              </a:defRPr>
            </a:lvl1pPr>
          </a:lstStyle>
          <a:p>
            <a:fld id="{B530405F-DB5B-46F5-B6C6-A062BA7687D9}" type="datetime1">
              <a:rPr lang="en-US" smtClean="0"/>
              <a:t>8/23/2023</a:t>
            </a:fld>
            <a:endParaRPr lang="en-US"/>
          </a:p>
        </p:txBody>
      </p:sp>
    </p:spTree>
    <p:extLst>
      <p:ext uri="{BB962C8B-B14F-4D97-AF65-F5344CB8AC3E}">
        <p14:creationId xmlns:p14="http://schemas.microsoft.com/office/powerpoint/2010/main" val="161827631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03801" y="170539"/>
            <a:ext cx="9219424" cy="635635"/>
          </a:xfrm>
        </p:spPr>
        <p:txBody>
          <a:bodyPr lIns="0" tIns="0" rIns="0" bIns="0"/>
          <a:lstStyle>
            <a:lvl1pPr>
              <a:defRPr sz="3999"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09291CB-8EFE-4AB5-8677-833A5AF77A0B}" type="datetime1">
              <a:rPr lang="en-US" smtClean="0"/>
              <a:t>8/23/2023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8778238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83516D-19B0-40F0-0595-ECBA5E76A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2" name="Holder 2"/>
          <p:cNvSpPr>
            <a:spLocks noGrp="1"/>
          </p:cNvSpPr>
          <p:nvPr>
            <p:ph type="title"/>
          </p:nvPr>
        </p:nvSpPr>
        <p:spPr>
          <a:xfrm>
            <a:off x="381001" y="483993"/>
            <a:ext cx="3429000" cy="615553"/>
          </a:xfrm>
        </p:spPr>
        <p:txBody>
          <a:bodyPr lIns="0" tIns="0" rIns="0" bIns="0"/>
          <a:lstStyle>
            <a:lvl1pPr>
              <a:defRPr sz="3999" b="1" i="0">
                <a:solidFill>
                  <a:srgbClr val="001F5F"/>
                </a:solidFill>
                <a:latin typeface="Arial"/>
                <a:cs typeface="Arial"/>
              </a:defRPr>
            </a:lvl1pPr>
          </a:lstStyle>
          <a:p>
            <a:endParaRPr/>
          </a:p>
        </p:txBody>
      </p:sp>
      <p:sp>
        <p:nvSpPr>
          <p:cNvPr id="3" name="Holder 3"/>
          <p:cNvSpPr>
            <a:spLocks noGrp="1"/>
          </p:cNvSpPr>
          <p:nvPr>
            <p:ph sz="half" idx="2"/>
          </p:nvPr>
        </p:nvSpPr>
        <p:spPr>
          <a:xfrm>
            <a:off x="381001" y="1577340"/>
            <a:ext cx="34290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572000" y="2"/>
            <a:ext cx="7620000" cy="276999"/>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a:xfrm>
            <a:off x="399393" y="6377941"/>
            <a:ext cx="2804160" cy="276999"/>
          </a:xfrm>
        </p:spPr>
        <p:txBody>
          <a:bodyPr lIns="0" tIns="0" rIns="0" bIns="0"/>
          <a:lstStyle>
            <a:lvl1pPr algn="l">
              <a:defRPr>
                <a:solidFill>
                  <a:schemeClr val="tx1">
                    <a:tint val="75000"/>
                  </a:schemeClr>
                </a:solidFill>
              </a:defRPr>
            </a:lvl1pPr>
          </a:lstStyle>
          <a:p>
            <a:fld id="{96CA4BB9-0776-443C-96F0-BA119DCABB86}" type="datetime1">
              <a:rPr lang="en-US" smtClean="0"/>
              <a:t>8/23/2023</a:t>
            </a:fld>
            <a:endParaRPr lang="en-US"/>
          </a:p>
        </p:txBody>
      </p:sp>
    </p:spTree>
    <p:extLst>
      <p:ext uri="{BB962C8B-B14F-4D97-AF65-F5344CB8AC3E}">
        <p14:creationId xmlns:p14="http://schemas.microsoft.com/office/powerpoint/2010/main" val="359278212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C9D91F3D-C6EC-0ADF-EA82-4E93E0CBD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Holder 2"/>
          <p:cNvSpPr>
            <a:spLocks noGrp="1"/>
          </p:cNvSpPr>
          <p:nvPr>
            <p:ph type="title"/>
          </p:nvPr>
        </p:nvSpPr>
        <p:spPr>
          <a:xfrm>
            <a:off x="950386" y="762002"/>
            <a:ext cx="8346014" cy="635635"/>
          </a:xfrm>
        </p:spPr>
        <p:txBody>
          <a:bodyPr lIns="0" tIns="0" rIns="0" bIns="0"/>
          <a:lstStyle>
            <a:lvl1pPr>
              <a:defRPr sz="3999" b="1" i="0">
                <a:solidFill>
                  <a:srgbClr val="001F5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ABC5710A-0DB1-4D7D-BBD5-FDD1547FF4EB}" type="datetime1">
              <a:rPr lang="en-US" smtClean="0"/>
              <a:t>8/23/2023</a:t>
            </a:fld>
            <a:endParaRPr lang="en-US"/>
          </a:p>
        </p:txBody>
      </p:sp>
      <p:sp>
        <p:nvSpPr>
          <p:cNvPr id="5" name="Holder 5"/>
          <p:cNvSpPr>
            <a:spLocks noGrp="1"/>
          </p:cNvSpPr>
          <p:nvPr>
            <p:ph type="sldNum" sz="quarter" idx="7"/>
          </p:nvPr>
        </p:nvSpPr>
        <p:spPr>
          <a:xfrm>
            <a:off x="8778240" y="6377942"/>
            <a:ext cx="2804160" cy="276999"/>
          </a:xfrm>
        </p:spPr>
        <p:txBody>
          <a:bodyPr lIns="0" tIns="0" rIns="0" bIns="0"/>
          <a:lstStyle>
            <a:lvl1pPr algn="r">
              <a:defRPr>
                <a:solidFill>
                  <a:schemeClr val="bg1"/>
                </a:solidFill>
              </a:defRPr>
            </a:lvl1pPr>
          </a:lstStyle>
          <a:p>
            <a:fld id="{B6F15528-21DE-4FAA-801E-634DDDAF4B2B}" type="slidenum">
              <a:rPr lang="en-US" smtClean="0"/>
              <a:pPr/>
              <a:t>‹#›</a:t>
            </a:fld>
            <a:endParaRPr lang="en-US"/>
          </a:p>
        </p:txBody>
      </p:sp>
      <p:sp>
        <p:nvSpPr>
          <p:cNvPr id="8" name="Holder 3">
            <a:extLst>
              <a:ext uri="{FF2B5EF4-FFF2-40B4-BE49-F238E27FC236}">
                <a16:creationId xmlns:a16="http://schemas.microsoft.com/office/drawing/2014/main" id="{E7A5BEEA-A4F8-7275-EB14-45655BAED68C}"/>
              </a:ext>
            </a:extLst>
          </p:cNvPr>
          <p:cNvSpPr>
            <a:spLocks noGrp="1"/>
          </p:cNvSpPr>
          <p:nvPr>
            <p:ph sz="half" idx="2"/>
          </p:nvPr>
        </p:nvSpPr>
        <p:spPr>
          <a:xfrm>
            <a:off x="950386" y="1577340"/>
            <a:ext cx="8346014" cy="276999"/>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325637415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E905CF6-F507-4858-ACDF-186BA3BDF08A}" type="datetime1">
              <a:rPr lang="en-US" smtClean="0"/>
              <a:t>8/23/2023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6589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1388507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871628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marL="344488" indent="-344488">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marL="344488" indent="-344488">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061735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25824"/>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81806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25064297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3281546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295498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37948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3566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862879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475096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713186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323993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2110827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21480"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68867"/>
            <a:ext cx="3390900" cy="376840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927881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1665482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11257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02589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4_Two Content">
    <p:spTree>
      <p:nvGrpSpPr>
        <p:cNvPr id="1" name=""/>
        <p:cNvGrpSpPr/>
        <p:nvPr/>
      </p:nvGrpSpPr>
      <p:grpSpPr>
        <a:xfrm>
          <a:off x="0" y="0"/>
          <a:ext cx="0" cy="0"/>
          <a:chOff x="0" y="0"/>
          <a:chExt cx="0" cy="0"/>
        </a:xfrm>
      </p:grpSpPr>
      <p:sp>
        <p:nvSpPr>
          <p:cNvPr id="16" name="Rectangle 15"/>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5" name="Content Placeholder 2"/>
          <p:cNvSpPr>
            <a:spLocks noGrp="1"/>
          </p:cNvSpPr>
          <p:nvPr>
            <p:ph sz="half" idx="16" hasCustomPrompt="1"/>
          </p:nvPr>
        </p:nvSpPr>
        <p:spPr>
          <a:xfrm>
            <a:off x="495301" y="1896642"/>
            <a:ext cx="11315700" cy="405807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1" name="Title 1"/>
          <p:cNvSpPr>
            <a:spLocks noGrp="1"/>
          </p:cNvSpPr>
          <p:nvPr>
            <p:ph type="title"/>
          </p:nvPr>
        </p:nvSpPr>
        <p:spPr>
          <a:xfrm>
            <a:off x="495300" y="365125"/>
            <a:ext cx="11315700" cy="1189355"/>
          </a:xfrm>
        </p:spPr>
        <p:txBody>
          <a:bodyPr>
            <a:normAutofit/>
          </a:bodyPr>
          <a:lstStyle>
            <a:lvl1pPr algn="l">
              <a:defRPr sz="4400" b="1">
                <a:solidFill>
                  <a:schemeClr val="bg1"/>
                </a:solidFill>
              </a:defRPr>
            </a:lvl1pPr>
          </a:lstStyle>
          <a:p>
            <a:r>
              <a:rPr lang="en-US"/>
              <a:t>Click to edit Master 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39772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dirty="0"/>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39168170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48439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75354" y="1769806"/>
            <a:ext cx="7379765" cy="1923353"/>
          </a:xfrm>
        </p:spPr>
        <p:txBody>
          <a:bodyPr anchor="t"/>
          <a:lstStyle>
            <a:lvl1pPr algn="l">
              <a:defRPr sz="6000" b="1">
                <a:solidFill>
                  <a:schemeClr val="accent4"/>
                </a:solidFill>
              </a:defRPr>
            </a:lvl1pPr>
          </a:lstStyle>
          <a:p>
            <a:r>
              <a:rPr lang="en-US"/>
              <a:t>Click to edit Master title style</a:t>
            </a:r>
          </a:p>
        </p:txBody>
      </p:sp>
      <p:sp>
        <p:nvSpPr>
          <p:cNvPr id="3" name="Subtitle 2"/>
          <p:cNvSpPr>
            <a:spLocks noGrp="1"/>
          </p:cNvSpPr>
          <p:nvPr>
            <p:ph type="subTitle" idx="1"/>
          </p:nvPr>
        </p:nvSpPr>
        <p:spPr>
          <a:xfrm>
            <a:off x="4355690" y="322006"/>
            <a:ext cx="7399430" cy="1447800"/>
          </a:xfrm>
        </p:spPr>
        <p:txBody>
          <a:bodyPr anchor="b"/>
          <a:lstStyle>
            <a:lvl1pPr marL="0" indent="0" algn="l">
              <a:buNone/>
              <a:defRPr sz="4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40315416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4123470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11382185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365125"/>
            <a:ext cx="10515600" cy="1325563"/>
          </a:xfrm>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685800" y="2202425"/>
            <a:ext cx="6334432" cy="3974537"/>
          </a:xfrm>
        </p:spPr>
        <p:txBody>
          <a:bodyPr/>
          <a:lstStyle>
            <a:lvl1pPr>
              <a:defRPr sz="3200">
                <a:solidFill>
                  <a:schemeClr val="bg1"/>
                </a:solidFill>
              </a:defRPr>
            </a:lvl1pPr>
            <a:lvl2pPr>
              <a:spcBef>
                <a:spcPts val="600"/>
              </a:spcBef>
              <a:spcAft>
                <a:spcPts val="1200"/>
              </a:spcAft>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784901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2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325564"/>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685800" y="2123051"/>
            <a:ext cx="6575323" cy="3805801"/>
          </a:xfrm>
        </p:spPr>
        <p:txBody>
          <a:bodyPr>
            <a:noAutofit/>
          </a:bodyPr>
          <a:lstStyle>
            <a:lvl1pPr>
              <a:defRPr sz="3200">
                <a:solidFill>
                  <a:schemeClr val="bg1"/>
                </a:solidFill>
              </a:defRPr>
            </a:lvl1pPr>
            <a:lvl2pPr>
              <a:spcBef>
                <a:spcPts val="600"/>
              </a:spcBef>
              <a:spcAft>
                <a:spcPts val="1200"/>
              </a:spcAft>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2" name="Isosceles Triangle 11">
            <a:extLst>
              <a:ext uri="{FF2B5EF4-FFF2-40B4-BE49-F238E27FC236}">
                <a16:creationId xmlns:a16="http://schemas.microsoft.com/office/drawing/2014/main" id="{901A0DC5-9DB6-4C3D-9B10-2589CFA70C4E}"/>
              </a:ext>
            </a:extLst>
          </p:cNvPr>
          <p:cNvSpPr/>
          <p:nvPr userDrawn="1"/>
        </p:nvSpPr>
        <p:spPr>
          <a:xfrm rot="10800000">
            <a:off x="4638677" y="1033463"/>
            <a:ext cx="2679700" cy="697233"/>
          </a:xfrm>
          <a:prstGeom prst="triangle">
            <a:avLst/>
          </a:prstGeom>
          <a:solidFill>
            <a:srgbClr val="0E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235975"/>
            <a:ext cx="10515600" cy="1089590"/>
          </a:xfrm>
        </p:spPr>
        <p:txBody>
          <a:bodyPr/>
          <a:lstStyle>
            <a:lvl1pPr>
              <a:defRPr b="1">
                <a:solidFill>
                  <a:schemeClr val="bg1"/>
                </a:solidFill>
              </a:defRPr>
            </a:lvl1pPr>
          </a:lstStyle>
          <a:p>
            <a:r>
              <a:rPr lang="en-US"/>
              <a:t>Click to edit Master title style</a:t>
            </a:r>
          </a:p>
        </p:txBody>
      </p:sp>
    </p:spTree>
    <p:extLst>
      <p:ext uri="{BB962C8B-B14F-4D97-AF65-F5344CB8AC3E}">
        <p14:creationId xmlns:p14="http://schemas.microsoft.com/office/powerpoint/2010/main" val="2921411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40782593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3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245807"/>
            <a:ext cx="10515600" cy="1444882"/>
          </a:xfrm>
        </p:spPr>
        <p:txBody>
          <a:bodyPr/>
          <a:lstStyle>
            <a:lvl1pPr>
              <a:lnSpc>
                <a:spcPct val="100000"/>
              </a:lnSpc>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685800" y="2286000"/>
            <a:ext cx="3350172" cy="3715407"/>
          </a:xfrm>
        </p:spPr>
        <p:txBody>
          <a:bodyPr/>
          <a:lstStyle>
            <a:lvl1pPr>
              <a:spcAft>
                <a:spcPts val="180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116443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7814490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One</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a:spLocks noGrp="1"/>
          </p:cNvSpPr>
          <p:nvPr>
            <p:ph sz="half" idx="14" hasCustomPrompt="1"/>
          </p:nvPr>
        </p:nvSpPr>
        <p:spPr>
          <a:xfrm>
            <a:off x="8382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Content Placeholder 2"/>
          <p:cNvSpPr>
            <a:spLocks noGrp="1"/>
          </p:cNvSpPr>
          <p:nvPr>
            <p:ph sz="half" idx="15" hasCustomPrompt="1"/>
          </p:nvPr>
        </p:nvSpPr>
        <p:spPr>
          <a:xfrm>
            <a:off x="44704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Two</a:t>
            </a:r>
          </a:p>
          <a:p>
            <a:pPr lvl="1"/>
            <a:r>
              <a:rPr lang="en-US"/>
              <a:t>Subheading</a:t>
            </a:r>
          </a:p>
        </p:txBody>
      </p:sp>
      <p:sp>
        <p:nvSpPr>
          <p:cNvPr id="15" name="Content Placeholder 2"/>
          <p:cNvSpPr>
            <a:spLocks noGrp="1"/>
          </p:cNvSpPr>
          <p:nvPr>
            <p:ph sz="half" idx="16" hasCustomPrompt="1"/>
          </p:nvPr>
        </p:nvSpPr>
        <p:spPr>
          <a:xfrm>
            <a:off x="44704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808736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Three</a:t>
            </a:r>
          </a:p>
          <a:p>
            <a:pPr lvl="1"/>
            <a:r>
              <a:rPr lang="en-US"/>
              <a:t>Subheading</a:t>
            </a:r>
          </a:p>
        </p:txBody>
      </p:sp>
      <p:sp>
        <p:nvSpPr>
          <p:cNvPr id="17" name="Content Placeholder 2"/>
          <p:cNvSpPr>
            <a:spLocks noGrp="1"/>
          </p:cNvSpPr>
          <p:nvPr>
            <p:ph sz="half" idx="18" hasCustomPrompt="1"/>
          </p:nvPr>
        </p:nvSpPr>
        <p:spPr>
          <a:xfrm>
            <a:off x="808736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8620486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05844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719940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704" y="10160"/>
            <a:ext cx="12189832" cy="62382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28160" y="1805940"/>
            <a:ext cx="70256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4328160" y="4152900"/>
            <a:ext cx="702564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5423478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8" b="-1"/>
          <a:stretch/>
        </p:blipFill>
        <p:spPr>
          <a:xfrm>
            <a:off x="8704" y="0"/>
            <a:ext cx="12189832" cy="624840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53560" y="1805940"/>
            <a:ext cx="3550920" cy="2080260"/>
          </a:xfrm>
        </p:spPr>
        <p:txBody>
          <a:bodyPr>
            <a:normAutofit/>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image here</a:t>
            </a:r>
          </a:p>
        </p:txBody>
      </p:sp>
      <p:sp>
        <p:nvSpPr>
          <p:cNvPr id="16" name="Content Placeholder 2"/>
          <p:cNvSpPr>
            <a:spLocks noGrp="1"/>
          </p:cNvSpPr>
          <p:nvPr>
            <p:ph sz="half" idx="17" hasCustomPrompt="1"/>
          </p:nvPr>
        </p:nvSpPr>
        <p:spPr>
          <a:xfrm>
            <a:off x="4353560" y="4152900"/>
            <a:ext cx="355092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3" name="Content Placeholder 2"/>
          <p:cNvSpPr>
            <a:spLocks noGrp="1"/>
          </p:cNvSpPr>
          <p:nvPr>
            <p:ph sz="half" idx="18" hasCustomPrompt="1"/>
          </p:nvPr>
        </p:nvSpPr>
        <p:spPr>
          <a:xfrm>
            <a:off x="8115300" y="1805940"/>
            <a:ext cx="323850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Content Placeholder 2"/>
          <p:cNvSpPr>
            <a:spLocks noGrp="1"/>
          </p:cNvSpPr>
          <p:nvPr>
            <p:ph sz="half" idx="19" hasCustomPrompt="1"/>
          </p:nvPr>
        </p:nvSpPr>
        <p:spPr>
          <a:xfrm>
            <a:off x="8115300" y="4152900"/>
            <a:ext cx="323850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432196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5057279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7134837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968767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4415961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7009647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1367135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3495857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9453994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9225970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115300" y="-1"/>
            <a:ext cx="4076700" cy="617537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194606"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810769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sp>
        <p:nvSpPr>
          <p:cNvPr id="16" name="Rectangle 15"/>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5" name="Content Placeholder 2"/>
          <p:cNvSpPr>
            <a:spLocks noGrp="1"/>
          </p:cNvSpPr>
          <p:nvPr>
            <p:ph sz="half" idx="16" hasCustomPrompt="1"/>
          </p:nvPr>
        </p:nvSpPr>
        <p:spPr>
          <a:xfrm>
            <a:off x="495301" y="1896642"/>
            <a:ext cx="11315700" cy="405807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1" name="Title 1"/>
          <p:cNvSpPr>
            <a:spLocks noGrp="1"/>
          </p:cNvSpPr>
          <p:nvPr>
            <p:ph type="title"/>
          </p:nvPr>
        </p:nvSpPr>
        <p:spPr>
          <a:xfrm>
            <a:off x="495300" y="365125"/>
            <a:ext cx="11315700" cy="1189355"/>
          </a:xfrm>
        </p:spPr>
        <p:txBody>
          <a:bodyPr>
            <a:normAutofit/>
          </a:bodyPr>
          <a:lstStyle>
            <a:lvl1pPr algn="l">
              <a:defRPr sz="4400" b="1">
                <a:solidFill>
                  <a:schemeClr val="bg1"/>
                </a:solidFill>
              </a:defRPr>
            </a:lvl1pPr>
          </a:lstStyle>
          <a:p>
            <a:r>
              <a:rPr lang="en-US"/>
              <a:t>Click to edit Master 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241277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25824"/>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6491828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256196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2403424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64341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613751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0056321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0136766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7118871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181223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5213530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2781088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6865985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8/23/2023</a:t>
            </a:fld>
            <a:endParaRPr lang="en-US"/>
          </a:p>
        </p:txBody>
      </p:sp>
      <p:sp>
        <p:nvSpPr>
          <p:cNvPr id="5" name="Holder 5"/>
          <p:cNvSpPr>
            <a:spLocks noGrp="1"/>
          </p:cNvSpPr>
          <p:nvPr>
            <p:ph type="sldNum" sz="quarter" idx="7"/>
          </p:nvPr>
        </p:nvSpPr>
        <p:spPr/>
        <p:txBody>
          <a:bodyPr lIns="0" tIns="0" rIns="0" bIns="0"/>
          <a:lstStyle>
            <a:lvl1pPr>
              <a:defRPr sz="1000" b="0" i="0">
                <a:solidFill>
                  <a:srgbClr val="888888"/>
                </a:solidFill>
                <a:latin typeface="Arial"/>
                <a:cs typeface="Arial"/>
              </a:defRPr>
            </a:lvl1pPr>
          </a:lstStyle>
          <a:p>
            <a:pPr marL="38100">
              <a:lnSpc>
                <a:spcPct val="100000"/>
              </a:lnSpc>
            </a:pPr>
            <a:fld id="{81D60167-4931-47E6-BA6A-407CBD079E47}" type="slidenum">
              <a:rPr spc="-5" dirty="0"/>
              <a:t>‹#›</a:t>
            </a:fld>
            <a:endParaRPr spc="-5"/>
          </a:p>
        </p:txBody>
      </p:sp>
    </p:spTree>
    <p:extLst>
      <p:ext uri="{BB962C8B-B14F-4D97-AF65-F5344CB8AC3E}">
        <p14:creationId xmlns:p14="http://schemas.microsoft.com/office/powerpoint/2010/main" val="3541523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110718" y="457200"/>
            <a:ext cx="7644402" cy="3235959"/>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107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428399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1310667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41865833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6872234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27637846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38475046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903841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2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618950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0475692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One</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a:spLocks noGrp="1"/>
          </p:cNvSpPr>
          <p:nvPr>
            <p:ph sz="half" idx="14" hasCustomPrompt="1"/>
          </p:nvPr>
        </p:nvSpPr>
        <p:spPr>
          <a:xfrm>
            <a:off x="8382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Content Placeholder 2"/>
          <p:cNvSpPr>
            <a:spLocks noGrp="1"/>
          </p:cNvSpPr>
          <p:nvPr>
            <p:ph sz="half" idx="15" hasCustomPrompt="1"/>
          </p:nvPr>
        </p:nvSpPr>
        <p:spPr>
          <a:xfrm>
            <a:off x="44704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Two</a:t>
            </a:r>
          </a:p>
          <a:p>
            <a:pPr lvl="1"/>
            <a:r>
              <a:rPr lang="en-US"/>
              <a:t>Subheading</a:t>
            </a:r>
          </a:p>
        </p:txBody>
      </p:sp>
      <p:sp>
        <p:nvSpPr>
          <p:cNvPr id="15" name="Content Placeholder 2"/>
          <p:cNvSpPr>
            <a:spLocks noGrp="1"/>
          </p:cNvSpPr>
          <p:nvPr>
            <p:ph sz="half" idx="16" hasCustomPrompt="1"/>
          </p:nvPr>
        </p:nvSpPr>
        <p:spPr>
          <a:xfrm>
            <a:off x="44704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808736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Three</a:t>
            </a:r>
          </a:p>
          <a:p>
            <a:pPr lvl="1"/>
            <a:r>
              <a:rPr lang="en-US"/>
              <a:t>Subheading</a:t>
            </a:r>
          </a:p>
        </p:txBody>
      </p:sp>
      <p:sp>
        <p:nvSpPr>
          <p:cNvPr id="17" name="Content Placeholder 2"/>
          <p:cNvSpPr>
            <a:spLocks noGrp="1"/>
          </p:cNvSpPr>
          <p:nvPr>
            <p:ph sz="half" idx="18" hasCustomPrompt="1"/>
          </p:nvPr>
        </p:nvSpPr>
        <p:spPr>
          <a:xfrm>
            <a:off x="808736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972391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1923182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55233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413965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704" y="10160"/>
            <a:ext cx="12189832" cy="62382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28160" y="1805940"/>
            <a:ext cx="70256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4328160" y="4152900"/>
            <a:ext cx="702564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836232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8" b="-1"/>
          <a:stretch/>
        </p:blipFill>
        <p:spPr>
          <a:xfrm>
            <a:off x="8704" y="0"/>
            <a:ext cx="12189832" cy="624840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53560" y="1805940"/>
            <a:ext cx="3550920" cy="2080260"/>
          </a:xfrm>
        </p:spPr>
        <p:txBody>
          <a:bodyPr>
            <a:normAutofit/>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image here</a:t>
            </a:r>
          </a:p>
        </p:txBody>
      </p:sp>
      <p:sp>
        <p:nvSpPr>
          <p:cNvPr id="16" name="Content Placeholder 2"/>
          <p:cNvSpPr>
            <a:spLocks noGrp="1"/>
          </p:cNvSpPr>
          <p:nvPr>
            <p:ph sz="half" idx="17" hasCustomPrompt="1"/>
          </p:nvPr>
        </p:nvSpPr>
        <p:spPr>
          <a:xfrm>
            <a:off x="4353560" y="4152900"/>
            <a:ext cx="355092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3" name="Content Placeholder 2"/>
          <p:cNvSpPr>
            <a:spLocks noGrp="1"/>
          </p:cNvSpPr>
          <p:nvPr>
            <p:ph sz="half" idx="18" hasCustomPrompt="1"/>
          </p:nvPr>
        </p:nvSpPr>
        <p:spPr>
          <a:xfrm>
            <a:off x="8115300" y="1805940"/>
            <a:ext cx="323850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Content Placeholder 2"/>
          <p:cNvSpPr>
            <a:spLocks noGrp="1"/>
          </p:cNvSpPr>
          <p:nvPr>
            <p:ph sz="half" idx="19" hasCustomPrompt="1"/>
          </p:nvPr>
        </p:nvSpPr>
        <p:spPr>
          <a:xfrm>
            <a:off x="8115300" y="4152900"/>
            <a:ext cx="323850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8612310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2107783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152434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0774562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8570748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0448708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6754093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7501213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02755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751078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115300" y="-1"/>
            <a:ext cx="4076700" cy="617537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194606"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0068200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sp>
        <p:nvSpPr>
          <p:cNvPr id="16" name="Rectangle 15"/>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5" name="Content Placeholder 2"/>
          <p:cNvSpPr>
            <a:spLocks noGrp="1"/>
          </p:cNvSpPr>
          <p:nvPr>
            <p:ph sz="half" idx="16" hasCustomPrompt="1"/>
          </p:nvPr>
        </p:nvSpPr>
        <p:spPr>
          <a:xfrm>
            <a:off x="495301" y="1896642"/>
            <a:ext cx="11315700" cy="405807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1" name="Title 1"/>
          <p:cNvSpPr>
            <a:spLocks noGrp="1"/>
          </p:cNvSpPr>
          <p:nvPr>
            <p:ph type="title"/>
          </p:nvPr>
        </p:nvSpPr>
        <p:spPr>
          <a:xfrm>
            <a:off x="495300" y="365125"/>
            <a:ext cx="11315700" cy="1189355"/>
          </a:xfrm>
        </p:spPr>
        <p:txBody>
          <a:bodyPr>
            <a:normAutofit/>
          </a:bodyPr>
          <a:lstStyle>
            <a:lvl1pPr algn="l">
              <a:defRPr sz="4400" b="1">
                <a:solidFill>
                  <a:schemeClr val="bg1"/>
                </a:solidFill>
              </a:defRPr>
            </a:lvl1pPr>
          </a:lstStyle>
          <a:p>
            <a:r>
              <a:rPr lang="en-US"/>
              <a:t>Click to edit Master 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6522304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25824"/>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420798946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25654365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One</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a:spLocks noGrp="1"/>
          </p:cNvSpPr>
          <p:nvPr>
            <p:ph sz="half" idx="14" hasCustomPrompt="1"/>
          </p:nvPr>
        </p:nvSpPr>
        <p:spPr>
          <a:xfrm>
            <a:off x="8382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Content Placeholder 2"/>
          <p:cNvSpPr>
            <a:spLocks noGrp="1"/>
          </p:cNvSpPr>
          <p:nvPr>
            <p:ph sz="half" idx="15" hasCustomPrompt="1"/>
          </p:nvPr>
        </p:nvSpPr>
        <p:spPr>
          <a:xfrm>
            <a:off x="44704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Two</a:t>
            </a:r>
          </a:p>
          <a:p>
            <a:pPr lvl="1"/>
            <a:r>
              <a:rPr lang="en-US"/>
              <a:t>Subheading</a:t>
            </a:r>
          </a:p>
        </p:txBody>
      </p:sp>
      <p:sp>
        <p:nvSpPr>
          <p:cNvPr id="15" name="Content Placeholder 2"/>
          <p:cNvSpPr>
            <a:spLocks noGrp="1"/>
          </p:cNvSpPr>
          <p:nvPr>
            <p:ph sz="half" idx="16" hasCustomPrompt="1"/>
          </p:nvPr>
        </p:nvSpPr>
        <p:spPr>
          <a:xfrm>
            <a:off x="44704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808736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Three</a:t>
            </a:r>
          </a:p>
          <a:p>
            <a:pPr lvl="1"/>
            <a:r>
              <a:rPr lang="en-US"/>
              <a:t>Subheading</a:t>
            </a:r>
          </a:p>
        </p:txBody>
      </p:sp>
      <p:sp>
        <p:nvSpPr>
          <p:cNvPr id="17" name="Content Placeholder 2"/>
          <p:cNvSpPr>
            <a:spLocks noGrp="1"/>
          </p:cNvSpPr>
          <p:nvPr>
            <p:ph sz="half" idx="18" hasCustomPrompt="1"/>
          </p:nvPr>
        </p:nvSpPr>
        <p:spPr>
          <a:xfrm>
            <a:off x="808736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4348134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46061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2509843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8" b="-1"/>
          <a:stretch/>
        </p:blipFill>
        <p:spPr>
          <a:xfrm>
            <a:off x="8704" y="0"/>
            <a:ext cx="12189832" cy="624840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53560" y="1805940"/>
            <a:ext cx="3550920" cy="2080260"/>
          </a:xfrm>
        </p:spPr>
        <p:txBody>
          <a:bodyPr>
            <a:normAutofit/>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image here</a:t>
            </a:r>
          </a:p>
        </p:txBody>
      </p:sp>
      <p:sp>
        <p:nvSpPr>
          <p:cNvPr id="16" name="Content Placeholder 2"/>
          <p:cNvSpPr>
            <a:spLocks noGrp="1"/>
          </p:cNvSpPr>
          <p:nvPr>
            <p:ph sz="half" idx="17" hasCustomPrompt="1"/>
          </p:nvPr>
        </p:nvSpPr>
        <p:spPr>
          <a:xfrm>
            <a:off x="4353560" y="4152900"/>
            <a:ext cx="355092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3" name="Content Placeholder 2"/>
          <p:cNvSpPr>
            <a:spLocks noGrp="1"/>
          </p:cNvSpPr>
          <p:nvPr>
            <p:ph sz="half" idx="18" hasCustomPrompt="1"/>
          </p:nvPr>
        </p:nvSpPr>
        <p:spPr>
          <a:xfrm>
            <a:off x="8115300" y="1805940"/>
            <a:ext cx="323850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Content Placeholder 2"/>
          <p:cNvSpPr>
            <a:spLocks noGrp="1"/>
          </p:cNvSpPr>
          <p:nvPr>
            <p:ph sz="half" idx="19" hasCustomPrompt="1"/>
          </p:nvPr>
        </p:nvSpPr>
        <p:spPr>
          <a:xfrm>
            <a:off x="8115300" y="4152900"/>
            <a:ext cx="323850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976408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8735918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293552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image" Target="../media/image25.png"/><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1.xml"/><Relationship Id="rId7" Type="http://schemas.openxmlformats.org/officeDocument/2006/relationships/theme" Target="../theme/theme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5" Type="http://schemas.openxmlformats.org/officeDocument/2006/relationships/slideLayout" Target="../slideLayouts/slideLayout123.xml"/><Relationship Id="rId4"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theme" Target="../theme/theme6.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7.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53.xml"/><Relationship Id="rId7" Type="http://schemas.openxmlformats.org/officeDocument/2006/relationships/image" Target="../media/image32.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theme" Target="../theme/theme8.xml"/><Relationship Id="rId5" Type="http://schemas.openxmlformats.org/officeDocument/2006/relationships/slideLayout" Target="../slideLayouts/slideLayout155.xml"/><Relationship Id="rId4"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84000" y="6356350"/>
            <a:ext cx="457200" cy="365125"/>
          </a:xfrm>
          <a:prstGeom prst="rect">
            <a:avLst/>
          </a:prstGeom>
        </p:spPr>
        <p:txBody>
          <a:bodyPr vert="horz" lIns="91440" tIns="45720" rIns="91440" bIns="45720" rtlCol="0" anchor="ctr"/>
          <a:lstStyle>
            <a:lvl1pPr algn="r">
              <a:defRPr sz="1000" b="1">
                <a:solidFill>
                  <a:schemeClr val="tx1"/>
                </a:solidFill>
                <a:latin typeface="Arial" panose="020B0604020202020204" pitchFamily="34" charset="0"/>
                <a:cs typeface="Arial" panose="020B0604020202020204" pitchFamily="34" charset="0"/>
              </a:defRPr>
            </a:lvl1pPr>
          </a:lstStyle>
          <a:p>
            <a:fld id="{C10DD06B-44D0-4B5F-9DB8-096B8174C7B9}" type="slidenum">
              <a:rPr lang="en-US" smtClean="0"/>
              <a:pPr/>
              <a:t>‹#›</a:t>
            </a:fld>
            <a:endParaRPr lang="en-US" dirty="0"/>
          </a:p>
        </p:txBody>
      </p:sp>
    </p:spTree>
    <p:extLst>
      <p:ext uri="{BB962C8B-B14F-4D97-AF65-F5344CB8AC3E}">
        <p14:creationId xmlns:p14="http://schemas.microsoft.com/office/powerpoint/2010/main" val="196388008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5" r:id="rId3"/>
    <p:sldLayoutId id="2147483746" r:id="rId4"/>
    <p:sldLayoutId id="2147483747" r:id="rId5"/>
    <p:sldLayoutId id="2147483748" r:id="rId6"/>
    <p:sldLayoutId id="2147483749" r:id="rId7"/>
    <p:sldLayoutId id="2147483755" r:id="rId8"/>
    <p:sldLayoutId id="2147483757" r:id="rId9"/>
    <p:sldLayoutId id="2147483758" r:id="rId10"/>
    <p:sldLayoutId id="2147483759" r:id="rId11"/>
    <p:sldLayoutId id="2147483760" r:id="rId12"/>
    <p:sldLayoutId id="2147483762" r:id="rId13"/>
    <p:sldLayoutId id="2147483665" r:id="rId14"/>
    <p:sldLayoutId id="2147483676" r:id="rId15"/>
    <p:sldLayoutId id="2147483677" r:id="rId16"/>
    <p:sldLayoutId id="2147483679" r:id="rId17"/>
    <p:sldLayoutId id="2147483652" r:id="rId18"/>
    <p:sldLayoutId id="2147483711" r:id="rId19"/>
    <p:sldLayoutId id="2147483714"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86" r:id="rId30"/>
    <p:sldLayoutId id="2147483790" r:id="rId31"/>
    <p:sldLayoutId id="2147483794" r:id="rId32"/>
    <p:sldLayoutId id="2147483820" r:id="rId33"/>
    <p:sldLayoutId id="2147483841" r:id="rId34"/>
  </p:sldLayoutIdLst>
  <p:hf hdr="0" ftr="0" dt="0"/>
  <p:txStyles>
    <p:titleStyle>
      <a:lvl1pPr algn="l" defTabSz="914400" rtl="0" eaLnBrk="1" latinLnBrk="0" hangingPunct="1">
        <a:lnSpc>
          <a:spcPct val="90000"/>
        </a:lnSpc>
        <a:spcBef>
          <a:spcPct val="0"/>
        </a:spcBef>
        <a:buNone/>
        <a:defRPr sz="4400" b="0" i="0" u="none"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userDrawn="1">
          <p15:clr>
            <a:srgbClr val="F26B43"/>
          </p15:clr>
        </p15:guide>
        <p15:guide id="2" pos="5112" userDrawn="1">
          <p15:clr>
            <a:srgbClr val="F26B43"/>
          </p15:clr>
        </p15:guide>
        <p15:guide id="3" pos="2568" userDrawn="1">
          <p15:clr>
            <a:srgbClr val="F26B43"/>
          </p15:clr>
        </p15:guide>
        <p15:guide id="4" orient="horz" pos="2448" userDrawn="1">
          <p15:clr>
            <a:srgbClr val="F26B43"/>
          </p15:clr>
        </p15:guide>
        <p15:guide id="5" orient="horz" pos="2616" userDrawn="1">
          <p15:clr>
            <a:srgbClr val="F26B43"/>
          </p15:clr>
        </p15:guide>
        <p15:guide id="6" orient="horz" pos="288" userDrawn="1">
          <p15:clr>
            <a:srgbClr val="F26B43"/>
          </p15:clr>
        </p15:guide>
        <p15:guide id="7" pos="312" userDrawn="1">
          <p15:clr>
            <a:srgbClr val="F26B43"/>
          </p15:clr>
        </p15:guide>
        <p15:guide id="8" pos="7440" userDrawn="1">
          <p15:clr>
            <a:srgbClr val="F26B43"/>
          </p15:clr>
        </p15:guide>
        <p15:guide id="9" orient="horz" pos="3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84000" y="6356350"/>
            <a:ext cx="457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C10DD06B-44D0-4B5F-9DB8-096B8174C7B9}" type="slidenum">
              <a:rPr lang="en-US" smtClean="0"/>
              <a:pPr/>
              <a:t>‹#›</a:t>
            </a:fld>
            <a:endParaRPr lang="en-US"/>
          </a:p>
        </p:txBody>
      </p:sp>
    </p:spTree>
    <p:extLst>
      <p:ext uri="{BB962C8B-B14F-4D97-AF65-F5344CB8AC3E}">
        <p14:creationId xmlns:p14="http://schemas.microsoft.com/office/powerpoint/2010/main" val="2051027852"/>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8" r:id="rId34"/>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p15:clr>
            <a:srgbClr val="F26B43"/>
          </p15:clr>
        </p15:guide>
        <p15:guide id="2" pos="5112">
          <p15:clr>
            <a:srgbClr val="F26B43"/>
          </p15:clr>
        </p15:guide>
        <p15:guide id="3" pos="2568">
          <p15:clr>
            <a:srgbClr val="F26B43"/>
          </p15:clr>
        </p15:guide>
        <p15:guide id="4" orient="horz" pos="2448">
          <p15:clr>
            <a:srgbClr val="F26B43"/>
          </p15:clr>
        </p15:guide>
        <p15:guide id="5" orient="horz" pos="2616">
          <p15:clr>
            <a:srgbClr val="F26B43"/>
          </p15:clr>
        </p15:guide>
        <p15:guide id="6" orient="horz" pos="288">
          <p15:clr>
            <a:srgbClr val="F26B43"/>
          </p15:clr>
        </p15:guide>
        <p15:guide id="7" pos="312">
          <p15:clr>
            <a:srgbClr val="F26B43"/>
          </p15:clr>
        </p15:guide>
        <p15:guide id="8" pos="7440">
          <p15:clr>
            <a:srgbClr val="F26B43"/>
          </p15:clr>
        </p15:guide>
        <p15:guide id="9" orient="horz" pos="3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84000" y="6356350"/>
            <a:ext cx="457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C10DD06B-44D0-4B5F-9DB8-096B8174C7B9}" type="slidenum">
              <a:rPr lang="en-US" smtClean="0"/>
              <a:pPr/>
              <a:t>‹#›</a:t>
            </a:fld>
            <a:endParaRPr lang="en-US"/>
          </a:p>
        </p:txBody>
      </p:sp>
    </p:spTree>
    <p:extLst>
      <p:ext uri="{BB962C8B-B14F-4D97-AF65-F5344CB8AC3E}">
        <p14:creationId xmlns:p14="http://schemas.microsoft.com/office/powerpoint/2010/main" val="42776939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6" r:id="rId25"/>
    <p:sldLayoutId id="2147483907" r:id="rId26"/>
    <p:sldLayoutId id="2147483908" r:id="rId27"/>
    <p:sldLayoutId id="2147483909"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2" r:id="rId39"/>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p15:clr>
            <a:srgbClr val="F26B43"/>
          </p15:clr>
        </p15:guide>
        <p15:guide id="2" pos="5112">
          <p15:clr>
            <a:srgbClr val="F26B43"/>
          </p15:clr>
        </p15:guide>
        <p15:guide id="3" pos="2568">
          <p15:clr>
            <a:srgbClr val="F26B43"/>
          </p15:clr>
        </p15:guide>
        <p15:guide id="4" orient="horz" pos="2448">
          <p15:clr>
            <a:srgbClr val="F26B43"/>
          </p15:clr>
        </p15:guide>
        <p15:guide id="5" orient="horz" pos="2616">
          <p15:clr>
            <a:srgbClr val="F26B43"/>
          </p15:clr>
        </p15:guide>
        <p15:guide id="6" orient="horz" pos="288">
          <p15:clr>
            <a:srgbClr val="F26B43"/>
          </p15:clr>
        </p15:guide>
        <p15:guide id="7" pos="312">
          <p15:clr>
            <a:srgbClr val="F26B43"/>
          </p15:clr>
        </p15:guide>
        <p15:guide id="8" pos="7440">
          <p15:clr>
            <a:srgbClr val="F26B43"/>
          </p15:clr>
        </p15:guide>
        <p15:guide id="9" orient="horz" pos="3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C856FB-352B-2F72-0D04-00B1B2B0E91B}"/>
              </a:ext>
            </a:extLst>
          </p:cNvPr>
          <p:cNvSpPr>
            <a:spLocks noGrp="1"/>
          </p:cNvSpPr>
          <p:nvPr>
            <p:ph type="title"/>
          </p:nvPr>
        </p:nvSpPr>
        <p:spPr>
          <a:xfrm>
            <a:off x="838200" y="1080050"/>
            <a:ext cx="10515600" cy="7455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7AA242-8562-68D5-5321-8658E00C40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F9AA3-F51C-EEAB-D16E-B460F97E2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41B62-5AB7-4126-9F37-23C404451D94}" type="datetimeFigureOut">
              <a:rPr lang="en-US" smtClean="0"/>
              <a:t>8/23/2023</a:t>
            </a:fld>
            <a:endParaRPr lang="en-US"/>
          </a:p>
        </p:txBody>
      </p:sp>
      <p:sp>
        <p:nvSpPr>
          <p:cNvPr id="5" name="Footer Placeholder 4">
            <a:extLst>
              <a:ext uri="{FF2B5EF4-FFF2-40B4-BE49-F238E27FC236}">
                <a16:creationId xmlns:a16="http://schemas.microsoft.com/office/drawing/2014/main" id="{45797748-8756-DD17-E004-482EA23DF8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1B320A-77A0-76BB-A89B-FA506E1337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1E2F4-D58E-44DF-91AA-6706F6F6588A}" type="slidenum">
              <a:rPr lang="en-US" smtClean="0"/>
              <a:t>‹#›</a:t>
            </a:fld>
            <a:endParaRPr lang="en-US"/>
          </a:p>
        </p:txBody>
      </p:sp>
      <p:cxnSp>
        <p:nvCxnSpPr>
          <p:cNvPr id="7" name="Straight Connector 6">
            <a:extLst>
              <a:ext uri="{FF2B5EF4-FFF2-40B4-BE49-F238E27FC236}">
                <a16:creationId xmlns:a16="http://schemas.microsoft.com/office/drawing/2014/main" id="{CA3DAB2F-0A19-5C11-F44A-1573633E3D84}"/>
              </a:ext>
            </a:extLst>
          </p:cNvPr>
          <p:cNvCxnSpPr>
            <a:cxnSpLocks/>
          </p:cNvCxnSpPr>
          <p:nvPr userDrawn="1"/>
        </p:nvCxnSpPr>
        <p:spPr>
          <a:xfrm>
            <a:off x="304800" y="1016977"/>
            <a:ext cx="11476892"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32AD4AB-43FC-EDB4-4273-F1C6789FC1A9}"/>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3445" y="35053"/>
            <a:ext cx="961959" cy="955547"/>
          </a:xfrm>
          <a:prstGeom prst="rect">
            <a:avLst/>
          </a:prstGeom>
        </p:spPr>
      </p:pic>
      <p:sp>
        <p:nvSpPr>
          <p:cNvPr id="9" name="Title 1">
            <a:extLst>
              <a:ext uri="{FF2B5EF4-FFF2-40B4-BE49-F238E27FC236}">
                <a16:creationId xmlns:a16="http://schemas.microsoft.com/office/drawing/2014/main" id="{05702B01-BD8F-AF99-B671-36EAFE87CD0C}"/>
              </a:ext>
            </a:extLst>
          </p:cNvPr>
          <p:cNvSpPr txBox="1">
            <a:spLocks/>
          </p:cNvSpPr>
          <p:nvPr userDrawn="1"/>
        </p:nvSpPr>
        <p:spPr>
          <a:xfrm>
            <a:off x="5867400" y="274638"/>
            <a:ext cx="6019800" cy="41116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200" dirty="0">
                <a:latin typeface="Century Gothic" panose="020B0502020202020204" pitchFamily="34" charset="0"/>
              </a:rPr>
              <a:t>New Jersey</a:t>
            </a:r>
            <a:br>
              <a:rPr lang="en-US" sz="2200" dirty="0">
                <a:latin typeface="Century Gothic" panose="020B0502020202020204" pitchFamily="34" charset="0"/>
              </a:rPr>
            </a:br>
            <a:r>
              <a:rPr lang="en-US" sz="2200" dirty="0">
                <a:latin typeface="Century Gothic" panose="020B0502020202020204" pitchFamily="34" charset="0"/>
              </a:rPr>
              <a:t>Traveler Information Systems</a:t>
            </a:r>
          </a:p>
        </p:txBody>
      </p:sp>
    </p:spTree>
    <p:extLst>
      <p:ext uri="{BB962C8B-B14F-4D97-AF65-F5344CB8AC3E}">
        <p14:creationId xmlns:p14="http://schemas.microsoft.com/office/powerpoint/2010/main" val="2183300616"/>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6CEB4-18DE-41A3-84EE-0AC397D803DE}" type="datetime1">
              <a:rPr lang="en-PH" smtClean="0"/>
              <a:pPr/>
              <a:t>23/08/2023</a:t>
            </a:fld>
            <a:endParaRPr lang="en-PH"/>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DAA25-121F-47C4-874C-C54852C1C06C}" type="slidenum">
              <a:rPr lang="en-PH" smtClean="0"/>
              <a:pPr/>
              <a:t>‹#›</a:t>
            </a:fld>
            <a:endParaRPr lang="en-PH"/>
          </a:p>
        </p:txBody>
      </p:sp>
    </p:spTree>
    <p:extLst>
      <p:ext uri="{BB962C8B-B14F-4D97-AF65-F5344CB8AC3E}">
        <p14:creationId xmlns:p14="http://schemas.microsoft.com/office/powerpoint/2010/main" val="2019005473"/>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latin typeface="Myriad Pro" panose="020B0503030403020204" pitchFamily="34" charset="0"/>
              </a:defRPr>
            </a:lvl1pPr>
          </a:lstStyle>
          <a:p>
            <a:fld id="{5FCDAA25-121F-47C4-874C-C54852C1C06C}" type="slidenum">
              <a:rPr lang="en-PH" smtClean="0"/>
              <a:pPr/>
              <a:t>‹#›</a:t>
            </a:fld>
            <a:endParaRPr lang="en-PH"/>
          </a:p>
        </p:txBody>
      </p:sp>
    </p:spTree>
    <p:extLst>
      <p:ext uri="{BB962C8B-B14F-4D97-AF65-F5344CB8AC3E}">
        <p14:creationId xmlns:p14="http://schemas.microsoft.com/office/powerpoint/2010/main" val="1074991587"/>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338E10-12B9-40FE-B8AB-8B8AFAB5AF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F7E78C-CAF4-4E3B-8322-93E7B2E4CA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3D30E-69EC-41D5-AAAB-2207F1FB20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178F32-6F0C-48C8-B5B9-FD6B72120A70}" type="datetimeFigureOut">
              <a:rPr lang="en-US" smtClean="0"/>
              <a:t>8/23/2023</a:t>
            </a:fld>
            <a:endParaRPr lang="en-US"/>
          </a:p>
        </p:txBody>
      </p:sp>
      <p:sp>
        <p:nvSpPr>
          <p:cNvPr id="5" name="Footer Placeholder 4">
            <a:extLst>
              <a:ext uri="{FF2B5EF4-FFF2-40B4-BE49-F238E27FC236}">
                <a16:creationId xmlns:a16="http://schemas.microsoft.com/office/drawing/2014/main" id="{983A281A-51DB-4A80-84B0-1F69EFB704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43D400-6AAB-4CB9-A817-80C746C6C4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24C68-FD12-4AB2-9CD6-1BAC83A11A98}" type="slidenum">
              <a:rPr lang="en-US" smtClean="0"/>
              <a:t>‹#›</a:t>
            </a:fld>
            <a:endParaRPr lang="en-US"/>
          </a:p>
        </p:txBody>
      </p:sp>
    </p:spTree>
    <p:extLst>
      <p:ext uri="{BB962C8B-B14F-4D97-AF65-F5344CB8AC3E}">
        <p14:creationId xmlns:p14="http://schemas.microsoft.com/office/powerpoint/2010/main" val="3299772715"/>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86287" y="977058"/>
            <a:ext cx="9219424" cy="635635"/>
          </a:xfrm>
          <a:prstGeom prst="rect">
            <a:avLst/>
          </a:prstGeom>
        </p:spPr>
        <p:txBody>
          <a:bodyPr wrap="square" lIns="0" tIns="0" rIns="0" bIns="0">
            <a:spAutoFit/>
          </a:bodyPr>
          <a:lstStyle>
            <a:lvl1pPr>
              <a:defRPr sz="4000" b="0" i="0">
                <a:solidFill>
                  <a:srgbClr val="001F5F"/>
                </a:solidFill>
                <a:latin typeface="Arial"/>
                <a:cs typeface="Arial"/>
              </a:defRPr>
            </a:lvl1pPr>
          </a:lstStyle>
          <a:p>
            <a:endParaRPr/>
          </a:p>
        </p:txBody>
      </p:sp>
      <p:sp>
        <p:nvSpPr>
          <p:cNvPr id="3" name="Holder 3"/>
          <p:cNvSpPr>
            <a:spLocks noGrp="1"/>
          </p:cNvSpPr>
          <p:nvPr>
            <p:ph type="body" idx="1"/>
          </p:nvPr>
        </p:nvSpPr>
        <p:spPr>
          <a:xfrm>
            <a:off x="916938" y="1283787"/>
            <a:ext cx="1035812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1"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C4EB810C-6CA0-4320-AC9F-21E7CB9C9C2A}" type="datetime1">
              <a:rPr lang="en-US" smtClean="0"/>
              <a:t>8/23/2023</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pic>
        <p:nvPicPr>
          <p:cNvPr id="8" name="Picture 7" descr="Graphical user interface&#10;&#10;Description automatically generated with medium confidence">
            <a:extLst>
              <a:ext uri="{FF2B5EF4-FFF2-40B4-BE49-F238E27FC236}">
                <a16:creationId xmlns:a16="http://schemas.microsoft.com/office/drawing/2014/main" id="{AB1542B8-67C3-404B-0AF8-A7646B9B320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9" name="Picture 8" descr="Text, email&#10;&#10;Description automatically generated">
            <a:extLst>
              <a:ext uri="{FF2B5EF4-FFF2-40B4-BE49-F238E27FC236}">
                <a16:creationId xmlns:a16="http://schemas.microsoft.com/office/drawing/2014/main" id="{C3B7987B-9BAC-4E36-A0D8-D00093AA4197}"/>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544050" y="1"/>
            <a:ext cx="2647950" cy="898162"/>
          </a:xfrm>
          <a:prstGeom prst="rect">
            <a:avLst/>
          </a:prstGeom>
        </p:spPr>
      </p:pic>
    </p:spTree>
    <p:extLst>
      <p:ext uri="{BB962C8B-B14F-4D97-AF65-F5344CB8AC3E}">
        <p14:creationId xmlns:p14="http://schemas.microsoft.com/office/powerpoint/2010/main" val="2709244371"/>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50.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pcb.its.dot.gov/t3/s230516_Crowdsourcing_for_Advancing_Operations-Introduction_and_Application_Highlights.aspx"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www.codot.gov/admin/programs/smart-signs" TargetMode="External"/><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152.xml"/><Relationship Id="rId5" Type="http://schemas.openxmlformats.org/officeDocument/2006/relationships/image" Target="../media/image38.png"/><Relationship Id="rId4" Type="http://schemas.openxmlformats.org/officeDocument/2006/relationships/hyperlink" Target="https://www.pcb.its.dot.gov/"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5.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13.xml"/><Relationship Id="rId4" Type="http://schemas.openxmlformats.org/officeDocument/2006/relationships/image" Target="../media/image5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3" Type="http://schemas.openxmlformats.org/officeDocument/2006/relationships/hyperlink" Target="https://www.pcb.its.dot.gov/t3_pdh_policy.aspx" TargetMode="External"/><Relationship Id="rId2" Type="http://schemas.openxmlformats.org/officeDocument/2006/relationships/notesSlide" Target="../notesSlides/notesSlide3.xml"/><Relationship Id="rId1" Type="http://schemas.openxmlformats.org/officeDocument/2006/relationships/slideLayout" Target="../slideLayouts/slideLayout15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09.xml"/><Relationship Id="rId5" Type="http://schemas.openxmlformats.org/officeDocument/2006/relationships/image" Target="../media/image64.png"/><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9.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09.xm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0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109.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09.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11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4.xml"/><Relationship Id="rId1" Type="http://schemas.openxmlformats.org/officeDocument/2006/relationships/slideLayout" Target="../slideLayouts/slideLayout109.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14.xml"/><Relationship Id="rId6" Type="http://schemas.openxmlformats.org/officeDocument/2006/relationships/image" Target="../media/image81.png"/><Relationship Id="rId5" Type="http://schemas.openxmlformats.org/officeDocument/2006/relationships/image" Target="../media/image64.png"/><Relationship Id="rId4" Type="http://schemas.openxmlformats.org/officeDocument/2006/relationships/image" Target="../media/image63.jpeg"/></Relationships>
</file>

<file path=ppt/slides/_rels/slide3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114.xml"/><Relationship Id="rId4" Type="http://schemas.openxmlformats.org/officeDocument/2006/relationships/image" Target="../media/image84.jpe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52.xml"/></Relationships>
</file>

<file path=ppt/slides/_rels/slide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7.xml"/><Relationship Id="rId1" Type="http://schemas.openxmlformats.org/officeDocument/2006/relationships/slideLayout" Target="../slideLayouts/slideLayout1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4.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14.xml"/><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0.xml"/><Relationship Id="rId1" Type="http://schemas.openxmlformats.org/officeDocument/2006/relationships/slideLayout" Target="../slideLayouts/slideLayout114.xml"/><Relationship Id="rId4" Type="http://schemas.openxmlformats.org/officeDocument/2006/relationships/image" Target="../media/image90.jpeg"/></Relationships>
</file>

<file path=ppt/slides/_rels/slide4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1.xml"/><Relationship Id="rId1" Type="http://schemas.openxmlformats.org/officeDocument/2006/relationships/slideLayout" Target="../slideLayouts/slideLayout114.xml"/><Relationship Id="rId4" Type="http://schemas.openxmlformats.org/officeDocument/2006/relationships/image" Target="../media/image90.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9.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09.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109.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9.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09.xml"/></Relationships>
</file>

<file path=ppt/slides/_rels/slide5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8.xml"/><Relationship Id="rId1" Type="http://schemas.openxmlformats.org/officeDocument/2006/relationships/slideLayout" Target="../slideLayouts/slideLayout109.xml"/><Relationship Id="rId5" Type="http://schemas.openxmlformats.org/officeDocument/2006/relationships/image" Target="../media/image97.jpe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9.xml"/><Relationship Id="rId1" Type="http://schemas.openxmlformats.org/officeDocument/2006/relationships/slideLayout" Target="../slideLayouts/slideLayout109.xml"/><Relationship Id="rId5" Type="http://schemas.openxmlformats.org/officeDocument/2006/relationships/image" Target="../media/image100.jpe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09.xml"/><Relationship Id="rId4" Type="http://schemas.openxmlformats.org/officeDocument/2006/relationships/image" Target="../media/image59.gif"/></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1.xml"/><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2.xml"/><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3" Type="http://schemas.openxmlformats.org/officeDocument/2006/relationships/hyperlink" Target="https://transportationops.org/edc5/adventures-crowdsourcing-webinar-series" TargetMode="External"/><Relationship Id="rId2" Type="http://schemas.openxmlformats.org/officeDocument/2006/relationships/notesSlide" Target="../notesSlides/notesSlide53.xml"/><Relationship Id="rId1" Type="http://schemas.openxmlformats.org/officeDocument/2006/relationships/slideLayout" Target="../slideLayouts/slideLayout75.xml"/><Relationship Id="rId6" Type="http://schemas.openxmlformats.org/officeDocument/2006/relationships/hyperlink" Target="../../../Colyar%20Feedback/bit.ly/CS4Ops" TargetMode="External"/><Relationship Id="rId5" Type="http://schemas.openxmlformats.org/officeDocument/2006/relationships/image" Target="../media/image102.png"/><Relationship Id="rId4" Type="http://schemas.openxmlformats.org/officeDocument/2006/relationships/hyperlink" Target="https://bit.ly/3xGGPjA"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68.xml"/><Relationship Id="rId6" Type="http://schemas.openxmlformats.org/officeDocument/2006/relationships/image" Target="../media/image107.jpeg"/><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38.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6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60.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39.xml"/><Relationship Id="rId4" Type="http://schemas.openxmlformats.org/officeDocument/2006/relationships/image" Target="../media/image119.png"/></Relationships>
</file>

<file path=ppt/slides/_rels/slide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6.xml"/><Relationship Id="rId1" Type="http://schemas.openxmlformats.org/officeDocument/2006/relationships/slideLayout" Target="../slideLayouts/slideLayout39.xml"/><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jpe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cid:image001.jpg@01D892B5.3C07F540" TargetMode="External"/><Relationship Id="rId4" Type="http://schemas.openxmlformats.org/officeDocument/2006/relationships/image" Target="../media/image41.jpeg"/></Relationships>
</file>

<file path=ppt/slides/_rels/slide7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67.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8.xml"/><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3" Type="http://schemas.openxmlformats.org/officeDocument/2006/relationships/hyperlink" Target="https://transportationops.org/edc5/adventures-crowdsourcing-webinar-series" TargetMode="External"/><Relationship Id="rId7" Type="http://schemas.openxmlformats.org/officeDocument/2006/relationships/hyperlink" Target="../../../Colyar%20Feedback/bit.ly/CS4Ops" TargetMode="External"/><Relationship Id="rId2" Type="http://schemas.openxmlformats.org/officeDocument/2006/relationships/notesSlide" Target="../notesSlides/notesSlide69.xml"/><Relationship Id="rId1" Type="http://schemas.openxmlformats.org/officeDocument/2006/relationships/slideLayout" Target="../slideLayouts/slideLayout39.xml"/><Relationship Id="rId6" Type="http://schemas.openxmlformats.org/officeDocument/2006/relationships/image" Target="../media/image102.png"/><Relationship Id="rId5" Type="http://schemas.openxmlformats.org/officeDocument/2006/relationships/hyperlink" Target="https://bit.ly/3xGGPjA" TargetMode="External"/><Relationship Id="rId4" Type="http://schemas.openxmlformats.org/officeDocument/2006/relationships/hyperlink" Target="https://transportationops.org/tim/talkingti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1.xml"/></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2.xml"/><Relationship Id="rId1" Type="http://schemas.openxmlformats.org/officeDocument/2006/relationships/slideLayout" Target="../slideLayouts/slideLayout120.xml"/><Relationship Id="rId5" Type="http://schemas.openxmlformats.org/officeDocument/2006/relationships/image" Target="../media/image125.png"/><Relationship Id="rId4" Type="http://schemas.openxmlformats.org/officeDocument/2006/relationships/image" Target="cid:image002.png@01D6CFB8.7B6E5A10"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3.xml"/><Relationship Id="rId1" Type="http://schemas.openxmlformats.org/officeDocument/2006/relationships/slideLayout" Target="../slideLayouts/slideLayout120.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4.xml"/><Relationship Id="rId1" Type="http://schemas.openxmlformats.org/officeDocument/2006/relationships/slideLayout" Target="../slideLayouts/slideLayout120.xml"/></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5.xml"/><Relationship Id="rId1" Type="http://schemas.openxmlformats.org/officeDocument/2006/relationships/slideLayout" Target="../slideLayouts/slideLayout120.xml"/><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6.xml"/><Relationship Id="rId1" Type="http://schemas.openxmlformats.org/officeDocument/2006/relationships/slideLayout" Target="../slideLayouts/slideLayout122.xml"/></Relationships>
</file>

<file path=ppt/slides/_rels/slide81.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77.xml"/><Relationship Id="rId1" Type="http://schemas.openxmlformats.org/officeDocument/2006/relationships/slideLayout" Target="../slideLayouts/slideLayout119.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0.xml"/></Relationships>
</file>

<file path=ppt/slides/_rels/slide8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80.xml"/><Relationship Id="rId1" Type="http://schemas.openxmlformats.org/officeDocument/2006/relationships/slideLayout" Target="../slideLayouts/slideLayout120.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5.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39.jpeg"/><Relationship Id="rId7" Type="http://schemas.openxmlformats.org/officeDocument/2006/relationships/image" Target="../media/image143.png"/><Relationship Id="rId12" Type="http://schemas.openxmlformats.org/officeDocument/2006/relationships/image" Target="../media/image148.tiff"/><Relationship Id="rId2" Type="http://schemas.openxmlformats.org/officeDocument/2006/relationships/notesSlide" Target="../notesSlides/notesSlide81.xml"/><Relationship Id="rId1" Type="http://schemas.openxmlformats.org/officeDocument/2006/relationships/slideLayout" Target="../slideLayouts/slideLayout120.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jpeg"/><Relationship Id="rId9" Type="http://schemas.openxmlformats.org/officeDocument/2006/relationships/image" Target="../media/image145.png"/></Relationships>
</file>

<file path=ppt/slides/_rels/slide86.xml.rels><?xml version="1.0" encoding="UTF-8" standalone="yes"?>
<Relationships xmlns="http://schemas.openxmlformats.org/package/2006/relationships"><Relationship Id="rId8" Type="http://schemas.openxmlformats.org/officeDocument/2006/relationships/image" Target="../media/image144.jpeg"/><Relationship Id="rId13" Type="http://schemas.openxmlformats.org/officeDocument/2006/relationships/image" Target="../media/image149.jpeg"/><Relationship Id="rId3" Type="http://schemas.openxmlformats.org/officeDocument/2006/relationships/image" Target="../media/image139.jpeg"/><Relationship Id="rId7" Type="http://schemas.openxmlformats.org/officeDocument/2006/relationships/image" Target="../media/image143.png"/><Relationship Id="rId12" Type="http://schemas.openxmlformats.org/officeDocument/2006/relationships/image" Target="../media/image148.tiff"/><Relationship Id="rId2" Type="http://schemas.openxmlformats.org/officeDocument/2006/relationships/notesSlide" Target="../notesSlides/notesSlide82.xml"/><Relationship Id="rId1" Type="http://schemas.openxmlformats.org/officeDocument/2006/relationships/slideLayout" Target="../slideLayouts/slideLayout124.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jpeg"/><Relationship Id="rId9" Type="http://schemas.openxmlformats.org/officeDocument/2006/relationships/image" Target="../media/image145.png"/></Relationships>
</file>

<file path=ppt/slides/_rels/slide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3.xml"/><Relationship Id="rId1" Type="http://schemas.openxmlformats.org/officeDocument/2006/relationships/slideLayout" Target="../slideLayouts/slideLayout125.xml"/><Relationship Id="rId5" Type="http://schemas.openxmlformats.org/officeDocument/2006/relationships/hyperlink" Target="mailto:tmacchio@paturnpike.com" TargetMode="External"/><Relationship Id="rId4" Type="http://schemas.openxmlformats.org/officeDocument/2006/relationships/image" Target="../media/image151.png"/></Relationships>
</file>

<file path=ppt/slides/_rels/slide88.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fhwa.dot.gov/innovation/everydaycount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hyperlink" Target="mailto:ralph.volpe@dot.gov" TargetMode="External"/><Relationship Id="rId5" Type="http://schemas.openxmlformats.org/officeDocument/2006/relationships/hyperlink" Target="mailto:gregm.Jjones@dot.gov" TargetMode="External"/><Relationship Id="rId4" Type="http://schemas.openxmlformats.org/officeDocument/2006/relationships/hyperlink" Target="mailto:james.colyar@dot.gov"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www.pcb.its.dot.gov/t3_webinars.aspx" TargetMode="External"/><Relationship Id="rId2" Type="http://schemas.openxmlformats.org/officeDocument/2006/relationships/notesSlide" Target="../notesSlides/notesSlide87.xml"/><Relationship Id="rId1" Type="http://schemas.openxmlformats.org/officeDocument/2006/relationships/slideLayout" Target="../slideLayouts/slideLayout152.xml"/><Relationship Id="rId4" Type="http://schemas.openxmlformats.org/officeDocument/2006/relationships/hyperlink" Target="https://www.pcb.its.dot.gov/t3_archives.aspx"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mailto:T3@dot.gov" TargetMode="External"/><Relationship Id="rId2" Type="http://schemas.openxmlformats.org/officeDocument/2006/relationships/notesSlide" Target="../notesSlides/notesSlide88.xml"/><Relationship Id="rId1" Type="http://schemas.openxmlformats.org/officeDocument/2006/relationships/slideLayout" Target="../slideLayouts/slideLayout15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9886-E323-D341-BFE2-B367FA362534}"/>
              </a:ext>
            </a:extLst>
          </p:cNvPr>
          <p:cNvSpPr>
            <a:spLocks noGrp="1"/>
          </p:cNvSpPr>
          <p:nvPr>
            <p:ph type="ctrTitle"/>
          </p:nvPr>
        </p:nvSpPr>
        <p:spPr>
          <a:xfrm>
            <a:off x="593678" y="1392713"/>
            <a:ext cx="11004644" cy="609398"/>
          </a:xfrm>
        </p:spPr>
        <p:txBody>
          <a:bodyPr/>
          <a:lstStyle/>
          <a:p>
            <a:pPr algn="ctr"/>
            <a:r>
              <a:rPr lang="en-US" dirty="0"/>
              <a:t>Talking Transportation Technology (T3) Webinars</a:t>
            </a:r>
          </a:p>
        </p:txBody>
      </p:sp>
      <p:sp>
        <p:nvSpPr>
          <p:cNvPr id="4" name="object 7">
            <a:extLst>
              <a:ext uri="{FF2B5EF4-FFF2-40B4-BE49-F238E27FC236}">
                <a16:creationId xmlns:a16="http://schemas.microsoft.com/office/drawing/2014/main" id="{B8669F83-DE28-2507-F3A0-1EB4DAC255AC}"/>
              </a:ext>
            </a:extLst>
          </p:cNvPr>
          <p:cNvSpPr txBox="1"/>
          <p:nvPr/>
        </p:nvSpPr>
        <p:spPr>
          <a:xfrm>
            <a:off x="351267" y="3659630"/>
            <a:ext cx="11489465" cy="2782169"/>
          </a:xfrm>
          <a:prstGeom prst="rect">
            <a:avLst/>
          </a:prstGeom>
        </p:spPr>
        <p:txBody>
          <a:bodyPr vert="horz" wrap="square" lIns="0" tIns="12062" rIns="0" bIns="0" rtlCol="0">
            <a:spAutoFit/>
          </a:bodyPr>
          <a:lstStyle/>
          <a:p>
            <a:pPr lvl="1" algn="ctr" fontAlgn="base">
              <a:spcAft>
                <a:spcPct val="0"/>
              </a:spcAft>
              <a:defRPr/>
            </a:pPr>
            <a:r>
              <a:rPr kumimoji="0" lang="en-US" sz="3800" b="1" i="1" u="none" strike="noStrike" kern="1200" cap="none" spc="0" normalizeH="0" baseline="0" noProof="0" dirty="0">
                <a:ln>
                  <a:noFill/>
                </a:ln>
                <a:solidFill>
                  <a:srgbClr val="EEB500"/>
                </a:solidFill>
                <a:effectLst/>
                <a:uLnTx/>
                <a:uFillTx/>
                <a:latin typeface="Century Gothic"/>
                <a:ea typeface="+mn-ea"/>
                <a:cs typeface="Arial"/>
              </a:rPr>
              <a:t>Traveler Information and Traffic Incident Management (TIM)</a:t>
            </a:r>
            <a:br>
              <a:rPr kumimoji="0" lang="en-US" sz="4400" b="1" i="1" u="none" strike="noStrike" kern="1200" cap="none" spc="0" normalizeH="0" baseline="0" noProof="0" dirty="0">
                <a:ln>
                  <a:noFill/>
                </a:ln>
                <a:solidFill>
                  <a:srgbClr val="EEB500"/>
                </a:solidFill>
                <a:effectLst/>
                <a:uLnTx/>
                <a:uFillTx/>
                <a:latin typeface="Century Gothic"/>
                <a:ea typeface="+mn-ea"/>
                <a:cs typeface="Arial"/>
              </a:rPr>
            </a:br>
            <a:r>
              <a:rPr kumimoji="0" lang="en-US" sz="2800" b="1" i="1" u="none" strike="noStrike" kern="1200" cap="none" spc="0" normalizeH="0" baseline="0" noProof="0" dirty="0">
                <a:ln>
                  <a:noFill/>
                </a:ln>
                <a:solidFill>
                  <a:prstClr val="black"/>
                </a:solidFill>
                <a:effectLst/>
                <a:uLnTx/>
                <a:uFillTx/>
                <a:latin typeface="Century Gothic"/>
                <a:ea typeface="+mn-ea"/>
                <a:cs typeface="Arial"/>
              </a:rPr>
              <a:t>Part 3 of 5 in the Crowdsourcing for Operations Course via Webinar</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Calibri" panose="020F0502020204030204"/>
                <a:ea typeface="+mn-ea"/>
                <a:cs typeface="+mn-cs"/>
              </a:rPr>
              <a:t>Course developed by the Federal Highway Administration (FHWA) Every Day Counts (EDC) </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Calibri" panose="020F0502020204030204"/>
                <a:ea typeface="+mn-ea"/>
                <a:cs typeface="+mn-cs"/>
              </a:rPr>
              <a:t>Crowdsourcing for Operations</a:t>
            </a:r>
            <a:endPar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8" name="Picture 7" descr="Text, email&#10;&#10;Description automatically generated">
            <a:extLst>
              <a:ext uri="{FF2B5EF4-FFF2-40B4-BE49-F238E27FC236}">
                <a16:creationId xmlns:a16="http://schemas.microsoft.com/office/drawing/2014/main" id="{8AAC3E65-4161-4E81-BDDD-5A0859D042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1739" y="2002111"/>
            <a:ext cx="4588522" cy="1556388"/>
          </a:xfrm>
          <a:prstGeom prst="rect">
            <a:avLst/>
          </a:prstGeom>
        </p:spPr>
      </p:pic>
      <p:sp>
        <p:nvSpPr>
          <p:cNvPr id="3" name="Rectangle 2"/>
          <p:cNvSpPr/>
          <p:nvPr/>
        </p:nvSpPr>
        <p:spPr>
          <a:xfrm>
            <a:off x="4517860" y="3373833"/>
            <a:ext cx="330455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white"/>
                </a:solidFill>
                <a:effectLst/>
                <a:uLnTx/>
                <a:uFillTx/>
                <a:latin typeface="Calibri" panose="020F0502020204030204"/>
                <a:ea typeface="+mn-ea"/>
                <a:cs typeface="+mn-cs"/>
              </a:rPr>
              <a:t>Tuesday, July 18, 2023 – 1:00PM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082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E290-8CE6-49C0-B671-6DA7C00C170D}"/>
              </a:ext>
            </a:extLst>
          </p:cNvPr>
          <p:cNvSpPr>
            <a:spLocks noGrp="1"/>
          </p:cNvSpPr>
          <p:nvPr>
            <p:ph type="title"/>
          </p:nvPr>
        </p:nvSpPr>
        <p:spPr/>
        <p:txBody>
          <a:bodyPr>
            <a:noAutofit/>
          </a:bodyPr>
          <a:lstStyle/>
          <a:p>
            <a:pPr>
              <a:lnSpc>
                <a:spcPct val="100000"/>
              </a:lnSpc>
            </a:pPr>
            <a:r>
              <a:rPr lang="en-US" sz="4000" dirty="0">
                <a:ea typeface="+mn-ea"/>
              </a:rPr>
              <a:t>EDC-6: Deepen Crowdsourcing Roots </a:t>
            </a:r>
            <a:br>
              <a:rPr lang="en-US" sz="4000" dirty="0">
                <a:ea typeface="+mn-ea"/>
              </a:rPr>
            </a:br>
            <a:r>
              <a:rPr lang="en-US" sz="4000" dirty="0">
                <a:ea typeface="+mn-ea"/>
              </a:rPr>
              <a:t>for a Bountiful Suite of Benefits</a:t>
            </a:r>
          </a:p>
        </p:txBody>
      </p:sp>
      <p:sp>
        <p:nvSpPr>
          <p:cNvPr id="9" name="Content Placeholder 5">
            <a:extLst>
              <a:ext uri="{FF2B5EF4-FFF2-40B4-BE49-F238E27FC236}">
                <a16:creationId xmlns:a16="http://schemas.microsoft.com/office/drawing/2014/main" id="{239FD006-5549-4FA8-B5A9-C574AE79EC68}"/>
              </a:ext>
            </a:extLst>
          </p:cNvPr>
          <p:cNvSpPr txBox="1">
            <a:spLocks/>
          </p:cNvSpPr>
          <p:nvPr/>
        </p:nvSpPr>
        <p:spPr>
          <a:xfrm>
            <a:off x="599459" y="2418480"/>
            <a:ext cx="3251557" cy="2222631"/>
          </a:xfrm>
          <a:prstGeom prst="rect">
            <a:avLst/>
          </a:prstGeom>
        </p:spPr>
        <p:txBody>
          <a:bodyPr vert="horz" lIns="91440" tIns="45720" rIns="91440" bIns="45720" rtlCol="0">
            <a:noAutofit/>
          </a:bodyPr>
          <a:lstStyle>
            <a:defPPr>
              <a:defRPr lang="en-US"/>
            </a:defPPr>
            <a:lvl1pPr indent="0" defTabSz="257169">
              <a:spcBef>
                <a:spcPct val="20000"/>
              </a:spcBef>
              <a:buFontTx/>
              <a:buNone/>
              <a:defRPr sz="2000" b="1">
                <a:solidFill>
                  <a:srgbClr val="0070C0"/>
                </a:solidFill>
                <a:latin typeface="Century Gothic"/>
                <a:cs typeface="Century Gothic"/>
              </a:defRPr>
            </a:lvl1pPr>
            <a:lvl2pPr marL="341313" indent="-230188" defTabSz="257169">
              <a:spcBef>
                <a:spcPct val="20000"/>
              </a:spcBef>
              <a:buFont typeface="Arial" panose="020B0604020202020204" pitchFamily="34" charset="0"/>
              <a:buChar char="•"/>
              <a:defRPr>
                <a:latin typeface="Century Gothic"/>
                <a:cs typeface="Century Gothic"/>
              </a:defRPr>
            </a:lvl2pPr>
            <a:lvl3pPr marL="684213" indent="-222250" defTabSz="257169">
              <a:spcBef>
                <a:spcPct val="20000"/>
              </a:spcBef>
              <a:buFont typeface="Wingdings" panose="05000000000000000000" pitchFamily="2" charset="2"/>
              <a:buChar char="§"/>
              <a:defRPr sz="1600">
                <a:latin typeface="Century Gothic"/>
                <a:cs typeface="Century Gothic"/>
              </a:defRPr>
            </a:lvl3pPr>
            <a:lvl4pPr marL="900090" indent="-128585" defTabSz="257169">
              <a:spcBef>
                <a:spcPct val="20000"/>
              </a:spcBef>
              <a:buFont typeface="Arial"/>
              <a:buChar char="–"/>
              <a:defRPr sz="1125">
                <a:latin typeface="Century Gothic"/>
                <a:cs typeface="Century Gothic"/>
              </a:defRPr>
            </a:lvl4pPr>
            <a:lvl5pPr marL="1157259" indent="-128585" defTabSz="257169">
              <a:spcBef>
                <a:spcPct val="20000"/>
              </a:spcBef>
              <a:buFont typeface="Arial"/>
              <a:buChar char="»"/>
              <a:defRPr sz="1125">
                <a:latin typeface="Century Gothic"/>
                <a:cs typeface="Century Gothic"/>
              </a:defRPr>
            </a:lvl5pPr>
            <a:lvl6pPr marL="1414427" indent="-128585" defTabSz="257169">
              <a:spcBef>
                <a:spcPct val="20000"/>
              </a:spcBef>
              <a:buFont typeface="Arial"/>
              <a:buChar char="•"/>
              <a:defRPr sz="1125"/>
            </a:lvl6pPr>
            <a:lvl7pPr marL="1671596" indent="-128585" defTabSz="257169">
              <a:spcBef>
                <a:spcPct val="20000"/>
              </a:spcBef>
              <a:buFont typeface="Arial"/>
              <a:buChar char="•"/>
              <a:defRPr sz="1125"/>
            </a:lvl7pPr>
            <a:lvl8pPr marL="1928765" indent="-128585" defTabSz="257169">
              <a:spcBef>
                <a:spcPct val="20000"/>
              </a:spcBef>
              <a:buFont typeface="Arial"/>
              <a:buChar char="•"/>
              <a:defRPr sz="1125"/>
            </a:lvl8pPr>
            <a:lvl9pPr marL="2185933" indent="-128585" defTabSz="257169">
              <a:spcBef>
                <a:spcPct val="20000"/>
              </a:spcBef>
              <a:buFont typeface="Arial"/>
              <a:buChar char="•"/>
              <a:defRPr sz="1125"/>
            </a:lvl9pPr>
          </a:lstStyle>
          <a:p>
            <a:pPr algn="r"/>
            <a:r>
              <a:rPr lang="en-US" sz="2400" dirty="0">
                <a:solidFill>
                  <a:schemeClr val="bg1"/>
                </a:solidFill>
                <a:latin typeface="Arial" panose="020B0604020202020204" pitchFamily="34" charset="0"/>
                <a:cs typeface="Arial" panose="020B0604020202020204" pitchFamily="34" charset="0"/>
              </a:rPr>
              <a:t>Adding data sources and applications</a:t>
            </a:r>
          </a:p>
          <a:p>
            <a:pPr algn="r"/>
            <a:endParaRPr lang="en-US" sz="2400" dirty="0">
              <a:solidFill>
                <a:schemeClr val="bg1"/>
              </a:solidFill>
              <a:latin typeface="Arial" panose="020B0604020202020204" pitchFamily="34" charset="0"/>
              <a:cs typeface="Arial" panose="020B0604020202020204" pitchFamily="34" charset="0"/>
            </a:endParaRPr>
          </a:p>
          <a:p>
            <a:pPr algn="r"/>
            <a:r>
              <a:rPr lang="en-US" sz="2400" b="1" dirty="0">
                <a:solidFill>
                  <a:schemeClr val="bg1"/>
                </a:solidFill>
                <a:latin typeface="Arial" panose="020B0604020202020204" pitchFamily="34" charset="0"/>
                <a:cs typeface="Arial" panose="020B0604020202020204" pitchFamily="34" charset="0"/>
              </a:rPr>
              <a:t>Improving data management</a:t>
            </a:r>
          </a:p>
        </p:txBody>
      </p:sp>
      <p:sp>
        <p:nvSpPr>
          <p:cNvPr id="12" name="Content Placeholder 5">
            <a:extLst>
              <a:ext uri="{FF2B5EF4-FFF2-40B4-BE49-F238E27FC236}">
                <a16:creationId xmlns:a16="http://schemas.microsoft.com/office/drawing/2014/main" id="{AB2E3E04-B455-46A2-B4FC-FF03CCAFA90D}"/>
              </a:ext>
            </a:extLst>
          </p:cNvPr>
          <p:cNvSpPr txBox="1">
            <a:spLocks/>
          </p:cNvSpPr>
          <p:nvPr/>
        </p:nvSpPr>
        <p:spPr>
          <a:xfrm>
            <a:off x="8340984" y="2418480"/>
            <a:ext cx="3012816" cy="1640655"/>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r>
              <a:rPr lang="en-US" sz="2400" b="1" dirty="0">
                <a:solidFill>
                  <a:schemeClr val="bg1"/>
                </a:solidFill>
                <a:latin typeface="Arial" panose="020B0604020202020204" pitchFamily="34" charset="0"/>
                <a:cs typeface="Arial" panose="020B0604020202020204" pitchFamily="34" charset="0"/>
              </a:rPr>
              <a:t>Improving archived data usage</a:t>
            </a:r>
          </a:p>
          <a:p>
            <a:endParaRPr lang="en-US" sz="2400" b="1" dirty="0">
              <a:solidFill>
                <a:schemeClr val="bg1"/>
              </a:solidFill>
              <a:latin typeface="Arial" panose="020B0604020202020204" pitchFamily="34" charset="0"/>
              <a:cs typeface="Arial" panose="020B0604020202020204" pitchFamily="34" charset="0"/>
            </a:endParaRPr>
          </a:p>
          <a:p>
            <a:r>
              <a:rPr lang="en-US" sz="2400" b="1" dirty="0">
                <a:solidFill>
                  <a:schemeClr val="bg1"/>
                </a:solidFill>
                <a:latin typeface="Arial" panose="020B0604020202020204" pitchFamily="34" charset="0"/>
                <a:cs typeface="Arial" panose="020B0604020202020204" pitchFamily="34" charset="0"/>
              </a:rPr>
              <a:t>Sharing and integrating data</a:t>
            </a:r>
          </a:p>
        </p:txBody>
      </p:sp>
      <p:pic>
        <p:nvPicPr>
          <p:cNvPr id="10" name="Picture 9" descr="Drawing of a tree with root structure and golden apples.">
            <a:extLst>
              <a:ext uri="{FF2B5EF4-FFF2-40B4-BE49-F238E27FC236}">
                <a16:creationId xmlns:a16="http://schemas.microsoft.com/office/drawing/2014/main" id="{163102B1-6501-8C59-F2DA-E61709AAA6B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4262194" y="2076711"/>
            <a:ext cx="3667612" cy="3565734"/>
          </a:xfrm>
          <a:prstGeom prst="rect">
            <a:avLst/>
          </a:prstGeom>
        </p:spPr>
      </p:pic>
      <p:sp>
        <p:nvSpPr>
          <p:cNvPr id="5" name="TextBox 4">
            <a:extLst>
              <a:ext uri="{FF2B5EF4-FFF2-40B4-BE49-F238E27FC236}">
                <a16:creationId xmlns:a16="http://schemas.microsoft.com/office/drawing/2014/main" id="{D70B8ECA-B778-C56E-4561-B42E09B2AF85}"/>
              </a:ext>
            </a:extLst>
          </p:cNvPr>
          <p:cNvSpPr txBox="1"/>
          <p:nvPr/>
        </p:nvSpPr>
        <p:spPr>
          <a:xfrm>
            <a:off x="6889136" y="5642445"/>
            <a:ext cx="1164101"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Source: FHWA.</a:t>
            </a:r>
          </a:p>
        </p:txBody>
      </p:sp>
      <p:sp>
        <p:nvSpPr>
          <p:cNvPr id="6" name="Slide Number Placeholder 1">
            <a:extLst>
              <a:ext uri="{FF2B5EF4-FFF2-40B4-BE49-F238E27FC236}">
                <a16:creationId xmlns:a16="http://schemas.microsoft.com/office/drawing/2014/main" id="{A1FDB6A7-FE3C-9F03-F61D-6C47FC5A869C}"/>
              </a:ext>
            </a:extLst>
          </p:cNvPr>
          <p:cNvSpPr>
            <a:spLocks noGrp="1"/>
          </p:cNvSpPr>
          <p:nvPr>
            <p:ph type="sldNum" sz="quarter" idx="12"/>
          </p:nvPr>
        </p:nvSpPr>
        <p:spPr>
          <a:xfrm>
            <a:off x="11825288" y="6557963"/>
            <a:ext cx="347472" cy="263918"/>
          </a:xfrm>
        </p:spPr>
        <p:txBody>
          <a:bodyPr anchor="b"/>
          <a:lstStyle/>
          <a:p>
            <a:fld id="{5B27CD50-890E-4B42-9184-3B68D8CA0906}" type="slidenum">
              <a:rPr lang="en-US" smtClean="0">
                <a:solidFill>
                  <a:schemeClr val="tx1"/>
                </a:solidFill>
              </a:rPr>
              <a:pPr/>
              <a:t>10</a:t>
            </a:fld>
            <a:endParaRPr lang="en-US" dirty="0">
              <a:solidFill>
                <a:schemeClr val="tx1"/>
              </a:solidFill>
            </a:endParaRPr>
          </a:p>
        </p:txBody>
      </p:sp>
    </p:spTree>
    <p:extLst>
      <p:ext uri="{BB962C8B-B14F-4D97-AF65-F5344CB8AC3E}">
        <p14:creationId xmlns:p14="http://schemas.microsoft.com/office/powerpoint/2010/main" val="207187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718C06-4EC1-4D59-BFDF-8798E53AFA2D}"/>
              </a:ext>
            </a:extLst>
          </p:cNvPr>
          <p:cNvSpPr>
            <a:spLocks noGrp="1"/>
          </p:cNvSpPr>
          <p:nvPr>
            <p:ph type="title"/>
          </p:nvPr>
        </p:nvSpPr>
        <p:spPr>
          <a:xfrm>
            <a:off x="601362" y="365125"/>
            <a:ext cx="10515600" cy="1325563"/>
          </a:xfrm>
        </p:spPr>
        <p:txBody>
          <a:bodyPr/>
          <a:lstStyle/>
          <a:p>
            <a:r>
              <a:rPr lang="en-US" dirty="0"/>
              <a:t>Crowdsourcing Course-in-a-Box</a:t>
            </a:r>
            <a:endParaRPr lang="en-US" dirty="0">
              <a:solidFill>
                <a:srgbClr val="FF0000"/>
              </a:solidFill>
            </a:endParaRPr>
          </a:p>
        </p:txBody>
      </p:sp>
      <p:sp>
        <p:nvSpPr>
          <p:cNvPr id="3" name="Content Placeholder 2">
            <a:extLst>
              <a:ext uri="{FF2B5EF4-FFF2-40B4-BE49-F238E27FC236}">
                <a16:creationId xmlns:a16="http://schemas.microsoft.com/office/drawing/2014/main" id="{2BBC4133-055B-40A2-80BC-3D24D0BDCCC0}"/>
              </a:ext>
            </a:extLst>
          </p:cNvPr>
          <p:cNvSpPr>
            <a:spLocks noGrp="1"/>
          </p:cNvSpPr>
          <p:nvPr>
            <p:ph idx="1"/>
          </p:nvPr>
        </p:nvSpPr>
        <p:spPr>
          <a:xfrm>
            <a:off x="601362" y="1825625"/>
            <a:ext cx="10193638" cy="4346575"/>
          </a:xfrm>
        </p:spPr>
        <p:txBody>
          <a:bodyPr>
            <a:noAutofit/>
          </a:bodyPr>
          <a:lstStyle/>
          <a:p>
            <a:pPr marL="0" indent="0" fontAlgn="base">
              <a:lnSpc>
                <a:spcPct val="100000"/>
              </a:lnSpc>
              <a:spcBef>
                <a:spcPts val="1200"/>
              </a:spcBef>
              <a:buFont typeface="Arial" panose="020B0604020202020204" pitchFamily="34" charset="0"/>
              <a:buNone/>
              <a:tabLst>
                <a:tab pos="9944100" algn="l"/>
              </a:tabLst>
            </a:pPr>
            <a:r>
              <a:rPr lang="en-US" sz="2400" b="1" dirty="0"/>
              <a:t>Course Goals:</a:t>
            </a:r>
          </a:p>
          <a:p>
            <a:pPr marL="457200" indent="-338138" fontAlgn="base">
              <a:lnSpc>
                <a:spcPct val="100000"/>
              </a:lnSpc>
              <a:spcBef>
                <a:spcPts val="600"/>
              </a:spcBef>
              <a:spcAft>
                <a:spcPts val="300"/>
              </a:spcAft>
              <a:tabLst>
                <a:tab pos="9944100" algn="l"/>
              </a:tabLst>
            </a:pPr>
            <a:r>
              <a:rPr lang="en-US" sz="2400" dirty="0"/>
              <a:t>Broaden understanding and knowledge about how crowdsourced 	 data can improve transportation operations</a:t>
            </a:r>
          </a:p>
          <a:p>
            <a:pPr marL="457200" indent="-338138" fontAlgn="base">
              <a:lnSpc>
                <a:spcPct val="100000"/>
              </a:lnSpc>
              <a:spcBef>
                <a:spcPts val="600"/>
              </a:spcBef>
              <a:spcAft>
                <a:spcPts val="300"/>
              </a:spcAft>
              <a:tabLst>
                <a:tab pos="9944100" algn="l"/>
              </a:tabLst>
            </a:pPr>
            <a:r>
              <a:rPr lang="en-US" sz="2400" dirty="0"/>
              <a:t>Help participants consider whether specific  	 applications of crowdsourcing may meet their 	 organizations’ needs</a:t>
            </a:r>
          </a:p>
          <a:p>
            <a:pPr marL="0" indent="0" fontAlgn="base">
              <a:lnSpc>
                <a:spcPct val="100000"/>
              </a:lnSpc>
              <a:spcBef>
                <a:spcPts val="1200"/>
              </a:spcBef>
              <a:buNone/>
              <a:tabLst>
                <a:tab pos="9944100" algn="l"/>
              </a:tabLst>
            </a:pPr>
            <a:r>
              <a:rPr lang="en-US" sz="2400" b="1" dirty="0"/>
              <a:t>Course Tools:</a:t>
            </a:r>
          </a:p>
          <a:p>
            <a:pPr marL="457200" indent="-338138" fontAlgn="base">
              <a:lnSpc>
                <a:spcPct val="100000"/>
              </a:lnSpc>
              <a:spcBef>
                <a:spcPts val="600"/>
              </a:spcBef>
              <a:spcAft>
                <a:spcPts val="300"/>
              </a:spcAft>
              <a:tabLst>
                <a:tab pos="9944100" algn="l"/>
              </a:tabLst>
              <a:defRPr/>
            </a:pPr>
            <a:r>
              <a:rPr lang="en-US" sz="2400" dirty="0"/>
              <a:t>Editable instructor templates</a:t>
            </a:r>
          </a:p>
          <a:p>
            <a:pPr marL="457200" indent="-338138" fontAlgn="base">
              <a:lnSpc>
                <a:spcPct val="100000"/>
              </a:lnSpc>
              <a:spcBef>
                <a:spcPts val="600"/>
              </a:spcBef>
              <a:spcAft>
                <a:spcPts val="300"/>
              </a:spcAft>
              <a:tabLst>
                <a:tab pos="9944100" algn="l"/>
              </a:tabLst>
              <a:defRPr/>
            </a:pPr>
            <a:r>
              <a:rPr lang="en-US" sz="2400" dirty="0"/>
              <a:t>Instructor materials</a:t>
            </a:r>
          </a:p>
        </p:txBody>
      </p:sp>
      <p:pic>
        <p:nvPicPr>
          <p:cNvPr id="2050" name="Picture 2" descr="Top view of a table with desk supplies such as envelopes, pencils, and eraser.">
            <a:extLst>
              <a:ext uri="{FF2B5EF4-FFF2-40B4-BE49-F238E27FC236}">
                <a16:creationId xmlns:a16="http://schemas.microsoft.com/office/drawing/2014/main" id="{5F2766F9-90ED-45A9-BD6B-F56EFD58C4DA}"/>
              </a:ext>
              <a:ext uri="{C183D7F6-B498-43B3-948B-1728B52AA6E4}">
                <adec:decorative xmlns:adec="http://schemas.microsoft.com/office/drawing/2017/decorative" val="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610600" y="3429000"/>
            <a:ext cx="3005438" cy="23237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8">
            <a:extLst>
              <a:ext uri="{FF2B5EF4-FFF2-40B4-BE49-F238E27FC236}">
                <a16:creationId xmlns:a16="http://schemas.microsoft.com/office/drawing/2014/main" id="{A79CA3DB-12C3-4DFC-B2B3-F28E379ACD80}"/>
              </a:ext>
            </a:extLst>
          </p:cNvPr>
          <p:cNvSpPr txBox="1"/>
          <p:nvPr/>
        </p:nvSpPr>
        <p:spPr>
          <a:xfrm>
            <a:off x="10230308" y="5752730"/>
            <a:ext cx="1385730"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rPr>
              <a:t>Source: Pixabay.</a:t>
            </a:r>
          </a:p>
        </p:txBody>
      </p:sp>
      <p:sp>
        <p:nvSpPr>
          <p:cNvPr id="9" name="TextBox 8">
            <a:extLst>
              <a:ext uri="{FF2B5EF4-FFF2-40B4-BE49-F238E27FC236}">
                <a16:creationId xmlns:a16="http://schemas.microsoft.com/office/drawing/2014/main" id="{390DC5A3-64B3-FA04-FF2F-72AF25F09462}"/>
              </a:ext>
            </a:extLst>
          </p:cNvPr>
          <p:cNvSpPr txBox="1"/>
          <p:nvPr/>
        </p:nvSpPr>
        <p:spPr>
          <a:xfrm>
            <a:off x="5020962" y="4844047"/>
            <a:ext cx="6096000" cy="946413"/>
          </a:xfrm>
          <a:prstGeom prst="rect">
            <a:avLst/>
          </a:prstGeom>
          <a:noFill/>
        </p:spPr>
        <p:txBody>
          <a:bodyPr wrap="square">
            <a:spAutoFit/>
          </a:bodyPr>
          <a:lstStyle/>
          <a:p>
            <a:pPr marL="457200" marR="0" lvl="0" indent="-338138" fontAlgn="base">
              <a:spcBef>
                <a:spcPts val="600"/>
              </a:spcBef>
              <a:spcAft>
                <a:spcPts val="300"/>
              </a:spcAft>
              <a:buClrTx/>
              <a:buSzTx/>
              <a:buFont typeface="Arial" panose="020B0604020202020204" pitchFamily="34" charset="0"/>
              <a:buChar char="•"/>
              <a:tabLst/>
              <a:defRPr/>
            </a:pPr>
            <a:r>
              <a:rPr lang="en-US" sz="2400" dirty="0">
                <a:solidFill>
                  <a:schemeClr val="bg1"/>
                </a:solidFill>
                <a:latin typeface="Arial" panose="020B0604020202020204" pitchFamily="34" charset="0"/>
                <a:cs typeface="Arial" panose="020B0604020202020204" pitchFamily="34" charset="0"/>
              </a:rPr>
              <a:t>Course slide decks</a:t>
            </a:r>
          </a:p>
          <a:p>
            <a:pPr marL="457200" marR="0" lvl="0" indent="-338138" fontAlgn="base">
              <a:spcBef>
                <a:spcPts val="600"/>
              </a:spcBef>
              <a:spcAft>
                <a:spcPts val="300"/>
              </a:spcAft>
              <a:buClrTx/>
              <a:buSzTx/>
              <a:buFont typeface="Arial" panose="020B0604020202020204" pitchFamily="34" charset="0"/>
              <a:buChar char="•"/>
              <a:tabLst/>
              <a:defRPr/>
            </a:pPr>
            <a:r>
              <a:rPr lang="en-US" sz="2400" dirty="0">
                <a:solidFill>
                  <a:schemeClr val="bg1"/>
                </a:solidFill>
                <a:latin typeface="Arial" panose="020B0604020202020204" pitchFamily="34" charset="0"/>
                <a:cs typeface="Arial" panose="020B0604020202020204" pitchFamily="34" charset="0"/>
              </a:rPr>
              <a:t>Student materials</a:t>
            </a:r>
          </a:p>
        </p:txBody>
      </p:sp>
      <p:sp>
        <p:nvSpPr>
          <p:cNvPr id="5" name="Slide Number Placeholder 1">
            <a:extLst>
              <a:ext uri="{FF2B5EF4-FFF2-40B4-BE49-F238E27FC236}">
                <a16:creationId xmlns:a16="http://schemas.microsoft.com/office/drawing/2014/main" id="{73EC1977-3A98-60BB-65B5-33CF8AFCD369}"/>
              </a:ext>
            </a:extLst>
          </p:cNvPr>
          <p:cNvSpPr>
            <a:spLocks noGrp="1"/>
          </p:cNvSpPr>
          <p:nvPr>
            <p:ph type="sldNum" sz="quarter" idx="12"/>
          </p:nvPr>
        </p:nvSpPr>
        <p:spPr>
          <a:xfrm>
            <a:off x="11825288" y="6557963"/>
            <a:ext cx="347472" cy="263918"/>
          </a:xfrm>
        </p:spPr>
        <p:txBody>
          <a:bodyPr anchor="b"/>
          <a:lstStyle/>
          <a:p>
            <a:fld id="{5B27CD50-890E-4B42-9184-3B68D8CA0906}" type="slidenum">
              <a:rPr lang="en-US" smtClean="0">
                <a:solidFill>
                  <a:schemeClr val="tx1"/>
                </a:solidFill>
              </a:rPr>
              <a:pPr/>
              <a:t>11</a:t>
            </a:fld>
            <a:endParaRPr lang="en-US" dirty="0">
              <a:solidFill>
                <a:schemeClr val="tx1"/>
              </a:solidFill>
            </a:endParaRPr>
          </a:p>
        </p:txBody>
      </p:sp>
    </p:spTree>
    <p:extLst>
      <p:ext uri="{BB962C8B-B14F-4D97-AF65-F5344CB8AC3E}">
        <p14:creationId xmlns:p14="http://schemas.microsoft.com/office/powerpoint/2010/main" val="896698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DB026-F9A1-4CA2-B3F5-56A8269357EC}"/>
              </a:ext>
            </a:extLst>
          </p:cNvPr>
          <p:cNvSpPr>
            <a:spLocks noGrp="1"/>
          </p:cNvSpPr>
          <p:nvPr>
            <p:ph type="title"/>
          </p:nvPr>
        </p:nvSpPr>
        <p:spPr/>
        <p:txBody>
          <a:bodyPr>
            <a:normAutofit/>
          </a:bodyPr>
          <a:lstStyle/>
          <a:p>
            <a:pPr>
              <a:lnSpc>
                <a:spcPct val="100000"/>
              </a:lnSpc>
            </a:pPr>
            <a:r>
              <a:rPr lang="en-US" dirty="0"/>
              <a:t>Whom Is the Course Targeting?</a:t>
            </a:r>
            <a:br>
              <a:rPr lang="en-US" dirty="0"/>
            </a:br>
            <a:r>
              <a:rPr lang="en-US" sz="3600" dirty="0">
                <a:solidFill>
                  <a:schemeClr val="accent4"/>
                </a:solidFill>
              </a:rPr>
              <a:t>Transportation Groups</a:t>
            </a:r>
          </a:p>
        </p:txBody>
      </p:sp>
      <p:sp>
        <p:nvSpPr>
          <p:cNvPr id="11" name="TextBox 10">
            <a:extLst>
              <a:ext uri="{FF2B5EF4-FFF2-40B4-BE49-F238E27FC236}">
                <a16:creationId xmlns:a16="http://schemas.microsoft.com/office/drawing/2014/main" id="{D852E5FD-52C2-4654-85CD-63DB80DF5890}"/>
              </a:ext>
            </a:extLst>
          </p:cNvPr>
          <p:cNvSpPr txBox="1"/>
          <p:nvPr/>
        </p:nvSpPr>
        <p:spPr>
          <a:xfrm>
            <a:off x="838200" y="2471046"/>
            <a:ext cx="7720346" cy="1915909"/>
          </a:xfrm>
          <a:prstGeom prst="rect">
            <a:avLst/>
          </a:prstGeom>
          <a:noFill/>
        </p:spPr>
        <p:txBody>
          <a:bodyPr wrap="square" rtlCol="0">
            <a:spAutoFit/>
          </a:bodyPr>
          <a:lstStyle/>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Traffic management centers (TMCs)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Traffic signal systems administrators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Operations</a:t>
            </a:r>
            <a:endParaRPr lang="en-US" sz="2400" strike="sngStrike" dirty="0">
              <a:solidFill>
                <a:srgbClr val="FF0000"/>
              </a:solidFill>
              <a:latin typeface="Arial" panose="020B0604020202020204" pitchFamily="34" charset="0"/>
              <a:cs typeface="Arial" panose="020B0604020202020204" pitchFamily="34" charset="0"/>
            </a:endParaRP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Maintenance</a:t>
            </a:r>
            <a:endParaRPr lang="en-US" sz="2400" b="1"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C3C9781-D23B-68DF-6B91-1FB5DBEC8B42}"/>
              </a:ext>
            </a:extLst>
          </p:cNvPr>
          <p:cNvSpPr txBox="1"/>
          <p:nvPr/>
        </p:nvSpPr>
        <p:spPr>
          <a:xfrm>
            <a:off x="838200" y="4721037"/>
            <a:ext cx="10515599" cy="830997"/>
          </a:xfrm>
          <a:prstGeom prst="rect">
            <a:avLst/>
          </a:prstGeom>
          <a:noFill/>
        </p:spPr>
        <p:txBody>
          <a:bodyPr wrap="square">
            <a:spAutoFit/>
          </a:bodyPr>
          <a:lstStyle/>
          <a:p>
            <a:pPr marL="0" indent="0">
              <a:spcBef>
                <a:spcPts val="0"/>
              </a:spcBef>
              <a:spcAft>
                <a:spcPts val="1800"/>
              </a:spcAft>
              <a:buFont typeface="Arial" panose="020B0604020202020204" pitchFamily="34" charset="0"/>
              <a:buNone/>
            </a:pPr>
            <a:r>
              <a:rPr lang="en-US" sz="2400" b="1" dirty="0">
                <a:solidFill>
                  <a:schemeClr val="bg1"/>
                </a:solidFill>
                <a:latin typeface="Arial" panose="020B0604020202020204" pitchFamily="34" charset="0"/>
                <a:cs typeface="Arial" panose="020B0604020202020204" pitchFamily="34" charset="0"/>
              </a:rPr>
              <a:t>Consider nontraditional invitees such as policymakers, locally elected officials, administrators, or other leaders.</a:t>
            </a:r>
          </a:p>
        </p:txBody>
      </p:sp>
      <p:sp>
        <p:nvSpPr>
          <p:cNvPr id="3" name="TextBox 2">
            <a:extLst>
              <a:ext uri="{FF2B5EF4-FFF2-40B4-BE49-F238E27FC236}">
                <a16:creationId xmlns:a16="http://schemas.microsoft.com/office/drawing/2014/main" id="{158707AE-FFF8-71A9-7059-A50E28ACBAA7}"/>
              </a:ext>
            </a:extLst>
          </p:cNvPr>
          <p:cNvSpPr txBox="1"/>
          <p:nvPr/>
        </p:nvSpPr>
        <p:spPr>
          <a:xfrm>
            <a:off x="6799642" y="2024770"/>
            <a:ext cx="4554158" cy="236218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 </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Public works departments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Emergency planning</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Work zone managers</a:t>
            </a:r>
            <a:endParaRPr lang="en-US" sz="2400" strike="sngStrike" dirty="0">
              <a:solidFill>
                <a:srgbClr val="FF0000"/>
              </a:solidFill>
              <a:latin typeface="Arial" panose="020B0604020202020204" pitchFamily="34" charset="0"/>
              <a:cs typeface="Arial" panose="020B0604020202020204" pitchFamily="34" charset="0"/>
            </a:endParaRP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Safety and planning</a:t>
            </a:r>
            <a:endParaRPr lang="en-US" sz="2400" b="1" dirty="0">
              <a:solidFill>
                <a:schemeClr val="bg1"/>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76CAE265-9FA5-A6DA-531F-92D3DF500A92}"/>
              </a:ext>
            </a:extLst>
          </p:cNvPr>
          <p:cNvSpPr>
            <a:spLocks noGrp="1"/>
          </p:cNvSpPr>
          <p:nvPr>
            <p:ph type="sldNum" sz="quarter" idx="12"/>
          </p:nvPr>
        </p:nvSpPr>
        <p:spPr>
          <a:xfrm>
            <a:off x="11825288" y="6557963"/>
            <a:ext cx="347472" cy="263918"/>
          </a:xfrm>
        </p:spPr>
        <p:txBody>
          <a:bodyPr anchor="b"/>
          <a:lstStyle/>
          <a:p>
            <a:fld id="{5B27CD50-890E-4B42-9184-3B68D8CA0906}" type="slidenum">
              <a:rPr lang="en-US" smtClean="0">
                <a:solidFill>
                  <a:schemeClr val="tx1"/>
                </a:solidFill>
              </a:rPr>
              <a:pPr/>
              <a:t>12</a:t>
            </a:fld>
            <a:endParaRPr lang="en-US" dirty="0">
              <a:solidFill>
                <a:schemeClr val="tx1"/>
              </a:solidFill>
            </a:endParaRPr>
          </a:p>
        </p:txBody>
      </p:sp>
    </p:spTree>
    <p:extLst>
      <p:ext uri="{BB962C8B-B14F-4D97-AF65-F5344CB8AC3E}">
        <p14:creationId xmlns:p14="http://schemas.microsoft.com/office/powerpoint/2010/main" val="421561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718C06-4EC1-4D59-BFDF-8798E53AFA2D}"/>
              </a:ext>
            </a:extLst>
          </p:cNvPr>
          <p:cNvSpPr>
            <a:spLocks noGrp="1"/>
          </p:cNvSpPr>
          <p:nvPr>
            <p:ph type="title"/>
          </p:nvPr>
        </p:nvSpPr>
        <p:spPr>
          <a:xfrm>
            <a:off x="359459" y="365125"/>
            <a:ext cx="10515600" cy="1325563"/>
          </a:xfrm>
        </p:spPr>
        <p:txBody>
          <a:bodyPr/>
          <a:lstStyle/>
          <a:p>
            <a:r>
              <a:rPr lang="en-US" dirty="0">
                <a:latin typeface="Arial"/>
                <a:cs typeface="Arial"/>
              </a:rPr>
              <a:t>Course Is Modular by Design</a:t>
            </a:r>
            <a:endParaRPr lang="en-US" dirty="0"/>
          </a:p>
        </p:txBody>
      </p:sp>
      <p:sp>
        <p:nvSpPr>
          <p:cNvPr id="3" name="Content Placeholder 2">
            <a:extLst>
              <a:ext uri="{FF2B5EF4-FFF2-40B4-BE49-F238E27FC236}">
                <a16:creationId xmlns:a16="http://schemas.microsoft.com/office/drawing/2014/main" id="{2BBC4133-055B-40A2-80BC-3D24D0BDCCC0}"/>
              </a:ext>
            </a:extLst>
          </p:cNvPr>
          <p:cNvSpPr>
            <a:spLocks noGrp="1"/>
          </p:cNvSpPr>
          <p:nvPr>
            <p:ph idx="1"/>
          </p:nvPr>
        </p:nvSpPr>
        <p:spPr>
          <a:xfrm>
            <a:off x="359459" y="1921464"/>
            <a:ext cx="5711914" cy="4131026"/>
          </a:xfrm>
        </p:spPr>
        <p:txBody>
          <a:bodyPr>
            <a:normAutofit/>
          </a:bodyPr>
          <a:lstStyle/>
          <a:p>
            <a:pPr marL="0" lvl="0" indent="0">
              <a:lnSpc>
                <a:spcPct val="100000"/>
              </a:lnSpc>
              <a:spcBef>
                <a:spcPts val="1200"/>
              </a:spcBef>
              <a:buNone/>
            </a:pPr>
            <a:r>
              <a:rPr lang="en-US" b="1" dirty="0">
                <a:solidFill>
                  <a:schemeClr val="accent4"/>
                </a:solidFill>
              </a:rPr>
              <a:t>Five Lessons:</a:t>
            </a:r>
            <a:endParaRPr lang="en-US" strike="sngStrike" dirty="0">
              <a:solidFill>
                <a:schemeClr val="accent4"/>
              </a:solidFill>
            </a:endParaRPr>
          </a:p>
        </p:txBody>
      </p:sp>
      <p:sp>
        <p:nvSpPr>
          <p:cNvPr id="16" name="TextBox 8">
            <a:extLst>
              <a:ext uri="{FF2B5EF4-FFF2-40B4-BE49-F238E27FC236}">
                <a16:creationId xmlns:a16="http://schemas.microsoft.com/office/drawing/2014/main" id="{F8E2E672-AD25-414D-B23F-327912C1819F}"/>
              </a:ext>
            </a:extLst>
          </p:cNvPr>
          <p:cNvSpPr txBox="1"/>
          <p:nvPr/>
        </p:nvSpPr>
        <p:spPr>
          <a:xfrm>
            <a:off x="3318933" y="5930742"/>
            <a:ext cx="2256343"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Source: Adapted from Pixabay</a:t>
            </a:r>
          </a:p>
        </p:txBody>
      </p:sp>
      <p:pic>
        <p:nvPicPr>
          <p:cNvPr id="5" name="Picture 4" descr="Graphic of five three dimensional puzzle pieces, with the center piece labeled &quot;Introduction,&quot; and four outside pieces labeled &quot;Data Sources,&quot; &quot;Application Areas,&quot; &quot;Data Management,&quot; and &quot;Next Steps.&quot;&#10;">
            <a:extLst>
              <a:ext uri="{FF2B5EF4-FFF2-40B4-BE49-F238E27FC236}">
                <a16:creationId xmlns:a16="http://schemas.microsoft.com/office/drawing/2014/main" id="{3BB2B1BB-F82A-A9C4-D93E-00D8CAE66987}"/>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9459" y="2455782"/>
            <a:ext cx="4984066" cy="34749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8D1C20-6B01-D531-DD47-55A6F7ED3DF7}"/>
              </a:ext>
            </a:extLst>
          </p:cNvPr>
          <p:cNvSpPr txBox="1"/>
          <p:nvPr/>
        </p:nvSpPr>
        <p:spPr>
          <a:xfrm>
            <a:off x="1962595" y="4551861"/>
            <a:ext cx="1777794" cy="461665"/>
          </a:xfrm>
          <a:prstGeom prst="rect">
            <a:avLst/>
          </a:prstGeom>
          <a:noFill/>
        </p:spPr>
        <p:txBody>
          <a:bodyPr wrap="none" rtlCol="0">
            <a:spAutoFit/>
          </a:bodyPr>
          <a:lstStyle/>
          <a:p>
            <a:r>
              <a:rPr lang="en-US" sz="2400" b="1" dirty="0">
                <a:solidFill>
                  <a:schemeClr val="bg1"/>
                </a:solidFill>
              </a:rPr>
              <a:t>Introduction</a:t>
            </a:r>
          </a:p>
        </p:txBody>
      </p:sp>
      <p:sp>
        <p:nvSpPr>
          <p:cNvPr id="8" name="TextBox 7">
            <a:extLst>
              <a:ext uri="{FF2B5EF4-FFF2-40B4-BE49-F238E27FC236}">
                <a16:creationId xmlns:a16="http://schemas.microsoft.com/office/drawing/2014/main" id="{CAEDAAA3-F8D8-0963-A3B1-4AE5B636851C}"/>
              </a:ext>
            </a:extLst>
          </p:cNvPr>
          <p:cNvSpPr txBox="1"/>
          <p:nvPr/>
        </p:nvSpPr>
        <p:spPr>
          <a:xfrm>
            <a:off x="3824616" y="2953518"/>
            <a:ext cx="1640321" cy="830997"/>
          </a:xfrm>
          <a:prstGeom prst="rect">
            <a:avLst/>
          </a:prstGeom>
          <a:noFill/>
        </p:spPr>
        <p:txBody>
          <a:bodyPr wrap="none" rtlCol="0">
            <a:spAutoFit/>
          </a:bodyPr>
          <a:lstStyle/>
          <a:p>
            <a:pPr algn="ctr"/>
            <a:r>
              <a:rPr lang="en-US" sz="2400" b="1" dirty="0">
                <a:solidFill>
                  <a:schemeClr val="bg1"/>
                </a:solidFill>
              </a:rPr>
              <a:t>Application</a:t>
            </a:r>
          </a:p>
          <a:p>
            <a:pPr algn="ctr"/>
            <a:r>
              <a:rPr lang="en-US" sz="2400" b="1" dirty="0">
                <a:solidFill>
                  <a:schemeClr val="bg1"/>
                </a:solidFill>
              </a:rPr>
              <a:t>Areas</a:t>
            </a:r>
          </a:p>
        </p:txBody>
      </p:sp>
      <p:sp>
        <p:nvSpPr>
          <p:cNvPr id="9" name="TextBox 8">
            <a:extLst>
              <a:ext uri="{FF2B5EF4-FFF2-40B4-BE49-F238E27FC236}">
                <a16:creationId xmlns:a16="http://schemas.microsoft.com/office/drawing/2014/main" id="{C872539C-5360-3541-8104-6D9B42931714}"/>
              </a:ext>
            </a:extLst>
          </p:cNvPr>
          <p:cNvSpPr txBox="1"/>
          <p:nvPr/>
        </p:nvSpPr>
        <p:spPr>
          <a:xfrm>
            <a:off x="583053" y="2962699"/>
            <a:ext cx="1172565" cy="830997"/>
          </a:xfrm>
          <a:prstGeom prst="rect">
            <a:avLst/>
          </a:prstGeom>
          <a:noFill/>
        </p:spPr>
        <p:txBody>
          <a:bodyPr wrap="none" rtlCol="0">
            <a:spAutoFit/>
          </a:bodyPr>
          <a:lstStyle/>
          <a:p>
            <a:pPr algn="ctr"/>
            <a:r>
              <a:rPr lang="en-US" sz="2400" b="1" dirty="0">
                <a:solidFill>
                  <a:schemeClr val="bg1"/>
                </a:solidFill>
              </a:rPr>
              <a:t>Data</a:t>
            </a:r>
          </a:p>
          <a:p>
            <a:pPr algn="ctr"/>
            <a:r>
              <a:rPr lang="en-US" sz="2400" b="1" dirty="0">
                <a:solidFill>
                  <a:schemeClr val="bg1"/>
                </a:solidFill>
              </a:rPr>
              <a:t>Sources</a:t>
            </a:r>
          </a:p>
        </p:txBody>
      </p:sp>
      <p:sp>
        <p:nvSpPr>
          <p:cNvPr id="10" name="TextBox 9">
            <a:extLst>
              <a:ext uri="{FF2B5EF4-FFF2-40B4-BE49-F238E27FC236}">
                <a16:creationId xmlns:a16="http://schemas.microsoft.com/office/drawing/2014/main" id="{C562FBB2-385E-9F96-733F-6A28FF393972}"/>
              </a:ext>
            </a:extLst>
          </p:cNvPr>
          <p:cNvSpPr txBox="1"/>
          <p:nvPr/>
        </p:nvSpPr>
        <p:spPr>
          <a:xfrm>
            <a:off x="238047" y="5122772"/>
            <a:ext cx="1896866" cy="690638"/>
          </a:xfrm>
          <a:prstGeom prst="rect">
            <a:avLst/>
          </a:prstGeom>
          <a:noFill/>
        </p:spPr>
        <p:txBody>
          <a:bodyPr wrap="none" rtlCol="0">
            <a:spAutoFit/>
          </a:bodyPr>
          <a:lstStyle/>
          <a:p>
            <a:pPr algn="ctr">
              <a:lnSpc>
                <a:spcPct val="80000"/>
              </a:lnSpc>
            </a:pPr>
            <a:r>
              <a:rPr lang="en-US" sz="2400" b="1" dirty="0">
                <a:solidFill>
                  <a:schemeClr val="bg1"/>
                </a:solidFill>
              </a:rPr>
              <a:t>Data</a:t>
            </a:r>
          </a:p>
          <a:p>
            <a:pPr algn="ctr">
              <a:lnSpc>
                <a:spcPct val="80000"/>
              </a:lnSpc>
            </a:pPr>
            <a:r>
              <a:rPr lang="en-US" sz="2400" b="1" dirty="0">
                <a:solidFill>
                  <a:schemeClr val="bg1"/>
                </a:solidFill>
              </a:rPr>
              <a:t>Management</a:t>
            </a:r>
          </a:p>
        </p:txBody>
      </p:sp>
      <p:sp>
        <p:nvSpPr>
          <p:cNvPr id="15" name="TextBox 14">
            <a:extLst>
              <a:ext uri="{FF2B5EF4-FFF2-40B4-BE49-F238E27FC236}">
                <a16:creationId xmlns:a16="http://schemas.microsoft.com/office/drawing/2014/main" id="{17903B27-6876-717F-22D7-881178376A72}"/>
              </a:ext>
            </a:extLst>
          </p:cNvPr>
          <p:cNvSpPr txBox="1"/>
          <p:nvPr/>
        </p:nvSpPr>
        <p:spPr>
          <a:xfrm>
            <a:off x="2952294" y="5580161"/>
            <a:ext cx="2372218" cy="395173"/>
          </a:xfrm>
          <a:prstGeom prst="rect">
            <a:avLst/>
          </a:prstGeom>
          <a:noFill/>
        </p:spPr>
        <p:txBody>
          <a:bodyPr wrap="square" rtlCol="0">
            <a:spAutoFit/>
          </a:bodyPr>
          <a:lstStyle/>
          <a:p>
            <a:pPr algn="ctr">
              <a:lnSpc>
                <a:spcPct val="80000"/>
              </a:lnSpc>
            </a:pPr>
            <a:r>
              <a:rPr lang="en-US" sz="2400" b="1" dirty="0">
                <a:solidFill>
                  <a:schemeClr val="bg1"/>
                </a:solidFill>
              </a:rPr>
              <a:t>Next Steps</a:t>
            </a:r>
          </a:p>
        </p:txBody>
      </p:sp>
      <p:sp>
        <p:nvSpPr>
          <p:cNvPr id="17" name="TextBox 8">
            <a:extLst>
              <a:ext uri="{FF2B5EF4-FFF2-40B4-BE49-F238E27FC236}">
                <a16:creationId xmlns:a16="http://schemas.microsoft.com/office/drawing/2014/main" id="{8EC1F706-9727-3F08-20C0-BEEFB32AB162}"/>
              </a:ext>
            </a:extLst>
          </p:cNvPr>
          <p:cNvSpPr txBox="1"/>
          <p:nvPr/>
        </p:nvSpPr>
        <p:spPr>
          <a:xfrm>
            <a:off x="3150658" y="5922657"/>
            <a:ext cx="2256343"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Source: Adapted from Pixabay.</a:t>
            </a:r>
          </a:p>
        </p:txBody>
      </p:sp>
      <p:sp>
        <p:nvSpPr>
          <p:cNvPr id="7" name="Content Placeholder 2">
            <a:extLst>
              <a:ext uri="{FF2B5EF4-FFF2-40B4-BE49-F238E27FC236}">
                <a16:creationId xmlns:a16="http://schemas.microsoft.com/office/drawing/2014/main" id="{437E92D1-E58E-07CF-54B4-DCA8CEF6ECB0}"/>
              </a:ext>
            </a:extLst>
          </p:cNvPr>
          <p:cNvSpPr txBox="1">
            <a:spLocks/>
          </p:cNvSpPr>
          <p:nvPr/>
        </p:nvSpPr>
        <p:spPr>
          <a:xfrm>
            <a:off x="6619661" y="1966901"/>
            <a:ext cx="4822371" cy="4130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4"/>
                </a:solidFill>
              </a:rPr>
              <a:t>Six Application Modules: </a:t>
            </a:r>
          </a:p>
          <a:p>
            <a:pPr marL="571500" indent="-342900">
              <a:spcBef>
                <a:spcPts val="1800"/>
              </a:spcBef>
            </a:pPr>
            <a:r>
              <a:rPr lang="en-US" sz="2400" dirty="0"/>
              <a:t>Traffic Incident Management</a:t>
            </a:r>
          </a:p>
          <a:p>
            <a:pPr marL="571500" indent="-342900">
              <a:spcBef>
                <a:spcPts val="1800"/>
              </a:spcBef>
            </a:pPr>
            <a:r>
              <a:rPr lang="en-US" sz="2400" dirty="0"/>
              <a:t>Traveler Information</a:t>
            </a:r>
          </a:p>
          <a:p>
            <a:pPr marL="571500" indent="-342900">
              <a:spcBef>
                <a:spcPts val="1800"/>
              </a:spcBef>
            </a:pPr>
            <a:r>
              <a:rPr lang="en-US" sz="2400" dirty="0"/>
              <a:t>Arterial Management</a:t>
            </a:r>
          </a:p>
          <a:p>
            <a:pPr marL="571500" indent="-342900">
              <a:spcBef>
                <a:spcPts val="1800"/>
              </a:spcBef>
            </a:pPr>
            <a:r>
              <a:rPr lang="en-US" sz="2400" dirty="0"/>
              <a:t>Work Zone Management</a:t>
            </a:r>
          </a:p>
          <a:p>
            <a:pPr marL="571500" indent="-342900">
              <a:spcBef>
                <a:spcPts val="1800"/>
              </a:spcBef>
            </a:pPr>
            <a:r>
              <a:rPr lang="en-US" sz="2400" dirty="0"/>
              <a:t>Road Weather Management</a:t>
            </a:r>
          </a:p>
          <a:p>
            <a:pPr marL="571500" indent="-342900">
              <a:spcBef>
                <a:spcPts val="1800"/>
              </a:spcBef>
            </a:pPr>
            <a:r>
              <a:rPr lang="en-US" sz="2400" dirty="0"/>
              <a:t>Emergency Management</a:t>
            </a:r>
            <a:endParaRPr lang="en-US" b="1" dirty="0"/>
          </a:p>
        </p:txBody>
      </p:sp>
      <p:sp>
        <p:nvSpPr>
          <p:cNvPr id="14" name="Slide Number Placeholder 1">
            <a:extLst>
              <a:ext uri="{FF2B5EF4-FFF2-40B4-BE49-F238E27FC236}">
                <a16:creationId xmlns:a16="http://schemas.microsoft.com/office/drawing/2014/main" id="{A2C0408E-6D94-DEF8-64F0-4728F17715E1}"/>
              </a:ext>
            </a:extLst>
          </p:cNvPr>
          <p:cNvSpPr>
            <a:spLocks noGrp="1"/>
          </p:cNvSpPr>
          <p:nvPr>
            <p:ph type="sldNum" sz="quarter" idx="12"/>
          </p:nvPr>
        </p:nvSpPr>
        <p:spPr>
          <a:xfrm>
            <a:off x="11698515" y="6485393"/>
            <a:ext cx="419782" cy="321808"/>
          </a:xfrm>
        </p:spPr>
        <p:txBody>
          <a:bodyPr anchor="b"/>
          <a:lstStyle/>
          <a:p>
            <a:fld id="{5B27CD50-890E-4B42-9184-3B68D8CA0906}" type="slidenum">
              <a:rPr lang="en-US" smtClean="0">
                <a:solidFill>
                  <a:schemeClr val="tx1"/>
                </a:solidFill>
              </a:rPr>
              <a:pPr/>
              <a:t>13</a:t>
            </a:fld>
            <a:endParaRPr lang="en-US" dirty="0">
              <a:solidFill>
                <a:schemeClr val="tx1"/>
              </a:solidFill>
            </a:endParaRPr>
          </a:p>
        </p:txBody>
      </p:sp>
    </p:spTree>
    <p:extLst>
      <p:ext uri="{BB962C8B-B14F-4D97-AF65-F5344CB8AC3E}">
        <p14:creationId xmlns:p14="http://schemas.microsoft.com/office/powerpoint/2010/main" val="3798580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8365-CBD4-1CAC-9727-8E5B1BD4E6F5}"/>
              </a:ext>
            </a:extLst>
          </p:cNvPr>
          <p:cNvSpPr>
            <a:spLocks noGrp="1"/>
          </p:cNvSpPr>
          <p:nvPr>
            <p:ph type="title"/>
          </p:nvPr>
        </p:nvSpPr>
        <p:spPr>
          <a:xfrm>
            <a:off x="448857" y="365125"/>
            <a:ext cx="11260543" cy="1325563"/>
          </a:xfrm>
        </p:spPr>
        <p:txBody>
          <a:bodyPr>
            <a:normAutofit/>
          </a:bodyPr>
          <a:lstStyle/>
          <a:p>
            <a:r>
              <a:rPr lang="en-US" sz="4000" dirty="0"/>
              <a:t>Crowdsourcing Course Delivery by Webinar</a:t>
            </a:r>
          </a:p>
        </p:txBody>
      </p:sp>
      <p:sp>
        <p:nvSpPr>
          <p:cNvPr id="3" name="Content Placeholder 2">
            <a:extLst>
              <a:ext uri="{FF2B5EF4-FFF2-40B4-BE49-F238E27FC236}">
                <a16:creationId xmlns:a16="http://schemas.microsoft.com/office/drawing/2014/main" id="{86BB8D97-0641-5F22-10E8-8817EE2CD051}"/>
              </a:ext>
            </a:extLst>
          </p:cNvPr>
          <p:cNvSpPr>
            <a:spLocks noGrp="1"/>
          </p:cNvSpPr>
          <p:nvPr>
            <p:ph idx="1"/>
          </p:nvPr>
        </p:nvSpPr>
        <p:spPr/>
        <p:txBody>
          <a:bodyPr/>
          <a:lstStyle/>
          <a:p>
            <a:pPr marL="0" indent="0">
              <a:buNone/>
            </a:pPr>
            <a:r>
              <a:rPr lang="en-US" dirty="0"/>
              <a:t>		</a:t>
            </a:r>
          </a:p>
        </p:txBody>
      </p:sp>
      <p:sp>
        <p:nvSpPr>
          <p:cNvPr id="4" name="Slide Number Placeholder 3">
            <a:extLst>
              <a:ext uri="{FF2B5EF4-FFF2-40B4-BE49-F238E27FC236}">
                <a16:creationId xmlns:a16="http://schemas.microsoft.com/office/drawing/2014/main" id="{5FC8801A-9F9C-83C6-C6B6-CD3D4CBE8570}"/>
              </a:ext>
            </a:extLst>
          </p:cNvPr>
          <p:cNvSpPr>
            <a:spLocks noGrp="1"/>
          </p:cNvSpPr>
          <p:nvPr>
            <p:ph type="sldNum" sz="quarter" idx="12"/>
          </p:nvPr>
        </p:nvSpPr>
        <p:spPr>
          <a:xfrm>
            <a:off x="11709400" y="6473372"/>
            <a:ext cx="409121" cy="422272"/>
          </a:xfrm>
        </p:spPr>
        <p:txBody>
          <a:bodyPr/>
          <a:lstStyle/>
          <a:p>
            <a:fld id="{C10DD06B-44D0-4B5F-9DB8-096B8174C7B9}" type="slidenum">
              <a:rPr lang="en-US" smtClean="0">
                <a:solidFill>
                  <a:schemeClr val="tx1"/>
                </a:solidFill>
              </a:rPr>
              <a:pPr/>
              <a:t>14</a:t>
            </a:fld>
            <a:endParaRPr lang="en-US" dirty="0">
              <a:solidFill>
                <a:schemeClr val="tx1"/>
              </a:solidFill>
            </a:endParaRPr>
          </a:p>
        </p:txBody>
      </p:sp>
      <p:graphicFrame>
        <p:nvGraphicFramePr>
          <p:cNvPr id="5" name="Table 5">
            <a:extLst>
              <a:ext uri="{FF2B5EF4-FFF2-40B4-BE49-F238E27FC236}">
                <a16:creationId xmlns:a16="http://schemas.microsoft.com/office/drawing/2014/main" id="{09C9DCA5-46F9-AD39-E678-074EB740429D}"/>
              </a:ext>
            </a:extLst>
          </p:cNvPr>
          <p:cNvGraphicFramePr>
            <a:graphicFrameLocks noGrp="1"/>
          </p:cNvGraphicFramePr>
          <p:nvPr>
            <p:extLst>
              <p:ext uri="{D42A27DB-BD31-4B8C-83A1-F6EECF244321}">
                <p14:modId xmlns:p14="http://schemas.microsoft.com/office/powerpoint/2010/main" val="489257866"/>
              </p:ext>
            </p:extLst>
          </p:nvPr>
        </p:nvGraphicFramePr>
        <p:xfrm>
          <a:off x="448858" y="2172494"/>
          <a:ext cx="11260542" cy="3657600"/>
        </p:xfrm>
        <a:graphic>
          <a:graphicData uri="http://schemas.openxmlformats.org/drawingml/2006/table">
            <a:tbl>
              <a:tblPr firstRow="1" bandRow="1">
                <a:tableStyleId>{5C22544A-7EE6-4342-B048-85BDC9FD1C3A}</a:tableStyleId>
              </a:tblPr>
              <a:tblGrid>
                <a:gridCol w="1396569">
                  <a:extLst>
                    <a:ext uri="{9D8B030D-6E8A-4147-A177-3AD203B41FA5}">
                      <a16:colId xmlns:a16="http://schemas.microsoft.com/office/drawing/2014/main" val="2440438637"/>
                    </a:ext>
                  </a:extLst>
                </a:gridCol>
                <a:gridCol w="2000133">
                  <a:extLst>
                    <a:ext uri="{9D8B030D-6E8A-4147-A177-3AD203B41FA5}">
                      <a16:colId xmlns:a16="http://schemas.microsoft.com/office/drawing/2014/main" val="2441163641"/>
                    </a:ext>
                  </a:extLst>
                </a:gridCol>
                <a:gridCol w="7863840">
                  <a:extLst>
                    <a:ext uri="{9D8B030D-6E8A-4147-A177-3AD203B41FA5}">
                      <a16:colId xmlns:a16="http://schemas.microsoft.com/office/drawing/2014/main" val="460432311"/>
                    </a:ext>
                  </a:extLst>
                </a:gridCol>
              </a:tblGrid>
              <a:tr h="640080">
                <a:tc>
                  <a:txBody>
                    <a:bodyPr/>
                    <a:lstStyle/>
                    <a:p>
                      <a:pPr algn="ctr"/>
                      <a:r>
                        <a:rPr lang="en-US" sz="2400" dirty="0">
                          <a:latin typeface="Arial" panose="020B0604020202020204" pitchFamily="34" charset="0"/>
                          <a:cs typeface="Arial" panose="020B0604020202020204" pitchFamily="34" charset="0"/>
                        </a:rPr>
                        <a:t>Webinar</a:t>
                      </a:r>
                    </a:p>
                  </a:txBody>
                  <a:tcPr anchor="ctr">
                    <a:solidFill>
                      <a:srgbClr val="12559C"/>
                    </a:solidFill>
                  </a:tcPr>
                </a:tc>
                <a:tc>
                  <a:txBody>
                    <a:bodyPr/>
                    <a:lstStyle/>
                    <a:p>
                      <a:r>
                        <a:rPr lang="en-US" sz="2400" dirty="0">
                          <a:latin typeface="Arial" panose="020B0604020202020204" pitchFamily="34" charset="0"/>
                          <a:cs typeface="Arial" panose="020B0604020202020204" pitchFamily="34" charset="0"/>
                        </a:rPr>
                        <a:t>Date</a:t>
                      </a:r>
                    </a:p>
                  </a:txBody>
                  <a:tcPr anchor="ctr">
                    <a:solidFill>
                      <a:srgbClr val="12559C"/>
                    </a:solidFill>
                  </a:tcPr>
                </a:tc>
                <a:tc>
                  <a:txBody>
                    <a:bodyPr/>
                    <a:lstStyle/>
                    <a:p>
                      <a:r>
                        <a:rPr lang="en-US" sz="2400" dirty="0">
                          <a:latin typeface="Arial" panose="020B0604020202020204" pitchFamily="34" charset="0"/>
                          <a:cs typeface="Arial" panose="020B0604020202020204" pitchFamily="34" charset="0"/>
                        </a:rPr>
                        <a:t>Course Lessons and Modules</a:t>
                      </a:r>
                    </a:p>
                  </a:txBody>
                  <a:tcPr anchor="ctr">
                    <a:solidFill>
                      <a:srgbClr val="12559C"/>
                    </a:solidFill>
                  </a:tcPr>
                </a:tc>
                <a:extLst>
                  <a:ext uri="{0D108BD9-81ED-4DB2-BD59-A6C34878D82A}">
                    <a16:rowId xmlns:a16="http://schemas.microsoft.com/office/drawing/2014/main" val="1837098815"/>
                  </a:ext>
                </a:extLst>
              </a:tr>
              <a:tr h="548640">
                <a:tc>
                  <a:txBody>
                    <a:bodyPr/>
                    <a:lstStyle/>
                    <a:p>
                      <a:pPr algn="ctr"/>
                      <a:r>
                        <a:rPr lang="en-US" sz="2000" dirty="0">
                          <a:latin typeface="Arial" panose="020B0604020202020204" pitchFamily="34" charset="0"/>
                          <a:cs typeface="Arial" panose="020B0604020202020204" pitchFamily="34" charset="0"/>
                        </a:rPr>
                        <a:t>1</a:t>
                      </a:r>
                    </a:p>
                  </a:txBody>
                  <a:tcPr anchor="ctr"/>
                </a:tc>
                <a:tc>
                  <a:txBody>
                    <a:bodyPr/>
                    <a:lstStyle/>
                    <a:p>
                      <a:r>
                        <a:rPr lang="en-US" sz="2000" dirty="0">
                          <a:latin typeface="Arial" panose="020B0604020202020204" pitchFamily="34" charset="0"/>
                          <a:cs typeface="Arial" panose="020B0604020202020204" pitchFamily="34" charset="0"/>
                        </a:rPr>
                        <a:t>May 16</a:t>
                      </a:r>
                    </a:p>
                  </a:txBody>
                  <a:tcPr anchor="ctr"/>
                </a:tc>
                <a:tc>
                  <a:txBody>
                    <a:bodyPr/>
                    <a:lstStyle/>
                    <a:p>
                      <a:r>
                        <a:rPr lang="en-US" sz="2000" dirty="0">
                          <a:latin typeface="Arial" panose="020B0604020202020204" pitchFamily="34" charset="0"/>
                          <a:cs typeface="Arial" panose="020B0604020202020204" pitchFamily="34" charset="0"/>
                          <a:hlinkClick r:id="rId3"/>
                        </a:rPr>
                        <a:t>Crowdsourcing Introduction and Applications Lessons</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93879537"/>
                  </a:ext>
                </a:extLst>
              </a:tr>
              <a:tr h="548640">
                <a:tc>
                  <a:txBody>
                    <a:bodyPr/>
                    <a:lstStyle/>
                    <a:p>
                      <a:pPr marL="0" algn="ctr"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rPr>
                        <a:t>2</a:t>
                      </a:r>
                    </a:p>
                  </a:txBody>
                  <a:tcPr anchor="ctr"/>
                </a:tc>
                <a:tc>
                  <a:txBody>
                    <a:bodyPr/>
                    <a:lstStyle/>
                    <a:p>
                      <a:pPr marL="0" algn="l"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rPr>
                        <a:t>June 20</a:t>
                      </a:r>
                    </a:p>
                  </a:txBody>
                  <a:tcPr anchor="ctr"/>
                </a:tc>
                <a:tc>
                  <a:txBody>
                    <a:bodyPr/>
                    <a:lstStyle/>
                    <a:p>
                      <a:pPr marL="0" algn="l"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rPr>
                        <a:t>Data Sources and Management Lessons (recording coming soon)</a:t>
                      </a:r>
                    </a:p>
                  </a:txBody>
                  <a:tcPr anchor="ctr"/>
                </a:tc>
                <a:extLst>
                  <a:ext uri="{0D108BD9-81ED-4DB2-BD59-A6C34878D82A}">
                    <a16:rowId xmlns:a16="http://schemas.microsoft.com/office/drawing/2014/main" val="1548835070"/>
                  </a:ext>
                </a:extLst>
              </a:tr>
              <a:tr h="548640">
                <a:tc>
                  <a:txBody>
                    <a:bodyPr/>
                    <a:lstStyle/>
                    <a:p>
                      <a:pPr marL="0" algn="ctr" defTabSz="914400" rtl="0" eaLnBrk="1" latinLnBrk="0" hangingPunct="1"/>
                      <a:r>
                        <a:rPr lang="en-US" sz="2000" b="1" kern="1200" dirty="0">
                          <a:solidFill>
                            <a:srgbClr val="12559C"/>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3</a:t>
                      </a:r>
                    </a:p>
                  </a:txBody>
                  <a:tcPr anchor="ctr"/>
                </a:tc>
                <a:tc>
                  <a:txBody>
                    <a:bodyPr/>
                    <a:lstStyle/>
                    <a:p>
                      <a:pPr marL="0" algn="l" defTabSz="914400" rtl="0" eaLnBrk="1" latinLnBrk="0" hangingPunct="1"/>
                      <a:r>
                        <a:rPr lang="en-US" sz="2000" b="1" kern="1200" dirty="0">
                          <a:solidFill>
                            <a:srgbClr val="12559C"/>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July 18</a:t>
                      </a:r>
                    </a:p>
                  </a:txBody>
                  <a:tcPr anchor="ctr"/>
                </a:tc>
                <a:tc>
                  <a:txBody>
                    <a:bodyPr/>
                    <a:lstStyle/>
                    <a:p>
                      <a:pPr marL="0" algn="ctr" defTabSz="914400" rtl="0" eaLnBrk="1" latinLnBrk="0" hangingPunct="1"/>
                      <a:r>
                        <a:rPr lang="en-US" sz="2000" b="1" kern="1200" dirty="0">
                          <a:solidFill>
                            <a:srgbClr val="12559C"/>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Traveler Information and Traffic Incident Management Modules</a:t>
                      </a:r>
                    </a:p>
                  </a:txBody>
                  <a:tcPr anchor="ctr"/>
                </a:tc>
                <a:extLst>
                  <a:ext uri="{0D108BD9-81ED-4DB2-BD59-A6C34878D82A}">
                    <a16:rowId xmlns:a16="http://schemas.microsoft.com/office/drawing/2014/main" val="1071351704"/>
                  </a:ext>
                </a:extLst>
              </a:tr>
              <a:tr h="548640">
                <a:tc>
                  <a:txBody>
                    <a:bodyPr/>
                    <a:lstStyle/>
                    <a:p>
                      <a:pPr algn="ctr"/>
                      <a:r>
                        <a:rPr lang="en-US" sz="2000" dirty="0">
                          <a:latin typeface="Arial" panose="020B0604020202020204" pitchFamily="34" charset="0"/>
                          <a:cs typeface="Arial" panose="020B0604020202020204" pitchFamily="34" charset="0"/>
                        </a:rPr>
                        <a:t>4</a:t>
                      </a:r>
                    </a:p>
                  </a:txBody>
                  <a:tcPr anchor="ctr"/>
                </a:tc>
                <a:tc>
                  <a:txBody>
                    <a:bodyPr/>
                    <a:lstStyle/>
                    <a:p>
                      <a:r>
                        <a:rPr lang="en-US" sz="2000" dirty="0">
                          <a:latin typeface="Arial" panose="020B0604020202020204" pitchFamily="34" charset="0"/>
                          <a:cs typeface="Arial" panose="020B0604020202020204" pitchFamily="34" charset="0"/>
                        </a:rPr>
                        <a:t>August 15</a:t>
                      </a:r>
                    </a:p>
                  </a:txBody>
                  <a:tcPr anchor="ctr"/>
                </a:tc>
                <a:tc>
                  <a:txBody>
                    <a:bodyPr/>
                    <a:lstStyle/>
                    <a:p>
                      <a:r>
                        <a:rPr lang="en-US" sz="2000" dirty="0">
                          <a:latin typeface="Arial" panose="020B0604020202020204" pitchFamily="34" charset="0"/>
                          <a:cs typeface="Arial" panose="020B0604020202020204" pitchFamily="34" charset="0"/>
                        </a:rPr>
                        <a:t>Road Weather and Arterial Management Modules</a:t>
                      </a:r>
                    </a:p>
                  </a:txBody>
                  <a:tcPr anchor="ctr"/>
                </a:tc>
                <a:extLst>
                  <a:ext uri="{0D108BD9-81ED-4DB2-BD59-A6C34878D82A}">
                    <a16:rowId xmlns:a16="http://schemas.microsoft.com/office/drawing/2014/main" val="2360290614"/>
                  </a:ext>
                </a:extLst>
              </a:tr>
              <a:tr h="822960">
                <a:tc>
                  <a:txBody>
                    <a:bodyPr/>
                    <a:lstStyle/>
                    <a:p>
                      <a:pPr algn="ctr"/>
                      <a:r>
                        <a:rPr lang="en-US" sz="2000" dirty="0">
                          <a:latin typeface="Arial" panose="020B0604020202020204" pitchFamily="34" charset="0"/>
                          <a:cs typeface="Arial" panose="020B0604020202020204" pitchFamily="34" charset="0"/>
                        </a:rPr>
                        <a:t>5</a:t>
                      </a:r>
                    </a:p>
                  </a:txBody>
                  <a:tcPr anchor="ctr"/>
                </a:tc>
                <a:tc>
                  <a:txBody>
                    <a:bodyPr/>
                    <a:lstStyle/>
                    <a:p>
                      <a:r>
                        <a:rPr lang="en-US" sz="2000" dirty="0">
                          <a:latin typeface="Arial" panose="020B0604020202020204" pitchFamily="34" charset="0"/>
                          <a:cs typeface="Arial" panose="020B0604020202020204" pitchFamily="34" charset="0"/>
                        </a:rPr>
                        <a:t>September 19</a:t>
                      </a:r>
                    </a:p>
                  </a:txBody>
                  <a:tcPr anchor="ctr"/>
                </a:tc>
                <a:tc>
                  <a:txBody>
                    <a:bodyPr/>
                    <a:lstStyle/>
                    <a:p>
                      <a:pPr>
                        <a:tabLst>
                          <a:tab pos="7888288" algn="l"/>
                        </a:tabLst>
                      </a:pPr>
                      <a:r>
                        <a:rPr lang="en-US" sz="2000" dirty="0">
                          <a:latin typeface="Arial" panose="020B0604020202020204" pitchFamily="34" charset="0"/>
                          <a:cs typeface="Arial" panose="020B0604020202020204" pitchFamily="34" charset="0"/>
                        </a:rPr>
                        <a:t>Emergency and Work Zone Management Modules</a:t>
                      </a:r>
                    </a:p>
                    <a:p>
                      <a:pPr>
                        <a:tabLst>
                          <a:tab pos="7888288" algn="l"/>
                        </a:tabLst>
                      </a:pPr>
                      <a:r>
                        <a:rPr lang="en-US" sz="2000" dirty="0">
                          <a:latin typeface="Arial" panose="020B0604020202020204" pitchFamily="34" charset="0"/>
                          <a:cs typeface="Arial" panose="020B0604020202020204" pitchFamily="34" charset="0"/>
                        </a:rPr>
                        <a:t>and Next Steps Lesson</a:t>
                      </a:r>
                    </a:p>
                  </a:txBody>
                  <a:tcPr anchor="ctr"/>
                </a:tc>
                <a:extLst>
                  <a:ext uri="{0D108BD9-81ED-4DB2-BD59-A6C34878D82A}">
                    <a16:rowId xmlns:a16="http://schemas.microsoft.com/office/drawing/2014/main" val="3544063397"/>
                  </a:ext>
                </a:extLst>
              </a:tr>
            </a:tbl>
          </a:graphicData>
        </a:graphic>
      </p:graphicFrame>
    </p:spTree>
    <p:extLst>
      <p:ext uri="{BB962C8B-B14F-4D97-AF65-F5344CB8AC3E}">
        <p14:creationId xmlns:p14="http://schemas.microsoft.com/office/powerpoint/2010/main" val="2250151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31DA-8CAE-07BC-45F3-305CD6E1BFEB}"/>
              </a:ext>
            </a:extLst>
          </p:cNvPr>
          <p:cNvSpPr>
            <a:spLocks noGrp="1"/>
          </p:cNvSpPr>
          <p:nvPr>
            <p:ph type="title"/>
          </p:nvPr>
        </p:nvSpPr>
        <p:spPr>
          <a:xfrm>
            <a:off x="698500" y="365125"/>
            <a:ext cx="10515600" cy="1325563"/>
          </a:xfrm>
        </p:spPr>
        <p:txBody>
          <a:bodyPr/>
          <a:lstStyle/>
          <a:p>
            <a:r>
              <a:rPr lang="en-US" dirty="0"/>
              <a:t>Summary of Webinar 2 Lessons</a:t>
            </a:r>
          </a:p>
        </p:txBody>
      </p:sp>
      <p:sp>
        <p:nvSpPr>
          <p:cNvPr id="3" name="Content Placeholder 2">
            <a:extLst>
              <a:ext uri="{FF2B5EF4-FFF2-40B4-BE49-F238E27FC236}">
                <a16:creationId xmlns:a16="http://schemas.microsoft.com/office/drawing/2014/main" id="{EF081716-6097-2790-039D-CE303A0FC5CF}"/>
              </a:ext>
            </a:extLst>
          </p:cNvPr>
          <p:cNvSpPr>
            <a:spLocks noGrp="1"/>
          </p:cNvSpPr>
          <p:nvPr>
            <p:ph idx="1"/>
          </p:nvPr>
        </p:nvSpPr>
        <p:spPr>
          <a:xfrm>
            <a:off x="698499" y="2046513"/>
            <a:ext cx="5397501" cy="4130449"/>
          </a:xfrm>
        </p:spPr>
        <p:txBody>
          <a:bodyPr>
            <a:noAutofit/>
          </a:bodyPr>
          <a:lstStyle/>
          <a:p>
            <a:pPr marL="0" indent="0">
              <a:buNone/>
            </a:pPr>
            <a:r>
              <a:rPr lang="en-US" b="1" dirty="0">
                <a:solidFill>
                  <a:schemeClr val="accent4"/>
                </a:solidFill>
              </a:rPr>
              <a:t>Data Sources</a:t>
            </a:r>
          </a:p>
          <a:p>
            <a:pPr>
              <a:lnSpc>
                <a:spcPct val="100000"/>
              </a:lnSpc>
            </a:pPr>
            <a:r>
              <a:rPr lang="en-US" sz="2000" dirty="0"/>
              <a:t>Common crowdsourced data for use in Traffic System Management and Operations (</a:t>
            </a:r>
            <a:r>
              <a:rPr lang="en-US" sz="2000" dirty="0" err="1"/>
              <a:t>TSMO</a:t>
            </a:r>
            <a:r>
              <a:rPr lang="en-US" sz="2000" dirty="0"/>
              <a:t>) include vehicle probe; navigation, 311, and 511 applications; social media; connected vehicle; and multimodal data.</a:t>
            </a:r>
          </a:p>
          <a:p>
            <a:pPr>
              <a:lnSpc>
                <a:spcPct val="100000"/>
              </a:lnSpc>
            </a:pPr>
            <a:r>
              <a:rPr lang="en-US" sz="2000" dirty="0"/>
              <a:t>Data vendors may integrate multiple data sources using a proprietary process.</a:t>
            </a:r>
          </a:p>
          <a:p>
            <a:pPr>
              <a:lnSpc>
                <a:spcPct val="100000"/>
              </a:lnSpc>
            </a:pPr>
            <a:r>
              <a:rPr lang="en-US" sz="2000" dirty="0"/>
              <a:t>Accuracy depends on and varies with market penetration.</a:t>
            </a:r>
          </a:p>
        </p:txBody>
      </p:sp>
      <p:sp>
        <p:nvSpPr>
          <p:cNvPr id="5" name="Content Placeholder 2">
            <a:extLst>
              <a:ext uri="{FF2B5EF4-FFF2-40B4-BE49-F238E27FC236}">
                <a16:creationId xmlns:a16="http://schemas.microsoft.com/office/drawing/2014/main" id="{AFA285F6-3268-BBA2-CD37-68ED30A49383}"/>
              </a:ext>
            </a:extLst>
          </p:cNvPr>
          <p:cNvSpPr txBox="1">
            <a:spLocks/>
          </p:cNvSpPr>
          <p:nvPr/>
        </p:nvSpPr>
        <p:spPr>
          <a:xfrm>
            <a:off x="6809017" y="2046513"/>
            <a:ext cx="4201884" cy="41304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4"/>
                </a:solidFill>
              </a:rPr>
              <a:t>Data Management</a:t>
            </a:r>
          </a:p>
          <a:p>
            <a:pPr>
              <a:lnSpc>
                <a:spcPct val="100000"/>
              </a:lnSpc>
            </a:pPr>
            <a:r>
              <a:rPr lang="en-US" sz="2000" dirty="0"/>
              <a:t>Data management keeps data organized, safe, and usable. It involves the entire lifecycle of data and supporting systems.</a:t>
            </a:r>
          </a:p>
          <a:p>
            <a:pPr>
              <a:lnSpc>
                <a:spcPct val="100000"/>
              </a:lnSpc>
            </a:pPr>
            <a:r>
              <a:rPr lang="en-US" sz="2000" dirty="0"/>
              <a:t>Some crowdsourced data uses require storage and processing capabilities beyond traditional, </a:t>
            </a:r>
            <a:br>
              <a:rPr lang="en-US" sz="2000" dirty="0"/>
            </a:br>
            <a:r>
              <a:rPr lang="en-US" sz="2000" dirty="0"/>
              <a:t>on-premise data management systems.</a:t>
            </a:r>
          </a:p>
          <a:p>
            <a:pPr marL="0" indent="0">
              <a:buNone/>
            </a:pPr>
            <a:endParaRPr lang="en-US" b="1" dirty="0"/>
          </a:p>
        </p:txBody>
      </p:sp>
      <p:sp>
        <p:nvSpPr>
          <p:cNvPr id="6" name="Slide Number Placeholder 1">
            <a:extLst>
              <a:ext uri="{FF2B5EF4-FFF2-40B4-BE49-F238E27FC236}">
                <a16:creationId xmlns:a16="http://schemas.microsoft.com/office/drawing/2014/main" id="{0DB97FE6-1944-B0BF-E89F-ADF994A3D736}"/>
              </a:ext>
            </a:extLst>
          </p:cNvPr>
          <p:cNvSpPr>
            <a:spLocks noGrp="1"/>
          </p:cNvSpPr>
          <p:nvPr>
            <p:ph type="sldNum" sz="quarter" idx="12"/>
          </p:nvPr>
        </p:nvSpPr>
        <p:spPr>
          <a:xfrm>
            <a:off x="11771085" y="6545942"/>
            <a:ext cx="361725" cy="261425"/>
          </a:xfrm>
        </p:spPr>
        <p:txBody>
          <a:bodyPr anchor="b"/>
          <a:lstStyle/>
          <a:p>
            <a:fld id="{5B27CD50-890E-4B42-9184-3B68D8CA0906}" type="slidenum">
              <a:rPr lang="en-US" smtClean="0">
                <a:solidFill>
                  <a:schemeClr val="tx1"/>
                </a:solidFill>
              </a:rPr>
              <a:pPr/>
              <a:t>15</a:t>
            </a:fld>
            <a:endParaRPr lang="en-US" dirty="0">
              <a:solidFill>
                <a:schemeClr val="tx1"/>
              </a:solidFill>
            </a:endParaRPr>
          </a:p>
        </p:txBody>
      </p:sp>
    </p:spTree>
    <p:extLst>
      <p:ext uri="{BB962C8B-B14F-4D97-AF65-F5344CB8AC3E}">
        <p14:creationId xmlns:p14="http://schemas.microsoft.com/office/powerpoint/2010/main" val="46319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F2DA-4E3B-443E-A727-050DD3800BC7}"/>
              </a:ext>
            </a:extLst>
          </p:cNvPr>
          <p:cNvSpPr>
            <a:spLocks noGrp="1"/>
          </p:cNvSpPr>
          <p:nvPr>
            <p:ph type="title"/>
          </p:nvPr>
        </p:nvSpPr>
        <p:spPr/>
        <p:txBody>
          <a:bodyPr/>
          <a:lstStyle/>
          <a:p>
            <a:r>
              <a:rPr lang="en-US" dirty="0"/>
              <a:t>Introductions</a:t>
            </a:r>
          </a:p>
        </p:txBody>
      </p:sp>
      <p:sp>
        <p:nvSpPr>
          <p:cNvPr id="6" name="Content Placeholder 5">
            <a:extLst>
              <a:ext uri="{FF2B5EF4-FFF2-40B4-BE49-F238E27FC236}">
                <a16:creationId xmlns:a16="http://schemas.microsoft.com/office/drawing/2014/main" id="{E4B7A442-56F6-498D-AAF6-9E8399B143BB}"/>
              </a:ext>
            </a:extLst>
          </p:cNvPr>
          <p:cNvSpPr>
            <a:spLocks noGrp="1"/>
          </p:cNvSpPr>
          <p:nvPr>
            <p:ph sz="half" idx="1"/>
          </p:nvPr>
        </p:nvSpPr>
        <p:spPr>
          <a:xfrm>
            <a:off x="838201" y="2219325"/>
            <a:ext cx="4430486" cy="3057990"/>
          </a:xfrm>
        </p:spPr>
        <p:txBody>
          <a:bodyPr>
            <a:normAutofit/>
          </a:bodyPr>
          <a:lstStyle/>
          <a:p>
            <a:pPr marL="0" indent="0">
              <a:lnSpc>
                <a:spcPct val="100000"/>
              </a:lnSpc>
              <a:spcAft>
                <a:spcPts val="1200"/>
              </a:spcAft>
              <a:buNone/>
            </a:pPr>
            <a:r>
              <a:rPr lang="en-US" sz="3600" dirty="0"/>
              <a:t>Please enter your name, agency, and job title in the chat window.</a:t>
            </a:r>
          </a:p>
        </p:txBody>
      </p:sp>
      <p:sp>
        <p:nvSpPr>
          <p:cNvPr id="7" name="TextBox 6">
            <a:extLst>
              <a:ext uri="{FF2B5EF4-FFF2-40B4-BE49-F238E27FC236}">
                <a16:creationId xmlns:a16="http://schemas.microsoft.com/office/drawing/2014/main" id="{EED6E941-95CA-4176-9B18-31084ACAEF12}"/>
              </a:ext>
            </a:extLst>
          </p:cNvPr>
          <p:cNvSpPr txBox="1"/>
          <p:nvPr/>
        </p:nvSpPr>
        <p:spPr>
          <a:xfrm>
            <a:off x="9924038" y="4897256"/>
            <a:ext cx="1504406" cy="261610"/>
          </a:xfrm>
          <a:prstGeom prst="rect">
            <a:avLst/>
          </a:prstGeom>
          <a:noFill/>
        </p:spPr>
        <p:txBody>
          <a:bodyPr wrap="square" rtlCol="0">
            <a:spAutoFit/>
          </a:bodyPr>
          <a:lstStyle/>
          <a:p>
            <a:pPr marR="0" lvl="0" indent="0" algn="r" fontAlgn="auto">
              <a:lnSpc>
                <a:spcPct val="100000"/>
              </a:lnSpc>
              <a:spcBef>
                <a:spcPts val="0"/>
              </a:spcBef>
              <a:spcAft>
                <a:spcPts val="0"/>
              </a:spcAft>
              <a:buClrTx/>
              <a:buSzTx/>
              <a:buFontTx/>
              <a:buNone/>
              <a:tabLst/>
              <a:defRPr/>
            </a:pPr>
            <a:r>
              <a:rPr lang="en-US" sz="1100" dirty="0">
                <a:solidFill>
                  <a:schemeClr val="bg1"/>
                </a:solidFill>
                <a:latin typeface="Arial" panose="020B0604020202020204" pitchFamily="34" charset="0"/>
                <a:cs typeface="Arial" panose="020B0604020202020204" pitchFamily="34" charset="0"/>
              </a:rPr>
              <a:t>Source: FHWA.</a:t>
            </a:r>
          </a:p>
        </p:txBody>
      </p:sp>
      <p:pic>
        <p:nvPicPr>
          <p:cNvPr id="8" name="Content Placeholder 7" descr="Image of a name tag sticker with &quot;Hello my name is&quot; and space to write one's name.">
            <a:extLst>
              <a:ext uri="{FF2B5EF4-FFF2-40B4-BE49-F238E27FC236}">
                <a16:creationId xmlns:a16="http://schemas.microsoft.com/office/drawing/2014/main" id="{8419D66C-1E96-4F89-ADB0-34B8752233B6}"/>
              </a:ext>
              <a:ext uri="{C183D7F6-B498-43B3-948B-1728B52AA6E4}">
                <adec:decorative xmlns:adec="http://schemas.microsoft.com/office/drawing/2017/decorative" val="0"/>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172199" y="2131344"/>
            <a:ext cx="5181600" cy="3145971"/>
          </a:xfrm>
          <a:prstGeom prst="rect">
            <a:avLst/>
          </a:prstGeom>
        </p:spPr>
      </p:pic>
      <p:sp>
        <p:nvSpPr>
          <p:cNvPr id="3" name="Slide Number Placeholder 1">
            <a:extLst>
              <a:ext uri="{FF2B5EF4-FFF2-40B4-BE49-F238E27FC236}">
                <a16:creationId xmlns:a16="http://schemas.microsoft.com/office/drawing/2014/main" id="{59C0A8E7-27E0-004A-A410-ABC9A6F6B2F5}"/>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16</a:t>
            </a:fld>
            <a:endParaRPr lang="en-US" dirty="0">
              <a:solidFill>
                <a:schemeClr val="tx1"/>
              </a:solidFill>
            </a:endParaRPr>
          </a:p>
        </p:txBody>
      </p:sp>
    </p:spTree>
    <p:extLst>
      <p:ext uri="{BB962C8B-B14F-4D97-AF65-F5344CB8AC3E}">
        <p14:creationId xmlns:p14="http://schemas.microsoft.com/office/powerpoint/2010/main" val="2998837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 of a vehicle dashboard with a navigation screen.&#10;">
            <a:extLst>
              <a:ext uri="{FF2B5EF4-FFF2-40B4-BE49-F238E27FC236}">
                <a16:creationId xmlns:a16="http://schemas.microsoft.com/office/drawing/2014/main" id="{37A9905C-901C-6D6F-6177-CB778A85784F}"/>
              </a:ext>
            </a:extLst>
          </p:cNvPr>
          <p:cNvPicPr>
            <a:picLocks noChangeAspect="1"/>
          </p:cNvPicPr>
          <p:nvPr/>
        </p:nvPicPr>
        <p:blipFill>
          <a:blip r:embed="rId3"/>
          <a:stretch>
            <a:fillRect/>
          </a:stretch>
        </p:blipFill>
        <p:spPr>
          <a:xfrm>
            <a:off x="0" y="1823381"/>
            <a:ext cx="12192000" cy="4383024"/>
          </a:xfrm>
          <a:prstGeom prst="rect">
            <a:avLst/>
          </a:prstGeom>
        </p:spPr>
      </p:pic>
      <p:sp>
        <p:nvSpPr>
          <p:cNvPr id="4" name="Title 3">
            <a:extLst>
              <a:ext uri="{FF2B5EF4-FFF2-40B4-BE49-F238E27FC236}">
                <a16:creationId xmlns:a16="http://schemas.microsoft.com/office/drawing/2014/main" id="{A1A84B31-4418-7CB3-2625-FA049D19722A}"/>
              </a:ext>
            </a:extLst>
          </p:cNvPr>
          <p:cNvSpPr>
            <a:spLocks noGrp="1"/>
          </p:cNvSpPr>
          <p:nvPr>
            <p:ph type="title"/>
          </p:nvPr>
        </p:nvSpPr>
        <p:spPr>
          <a:xfrm>
            <a:off x="1" y="240839"/>
            <a:ext cx="12191999" cy="1401535"/>
          </a:xfrm>
        </p:spPr>
        <p:txBody>
          <a:bodyPr>
            <a:noAutofit/>
          </a:bodyPr>
          <a:lstStyle/>
          <a:p>
            <a:pPr>
              <a:lnSpc>
                <a:spcPct val="100000"/>
              </a:lnSpc>
              <a:tabLst>
                <a:tab pos="3657600" algn="r"/>
                <a:tab pos="3943350" algn="l"/>
              </a:tabLst>
            </a:pPr>
            <a:r>
              <a:rPr lang="en-US" dirty="0"/>
              <a:t>	</a:t>
            </a:r>
            <a:r>
              <a:rPr lang="en-US" b="1" dirty="0"/>
              <a:t>LESSON:</a:t>
            </a:r>
            <a:r>
              <a:rPr lang="en-US" dirty="0"/>
              <a:t> 	</a:t>
            </a:r>
            <a:r>
              <a:rPr lang="en-US" b="1" dirty="0">
                <a:solidFill>
                  <a:schemeClr val="accent4"/>
                </a:solidFill>
              </a:rPr>
              <a:t>Traveler Information</a:t>
            </a:r>
            <a:br>
              <a:rPr lang="en-US" b="1" dirty="0"/>
            </a:br>
            <a:r>
              <a:rPr lang="en-US" b="1" dirty="0"/>
              <a:t>	INSTRUCTOR:</a:t>
            </a:r>
            <a:r>
              <a:rPr lang="en-US" dirty="0"/>
              <a:t> 	</a:t>
            </a:r>
            <a:r>
              <a:rPr lang="en-US" b="1" dirty="0">
                <a:solidFill>
                  <a:schemeClr val="accent4"/>
                </a:solidFill>
              </a:rPr>
              <a:t>Sal Cowan, NJDOT</a:t>
            </a:r>
          </a:p>
        </p:txBody>
      </p:sp>
      <p:sp>
        <p:nvSpPr>
          <p:cNvPr id="7" name="Slide Number Placeholder 1">
            <a:extLst>
              <a:ext uri="{FF2B5EF4-FFF2-40B4-BE49-F238E27FC236}">
                <a16:creationId xmlns:a16="http://schemas.microsoft.com/office/drawing/2014/main" id="{02835660-8469-2A44-BA02-34345A517D7A}"/>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17</a:t>
            </a:fld>
            <a:endParaRPr lang="en-US" dirty="0">
              <a:solidFill>
                <a:schemeClr val="tx1"/>
              </a:solidFill>
            </a:endParaRPr>
          </a:p>
        </p:txBody>
      </p:sp>
      <p:sp>
        <p:nvSpPr>
          <p:cNvPr id="5" name="TextBox 8">
            <a:extLst>
              <a:ext uri="{FF2B5EF4-FFF2-40B4-BE49-F238E27FC236}">
                <a16:creationId xmlns:a16="http://schemas.microsoft.com/office/drawing/2014/main" id="{6F6E758E-4BDA-34AB-20C3-26E28722D68C}"/>
              </a:ext>
            </a:extLst>
          </p:cNvPr>
          <p:cNvSpPr txBox="1">
            <a:spLocks noChangeArrowheads="1"/>
          </p:cNvSpPr>
          <p:nvPr/>
        </p:nvSpPr>
        <p:spPr bwMode="auto">
          <a:xfrm rot="16200000">
            <a:off x="11166681" y="5245604"/>
            <a:ext cx="16599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spcBef>
                <a:spcPts val="0"/>
              </a:spcBef>
              <a:defRPr/>
            </a:pPr>
            <a:r>
              <a:rPr lang="en-US" altLang="en-US" sz="1100" dirty="0">
                <a:solidFill>
                  <a:schemeClr val="bg1">
                    <a:lumMod val="95000"/>
                  </a:schemeClr>
                </a:solidFill>
                <a:latin typeface="Arial" panose="020B0604020202020204" pitchFamily="34" charset="0"/>
                <a:ea typeface="+mn-ea"/>
                <a:cs typeface="Arial" panose="020B0604020202020204" pitchFamily="34" charset="0"/>
              </a:rPr>
              <a:t>Source: Unsplash.</a:t>
            </a:r>
          </a:p>
        </p:txBody>
      </p:sp>
    </p:spTree>
    <p:extLst>
      <p:ext uri="{BB962C8B-B14F-4D97-AF65-F5344CB8AC3E}">
        <p14:creationId xmlns:p14="http://schemas.microsoft.com/office/powerpoint/2010/main" val="3940834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685800" y="358859"/>
            <a:ext cx="10515600" cy="843821"/>
          </a:xfrm>
          <a:prstGeom prst="rect">
            <a:avLst/>
          </a:prstGeom>
        </p:spPr>
        <p:txBody>
          <a:bodyPr vert="horz" wrap="square" lIns="0" tIns="12700" rIns="0" bIns="0" rtlCol="0">
            <a:spAutoFit/>
          </a:bodyPr>
          <a:lstStyle/>
          <a:p>
            <a:pPr marL="12700">
              <a:lnSpc>
                <a:spcPct val="100000"/>
              </a:lnSpc>
              <a:spcBef>
                <a:spcPts val="100"/>
              </a:spcBef>
            </a:pPr>
            <a:r>
              <a:rPr lang="en-US" sz="5400" spc="-5" dirty="0">
                <a:latin typeface="Arial"/>
                <a:cs typeface="Arial"/>
              </a:rPr>
              <a:t>Lesson</a:t>
            </a:r>
            <a:r>
              <a:rPr lang="en-US" sz="5400" b="1" spc="-5" dirty="0">
                <a:latin typeface="Arial"/>
                <a:cs typeface="Arial"/>
              </a:rPr>
              <a:t> </a:t>
            </a:r>
            <a:r>
              <a:rPr lang="en-US" sz="5400" spc="-5" dirty="0">
                <a:latin typeface="Arial"/>
                <a:cs typeface="Arial"/>
              </a:rPr>
              <a:t>Objective</a:t>
            </a:r>
            <a:endParaRPr lang="en-US" sz="5400" dirty="0">
              <a:latin typeface="Arial"/>
              <a:cs typeface="Arial"/>
            </a:endParaRPr>
          </a:p>
        </p:txBody>
      </p:sp>
      <p:sp>
        <p:nvSpPr>
          <p:cNvPr id="6" name="Content Placeholder 5">
            <a:extLst>
              <a:ext uri="{FF2B5EF4-FFF2-40B4-BE49-F238E27FC236}">
                <a16:creationId xmlns:a16="http://schemas.microsoft.com/office/drawing/2014/main" id="{F9735678-8372-47B1-AA4F-F56D6B1553E7}"/>
              </a:ext>
            </a:extLst>
          </p:cNvPr>
          <p:cNvSpPr>
            <a:spLocks noGrp="1"/>
          </p:cNvSpPr>
          <p:nvPr>
            <p:ph idx="1"/>
          </p:nvPr>
        </p:nvSpPr>
        <p:spPr>
          <a:xfrm>
            <a:off x="685801" y="2123051"/>
            <a:ext cx="7002886" cy="3805801"/>
          </a:xfrm>
        </p:spPr>
        <p:txBody>
          <a:bodyPr/>
          <a:lstStyle/>
          <a:p>
            <a:pPr marL="685800" indent="-685800" fontAlgn="base">
              <a:lnSpc>
                <a:spcPct val="90000"/>
              </a:lnSpc>
              <a:spcBef>
                <a:spcPts val="1000"/>
              </a:spcBef>
              <a:spcAft>
                <a:spcPts val="1800"/>
              </a:spcAft>
              <a:buFont typeface="+mj-lt"/>
              <a:buAutoNum type="arabicPeriod"/>
            </a:pPr>
            <a:r>
              <a:rPr lang="en-US" dirty="0">
                <a:latin typeface="Arial" panose="020B0604020202020204" pitchFamily="34" charset="0"/>
                <a:ea typeface="+mn-ea"/>
                <a:cs typeface="Arial" panose="020B0604020202020204" pitchFamily="34" charset="0"/>
              </a:rPr>
              <a:t>Understand how crowdsourcing data can enhance traveler information.</a:t>
            </a:r>
          </a:p>
          <a:p>
            <a:pPr marL="685800" indent="-685800" fontAlgn="base">
              <a:lnSpc>
                <a:spcPct val="90000"/>
              </a:lnSpc>
              <a:spcBef>
                <a:spcPts val="1000"/>
              </a:spcBef>
              <a:spcAft>
                <a:spcPts val="1800"/>
              </a:spcAft>
              <a:buFont typeface="+mj-lt"/>
              <a:buAutoNum type="arabicPeriod"/>
            </a:pPr>
            <a:r>
              <a:rPr lang="en-US" dirty="0">
                <a:latin typeface="Arial" panose="020B0604020202020204" pitchFamily="34" charset="0"/>
                <a:ea typeface="+mn-ea"/>
                <a:cs typeface="Arial" panose="020B0604020202020204" pitchFamily="34" charset="0"/>
              </a:rPr>
              <a:t>Learn about the different platforms for communicating traveler information.</a:t>
            </a:r>
          </a:p>
        </p:txBody>
      </p:sp>
      <p:sp>
        <p:nvSpPr>
          <p:cNvPr id="7" name="TextBox 6">
            <a:extLst>
              <a:ext uri="{FF2B5EF4-FFF2-40B4-BE49-F238E27FC236}">
                <a16:creationId xmlns:a16="http://schemas.microsoft.com/office/drawing/2014/main" id="{F1A5EFEC-410B-442C-8791-4F1796A67866}"/>
              </a:ext>
            </a:extLst>
          </p:cNvPr>
          <p:cNvSpPr txBox="1"/>
          <p:nvPr/>
        </p:nvSpPr>
        <p:spPr>
          <a:xfrm>
            <a:off x="9238116" y="5686174"/>
            <a:ext cx="271893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Colorado DOT</a:t>
            </a:r>
          </a:p>
        </p:txBody>
      </p:sp>
      <p:pic>
        <p:nvPicPr>
          <p:cNvPr id="8" name="Picture 7" descr="Image provided to enhance the slide visual appeal. Image is of a dynamic message sign on a mast arm displaying a warning about a slow down ahead along with variable speed limit sings on each of three lanes at 45 mph. ">
            <a:hlinkClick r:id="rId3"/>
            <a:extLst>
              <a:ext uri="{FF2B5EF4-FFF2-40B4-BE49-F238E27FC236}">
                <a16:creationId xmlns:a16="http://schemas.microsoft.com/office/drawing/2014/main" id="{9FD920E6-2360-4C56-9D80-7AE316CC2F3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20940" y="1673067"/>
            <a:ext cx="4436114" cy="3997069"/>
          </a:xfrm>
          <a:prstGeom prst="rect">
            <a:avLst/>
          </a:prstGeom>
        </p:spPr>
      </p:pic>
      <p:sp>
        <p:nvSpPr>
          <p:cNvPr id="2" name="Slide Number Placeholder 1">
            <a:extLst>
              <a:ext uri="{FF2B5EF4-FFF2-40B4-BE49-F238E27FC236}">
                <a16:creationId xmlns:a16="http://schemas.microsoft.com/office/drawing/2014/main" id="{D1A8BF58-F209-3F64-B860-AFF764ACFA18}"/>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18</a:t>
            </a:fld>
            <a:endParaRPr lang="en-US" b="1"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B3C204-0E9A-49B5-9074-AA22D4F40802}"/>
              </a:ext>
            </a:extLst>
          </p:cNvPr>
          <p:cNvSpPr>
            <a:spLocks noGrp="1"/>
          </p:cNvSpPr>
          <p:nvPr>
            <p:ph type="title"/>
          </p:nvPr>
        </p:nvSpPr>
        <p:spPr/>
        <p:txBody>
          <a:bodyPr>
            <a:normAutofit/>
          </a:bodyPr>
          <a:lstStyle/>
          <a:p>
            <a:r>
              <a:rPr lang="en-US" dirty="0"/>
              <a:t>Traveler Information Challenges </a:t>
            </a:r>
          </a:p>
        </p:txBody>
      </p:sp>
      <p:sp>
        <p:nvSpPr>
          <p:cNvPr id="6" name="Content Placeholder 5">
            <a:extLst>
              <a:ext uri="{FF2B5EF4-FFF2-40B4-BE49-F238E27FC236}">
                <a16:creationId xmlns:a16="http://schemas.microsoft.com/office/drawing/2014/main" id="{D9630124-93E3-4EEA-81A7-5591E2E8D6DE}"/>
              </a:ext>
            </a:extLst>
          </p:cNvPr>
          <p:cNvSpPr>
            <a:spLocks noGrp="1"/>
          </p:cNvSpPr>
          <p:nvPr>
            <p:ph idx="1"/>
          </p:nvPr>
        </p:nvSpPr>
        <p:spPr>
          <a:xfrm>
            <a:off x="838200" y="1944719"/>
            <a:ext cx="5795075" cy="4232243"/>
          </a:xfrm>
        </p:spPr>
        <p:txBody>
          <a:bodyPr>
            <a:normAutofit/>
          </a:bodyPr>
          <a:lstStyle/>
          <a:p>
            <a:pPr marL="457200" lvl="0" indent="-222250" defTabSz="257169">
              <a:spcBef>
                <a:spcPts val="1200"/>
              </a:spcBef>
              <a:spcAft>
                <a:spcPts val="1200"/>
              </a:spcAft>
            </a:pPr>
            <a:r>
              <a:rPr lang="en-US"/>
              <a:t>Infrastructure and staffing cost to generate traveler information</a:t>
            </a:r>
            <a:r>
              <a:rPr lang="en-US" dirty="0"/>
              <a:t>.</a:t>
            </a:r>
            <a:endParaRPr lang="en-US"/>
          </a:p>
          <a:p>
            <a:pPr marL="457200" lvl="0" indent="-222250" defTabSz="257169">
              <a:spcBef>
                <a:spcPts val="1200"/>
              </a:spcBef>
              <a:spcAft>
                <a:spcPts val="600"/>
              </a:spcAft>
            </a:pPr>
            <a:r>
              <a:rPr lang="en-US"/>
              <a:t>Timeliness of information</a:t>
            </a:r>
            <a:r>
              <a:rPr lang="en-US" dirty="0"/>
              <a:t>.</a:t>
            </a:r>
            <a:endParaRPr lang="en-US"/>
          </a:p>
          <a:p>
            <a:pPr marL="457200" lvl="0" indent="-222250" defTabSz="257169">
              <a:spcBef>
                <a:spcPts val="1200"/>
              </a:spcBef>
              <a:spcAft>
                <a:spcPts val="600"/>
              </a:spcAft>
            </a:pPr>
            <a:r>
              <a:rPr lang="en-US"/>
              <a:t>Accuracy of information</a:t>
            </a:r>
            <a:r>
              <a:rPr lang="en-US" dirty="0"/>
              <a:t>.</a:t>
            </a:r>
            <a:endParaRPr lang="en-US"/>
          </a:p>
          <a:p>
            <a:pPr marL="457200" lvl="0" indent="-222250" defTabSz="257169">
              <a:spcBef>
                <a:spcPts val="1200"/>
              </a:spcBef>
              <a:spcAft>
                <a:spcPts val="600"/>
              </a:spcAft>
            </a:pPr>
            <a:r>
              <a:rPr lang="en-US"/>
              <a:t>Jurisdictional stovepipes</a:t>
            </a:r>
            <a:r>
              <a:rPr lang="en-US" dirty="0"/>
              <a:t>.</a:t>
            </a:r>
            <a:endParaRPr lang="en-US"/>
          </a:p>
          <a:p>
            <a:pPr marL="457200" lvl="0" indent="-222250" defTabSz="257169">
              <a:spcBef>
                <a:spcPts val="1200"/>
              </a:spcBef>
              <a:spcAft>
                <a:spcPts val="600"/>
              </a:spcAft>
            </a:pPr>
            <a:r>
              <a:rPr lang="en-US"/>
              <a:t>Reaching travelers on their preferred information platform</a:t>
            </a:r>
            <a:r>
              <a:rPr lang="en-US" dirty="0"/>
              <a:t>.</a:t>
            </a:r>
            <a:endParaRPr lang="en-US"/>
          </a:p>
        </p:txBody>
      </p:sp>
      <p:pic>
        <p:nvPicPr>
          <p:cNvPr id="5" name="Picture 4" descr="Image provided to enhance the slide visual appeal. Image is of an overhead dynamic message sign on a freeway displaying information about the next train's arrival and travel time and comparative freeway travel time.">
            <a:extLst>
              <a:ext uri="{FF2B5EF4-FFF2-40B4-BE49-F238E27FC236}">
                <a16:creationId xmlns:a16="http://schemas.microsoft.com/office/drawing/2014/main" id="{C47D50B2-B192-4194-A5CF-AF9F61337659}"/>
              </a:ext>
            </a:extLst>
          </p:cNvPr>
          <p:cNvPicPr>
            <a:picLocks noChangeAspect="1"/>
          </p:cNvPicPr>
          <p:nvPr/>
        </p:nvPicPr>
        <p:blipFill>
          <a:blip r:embed="rId3"/>
          <a:stretch>
            <a:fillRect/>
          </a:stretch>
        </p:blipFill>
        <p:spPr>
          <a:xfrm>
            <a:off x="7303530" y="1944720"/>
            <a:ext cx="4405870" cy="3918106"/>
          </a:xfrm>
          <a:prstGeom prst="rect">
            <a:avLst/>
          </a:prstGeom>
        </p:spPr>
      </p:pic>
      <p:sp>
        <p:nvSpPr>
          <p:cNvPr id="9" name="Rectangle 8">
            <a:extLst>
              <a:ext uri="{FF2B5EF4-FFF2-40B4-BE49-F238E27FC236}">
                <a16:creationId xmlns:a16="http://schemas.microsoft.com/office/drawing/2014/main" id="{59E33856-D5F9-45AF-BEDC-14C76DC7F8EB}"/>
              </a:ext>
            </a:extLst>
          </p:cNvPr>
          <p:cNvSpPr/>
          <p:nvPr/>
        </p:nvSpPr>
        <p:spPr>
          <a:xfrm>
            <a:off x="10621818" y="5616605"/>
            <a:ext cx="108234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rgbClr val="020C18"/>
                </a:solidFill>
                <a:effectLst/>
                <a:uLnTx/>
                <a:uFillTx/>
                <a:latin typeface="Arial" panose="020B0604020202020204" pitchFamily="34" charset="0"/>
                <a:ea typeface="+mn-ea"/>
                <a:cs typeface="Arial" panose="020B0604020202020204" pitchFamily="34" charset="0"/>
              </a:rPr>
              <a:t>Source: FHWA</a:t>
            </a:r>
          </a:p>
        </p:txBody>
      </p:sp>
      <p:sp>
        <p:nvSpPr>
          <p:cNvPr id="3" name="Slide Number Placeholder 1">
            <a:extLst>
              <a:ext uri="{FF2B5EF4-FFF2-40B4-BE49-F238E27FC236}">
                <a16:creationId xmlns:a16="http://schemas.microsoft.com/office/drawing/2014/main" id="{5AF447D1-34CC-D688-E2DF-FE879E08E227}"/>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19</a:t>
            </a:fld>
            <a:endParaRPr lang="en-US" b="1" dirty="0">
              <a:solidFill>
                <a:schemeClr val="tx1"/>
              </a:solidFill>
            </a:endParaRPr>
          </a:p>
        </p:txBody>
      </p:sp>
    </p:spTree>
    <p:extLst>
      <p:ext uri="{BB962C8B-B14F-4D97-AF65-F5344CB8AC3E}">
        <p14:creationId xmlns:p14="http://schemas.microsoft.com/office/powerpoint/2010/main" val="103135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person, object, man, sky&#10;&#10;Description generated with high confidence">
            <a:extLst>
              <a:ext uri="{FF2B5EF4-FFF2-40B4-BE49-F238E27FC236}">
                <a16:creationId xmlns:a16="http://schemas.microsoft.com/office/drawing/2014/main" id="{9C3A2A39-D10A-4B58-B4AB-CE45BEDDB6D4}"/>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r="7919"/>
          <a:stretch/>
        </p:blipFill>
        <p:spPr>
          <a:xfrm>
            <a:off x="5065510" y="921393"/>
            <a:ext cx="7123316" cy="5481939"/>
          </a:xfrm>
          <a:prstGeom prst="rect">
            <a:avLst/>
          </a:prstGeom>
          <a:ln>
            <a:noFill/>
          </a:ln>
        </p:spPr>
      </p:pic>
      <p:sp>
        <p:nvSpPr>
          <p:cNvPr id="14" name="Rectangle 13">
            <a:extLst>
              <a:ext uri="{FF2B5EF4-FFF2-40B4-BE49-F238E27FC236}">
                <a16:creationId xmlns:a16="http://schemas.microsoft.com/office/drawing/2014/main" id="{D5C4EB49-A3F1-46AE-B2F3-CA7612E561BC}"/>
              </a:ext>
            </a:extLst>
          </p:cNvPr>
          <p:cNvSpPr/>
          <p:nvPr/>
        </p:nvSpPr>
        <p:spPr>
          <a:xfrm>
            <a:off x="5065509" y="921393"/>
            <a:ext cx="7123315" cy="5481939"/>
          </a:xfrm>
          <a:prstGeom prst="rect">
            <a:avLst/>
          </a:prstGeom>
          <a:gradFill flip="none" rotWithShape="1">
            <a:gsLst>
              <a:gs pos="100000">
                <a:schemeClr val="bg1"/>
              </a:gs>
              <a:gs pos="0">
                <a:schemeClr val="bg1">
                  <a:lumMod val="0"/>
                  <a:lumOff val="10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1">
            <a:extLst>
              <a:ext uri="{FF2B5EF4-FFF2-40B4-BE49-F238E27FC236}">
                <a16:creationId xmlns:a16="http://schemas.microsoft.com/office/drawing/2014/main" id="{25AAC486-6577-452A-ACC3-922384FB7D03}"/>
              </a:ext>
            </a:extLst>
          </p:cNvPr>
          <p:cNvSpPr>
            <a:spLocks noGrp="1" noChangeArrowheads="1"/>
          </p:cNvSpPr>
          <p:nvPr>
            <p:ph type="body" idx="1"/>
          </p:nvPr>
        </p:nvSpPr>
        <p:spPr>
          <a:xfrm>
            <a:off x="743385" y="2332201"/>
            <a:ext cx="5142231" cy="4001095"/>
          </a:xfrm>
          <a:ln w="38100">
            <a:noFill/>
          </a:ln>
        </p:spPr>
        <p:txBody>
          <a:bodyPr/>
          <a:lstStyle/>
          <a:p>
            <a:pPr lvl="0" algn="ctr"/>
            <a:r>
              <a:rPr lang="en-US" altLang="en-US" sz="2400" dirty="0"/>
              <a:t>Talking Transportation Technology (T3) Webinars are brought to you by the Intelligent Transportation Systems (ITS) Professional Capacity Building (PCB) Program of the U.S. Department of Transportation’s (USDOT) ITS Joint Program Office (JPO) </a:t>
            </a:r>
          </a:p>
          <a:p>
            <a:pPr lvl="0" algn="ctr"/>
            <a:endParaRPr lang="en-US" altLang="en-US" sz="2400" dirty="0"/>
          </a:p>
          <a:p>
            <a:pPr lvl="0" algn="ctr"/>
            <a:r>
              <a:rPr lang="en-US" altLang="en-US" sz="2400" dirty="0"/>
              <a:t>For more information, visit: </a:t>
            </a:r>
            <a:r>
              <a:rPr lang="en-US" altLang="en-US" sz="2400" dirty="0">
                <a:hlinkClick r:id="rId4"/>
              </a:rPr>
              <a:t>www.pcb.its.dot.gov</a:t>
            </a:r>
            <a:r>
              <a:rPr lang="en-US" altLang="en-US" sz="2400" dirty="0"/>
              <a:t> </a:t>
            </a:r>
          </a:p>
          <a:p>
            <a:pPr lvl="0" algn="ctr"/>
            <a:endParaRPr lang="en-US" altLang="en-US" sz="2000" dirty="0"/>
          </a:p>
        </p:txBody>
      </p:sp>
      <p:sp>
        <p:nvSpPr>
          <p:cNvPr id="4" name="Slide Number Placeholder 3">
            <a:extLst>
              <a:ext uri="{FF2B5EF4-FFF2-40B4-BE49-F238E27FC236}">
                <a16:creationId xmlns:a16="http://schemas.microsoft.com/office/drawing/2014/main" id="{82C31B21-FC28-4661-B1AD-3734F674A019}"/>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descr="Graphical user interface, text, email&#10;&#10;Description automatically generated">
            <a:extLst>
              <a:ext uri="{FF2B5EF4-FFF2-40B4-BE49-F238E27FC236}">
                <a16:creationId xmlns:a16="http://schemas.microsoft.com/office/drawing/2014/main" id="{365DA006-67B2-4123-B713-BCBB44F45D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438" y="921393"/>
            <a:ext cx="4322124" cy="1466028"/>
          </a:xfrm>
          <a:prstGeom prst="rect">
            <a:avLst/>
          </a:prstGeom>
        </p:spPr>
      </p:pic>
    </p:spTree>
    <p:extLst>
      <p:ext uri="{BB962C8B-B14F-4D97-AF65-F5344CB8AC3E}">
        <p14:creationId xmlns:p14="http://schemas.microsoft.com/office/powerpoint/2010/main" val="242695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5D70-BFE1-4A3D-80B9-0683DA1F44D5}"/>
              </a:ext>
            </a:extLst>
          </p:cNvPr>
          <p:cNvSpPr>
            <a:spLocks noGrp="1"/>
          </p:cNvSpPr>
          <p:nvPr>
            <p:ph type="title"/>
          </p:nvPr>
        </p:nvSpPr>
        <p:spPr>
          <a:xfrm>
            <a:off x="838200" y="365125"/>
            <a:ext cx="9189203" cy="1325563"/>
          </a:xfrm>
        </p:spPr>
        <p:txBody>
          <a:bodyPr>
            <a:normAutofit/>
          </a:bodyPr>
          <a:lstStyle/>
          <a:p>
            <a:r>
              <a:rPr lang="en-US" sz="4000"/>
              <a:t>Crowdsourcing Applications for Traveler Information</a:t>
            </a:r>
          </a:p>
        </p:txBody>
      </p:sp>
      <p:sp>
        <p:nvSpPr>
          <p:cNvPr id="5" name="Content Placeholder 4">
            <a:extLst>
              <a:ext uri="{FF2B5EF4-FFF2-40B4-BE49-F238E27FC236}">
                <a16:creationId xmlns:a16="http://schemas.microsoft.com/office/drawing/2014/main" id="{B9F702B8-A2BF-4D63-A241-F56DC4793FCB}"/>
              </a:ext>
            </a:extLst>
          </p:cNvPr>
          <p:cNvSpPr>
            <a:spLocks noGrp="1"/>
          </p:cNvSpPr>
          <p:nvPr>
            <p:ph idx="1"/>
          </p:nvPr>
        </p:nvSpPr>
        <p:spPr>
          <a:xfrm>
            <a:off x="5951913" y="2095499"/>
            <a:ext cx="5860743" cy="4081463"/>
          </a:xfrm>
        </p:spPr>
        <p:txBody>
          <a:bodyPr/>
          <a:lstStyle/>
          <a:p>
            <a:pPr marL="463550" lvl="0" indent="-463550">
              <a:spcAft>
                <a:spcPts val="1800"/>
              </a:spcAft>
              <a:buFont typeface="Wingdings" panose="05000000000000000000" pitchFamily="2" charset="2"/>
              <a:buChar char="ü"/>
              <a:defRPr/>
            </a:pPr>
            <a:r>
              <a:rPr lang="en-US" dirty="0"/>
              <a:t>Expand geographic coverage </a:t>
            </a:r>
          </a:p>
          <a:p>
            <a:pPr marL="463550" lvl="0" indent="-463550">
              <a:spcAft>
                <a:spcPts val="1800"/>
              </a:spcAft>
              <a:buFont typeface="Wingdings" panose="05000000000000000000" pitchFamily="2" charset="2"/>
              <a:buChar char="ü"/>
              <a:defRPr/>
            </a:pPr>
            <a:r>
              <a:rPr lang="en-US" dirty="0"/>
              <a:t>Quantitative predictive travel time</a:t>
            </a:r>
          </a:p>
          <a:p>
            <a:pPr marL="463550" lvl="0" indent="-463550">
              <a:spcAft>
                <a:spcPts val="1800"/>
              </a:spcAft>
              <a:buFont typeface="Wingdings" panose="05000000000000000000" pitchFamily="2" charset="2"/>
              <a:buChar char="ü"/>
              <a:defRPr/>
            </a:pPr>
            <a:r>
              <a:rPr lang="en-US" dirty="0"/>
              <a:t>Detailed information on issues impacting the roadway </a:t>
            </a:r>
          </a:p>
          <a:p>
            <a:pPr marL="463550" lvl="0" indent="-463550">
              <a:spcAft>
                <a:spcPts val="1800"/>
              </a:spcAft>
              <a:buFont typeface="Wingdings" panose="05000000000000000000" pitchFamily="2" charset="2"/>
              <a:buChar char="ü"/>
              <a:defRPr/>
            </a:pPr>
            <a:r>
              <a:rPr lang="en-US" dirty="0"/>
              <a:t>Improves the timeliness of traveler information</a:t>
            </a:r>
          </a:p>
        </p:txBody>
      </p:sp>
      <p:sp>
        <p:nvSpPr>
          <p:cNvPr id="8" name="Footer Placeholder 7">
            <a:extLst>
              <a:ext uri="{FF2B5EF4-FFF2-40B4-BE49-F238E27FC236}">
                <a16:creationId xmlns:a16="http://schemas.microsoft.com/office/drawing/2014/main" id="{E6ED075D-A43C-4DC7-B20C-65D95378DFB0}"/>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6" name="Content Placeholder 2">
            <a:extLst>
              <a:ext uri="{FF2B5EF4-FFF2-40B4-BE49-F238E27FC236}">
                <a16:creationId xmlns:a16="http://schemas.microsoft.com/office/drawing/2014/main" id="{3AE68CEE-FE60-4D06-9BEC-10BA3E4C335E}"/>
              </a:ext>
            </a:extLst>
          </p:cNvPr>
          <p:cNvSpPr txBox="1">
            <a:spLocks/>
          </p:cNvSpPr>
          <p:nvPr/>
        </p:nvSpPr>
        <p:spPr bwMode="auto">
          <a:xfrm>
            <a:off x="683607" y="1690688"/>
            <a:ext cx="4749194" cy="4230718"/>
          </a:xfrm>
          <a:prstGeom prst="roundRect">
            <a:avLst/>
          </a:prstGeom>
          <a:solidFill>
            <a:schemeClr val="bg1"/>
          </a:solidFill>
          <a:ln w="38100">
            <a:solidFill>
              <a:srgbClr val="F9C117"/>
            </a:solidFill>
            <a:miter lim="800000"/>
            <a:headEnd/>
            <a:tailEnd/>
          </a:ln>
          <a:effectLst>
            <a:outerShdw blurRad="50800" dist="38100" dir="2700000" algn="tl" rotWithShape="0">
              <a:prstClr val="black">
                <a:alpha val="40000"/>
              </a:prstClr>
            </a:outerShdw>
          </a:effectLst>
        </p:spPr>
        <p:txBody>
          <a:bodyPr vert="horz" wrap="square" lIns="91440" tIns="457200" rIns="91440" bIns="182880" numCol="1" anchor="ctr" anchorCtr="0" compatLnSpc="1">
            <a:prstTxWarp prst="textNoShape">
              <a:avLst/>
            </a:prstTxWarp>
          </a:bodyPr>
          <a:lstStyle>
            <a:lvl1pPr marL="342900" indent="-342900" algn="l" rtl="0" eaLnBrk="0" fontAlgn="base" hangingPunct="0">
              <a:spcBef>
                <a:spcPts val="2400"/>
              </a:spcBef>
              <a:spcAft>
                <a:spcPct val="0"/>
              </a:spcAft>
              <a:buClr>
                <a:srgbClr val="A30000"/>
              </a:buClr>
              <a:buChar char="•"/>
              <a:defRPr sz="3000">
                <a:solidFill>
                  <a:srgbClr val="1C1C1C"/>
                </a:solidFill>
                <a:latin typeface="+mn-lt"/>
                <a:ea typeface="+mn-ea"/>
                <a:cs typeface="+mn-cs"/>
              </a:defRPr>
            </a:lvl1pPr>
            <a:lvl2pPr marL="742950" indent="-285750" algn="l" rtl="0" eaLnBrk="0" fontAlgn="base" hangingPunct="0">
              <a:spcBef>
                <a:spcPts val="1800"/>
              </a:spcBef>
              <a:spcAft>
                <a:spcPct val="0"/>
              </a:spcAft>
              <a:buClr>
                <a:srgbClr val="A30000"/>
              </a:buClr>
              <a:buFont typeface="Arial" charset="0"/>
              <a:buChar char="–"/>
              <a:defRPr sz="2800">
                <a:solidFill>
                  <a:srgbClr val="1C1C1C"/>
                </a:solidFill>
                <a:latin typeface="+mn-lt"/>
              </a:defRPr>
            </a:lvl2pPr>
            <a:lvl3pPr marL="1143000" indent="-228600" algn="l" rtl="0" eaLnBrk="0" fontAlgn="base" hangingPunct="0">
              <a:spcBef>
                <a:spcPts val="1200"/>
              </a:spcBef>
              <a:spcAft>
                <a:spcPct val="0"/>
              </a:spcAft>
              <a:buClr>
                <a:srgbClr val="A30000"/>
              </a:buClr>
              <a:buChar char="•"/>
              <a:defRPr sz="2400">
                <a:solidFill>
                  <a:srgbClr val="1C1C1C"/>
                </a:solidFill>
                <a:latin typeface="+mn-lt"/>
              </a:defRPr>
            </a:lvl3pPr>
            <a:lvl4pPr marL="1600200" indent="-228600" algn="l" rtl="0" eaLnBrk="0" fontAlgn="base" hangingPunct="0">
              <a:spcBef>
                <a:spcPct val="20000"/>
              </a:spcBef>
              <a:spcAft>
                <a:spcPct val="0"/>
              </a:spcAft>
              <a:buClr>
                <a:srgbClr val="A30000"/>
              </a:buClr>
              <a:buFont typeface="Arial" charset="0"/>
              <a:buChar char="–"/>
              <a:defRPr sz="2000">
                <a:solidFill>
                  <a:srgbClr val="1C1C1C"/>
                </a:solidFill>
                <a:latin typeface="+mn-lt"/>
              </a:defRPr>
            </a:lvl4pPr>
            <a:lvl5pPr marL="2057400" indent="-228600" algn="l" rtl="0" eaLnBrk="0" fontAlgn="base" hangingPunct="0">
              <a:spcBef>
                <a:spcPct val="20000"/>
              </a:spcBef>
              <a:spcAft>
                <a:spcPct val="0"/>
              </a:spcAft>
              <a:buClr>
                <a:srgbClr val="A30000"/>
              </a:buClr>
              <a:buFont typeface="Arial" charset="0"/>
              <a:buChar char="»"/>
              <a:defRPr sz="2000">
                <a:solidFill>
                  <a:srgbClr val="1C1C1C"/>
                </a:solidFill>
                <a:latin typeface="+mn-lt"/>
              </a:defRPr>
            </a:lvl5pPr>
            <a:lvl6pPr marL="2514600" indent="-228600" algn="l" rtl="0" fontAlgn="base">
              <a:spcBef>
                <a:spcPct val="20000"/>
              </a:spcBef>
              <a:spcAft>
                <a:spcPct val="0"/>
              </a:spcAft>
              <a:buClr>
                <a:srgbClr val="A30000"/>
              </a:buClr>
              <a:buFont typeface="Arial" charset="0"/>
              <a:buChar char="»"/>
              <a:defRPr sz="2000">
                <a:solidFill>
                  <a:srgbClr val="646464"/>
                </a:solidFill>
                <a:latin typeface="+mn-lt"/>
              </a:defRPr>
            </a:lvl6pPr>
            <a:lvl7pPr marL="2971800" indent="-228600" algn="l" rtl="0" fontAlgn="base">
              <a:spcBef>
                <a:spcPct val="20000"/>
              </a:spcBef>
              <a:spcAft>
                <a:spcPct val="0"/>
              </a:spcAft>
              <a:buClr>
                <a:srgbClr val="A30000"/>
              </a:buClr>
              <a:buFont typeface="Arial" charset="0"/>
              <a:buChar char="»"/>
              <a:defRPr sz="2000">
                <a:solidFill>
                  <a:srgbClr val="646464"/>
                </a:solidFill>
                <a:latin typeface="+mn-lt"/>
              </a:defRPr>
            </a:lvl7pPr>
            <a:lvl8pPr marL="3429000" indent="-228600" algn="l" rtl="0" fontAlgn="base">
              <a:spcBef>
                <a:spcPct val="20000"/>
              </a:spcBef>
              <a:spcAft>
                <a:spcPct val="0"/>
              </a:spcAft>
              <a:buClr>
                <a:srgbClr val="A30000"/>
              </a:buClr>
              <a:buFont typeface="Arial" charset="0"/>
              <a:buChar char="»"/>
              <a:defRPr sz="2000">
                <a:solidFill>
                  <a:srgbClr val="646464"/>
                </a:solidFill>
                <a:latin typeface="+mn-lt"/>
              </a:defRPr>
            </a:lvl8pPr>
            <a:lvl9pPr marL="3886200" indent="-228600" algn="l" rtl="0" fontAlgn="base">
              <a:spcBef>
                <a:spcPct val="20000"/>
              </a:spcBef>
              <a:spcAft>
                <a:spcPct val="0"/>
              </a:spcAft>
              <a:buClr>
                <a:srgbClr val="A30000"/>
              </a:buClr>
              <a:buFont typeface="Arial" charset="0"/>
              <a:buChar char="»"/>
              <a:defRPr sz="2000">
                <a:solidFill>
                  <a:srgbClr val="646464"/>
                </a:solidFill>
                <a:latin typeface="+mn-lt"/>
              </a:defRPr>
            </a:lvl9pPr>
          </a:lstStyle>
          <a:p>
            <a:pPr marL="0" marR="0" lvl="0" indent="0" algn="l" defTabSz="914400" rtl="0" eaLnBrk="1" fontAlgn="auto" latinLnBrk="0" hangingPunct="1">
              <a:lnSpc>
                <a:spcPct val="110000"/>
              </a:lnSpc>
              <a:spcBef>
                <a:spcPts val="600"/>
              </a:spcBef>
              <a:spcAft>
                <a:spcPts val="300"/>
              </a:spcAft>
              <a:buClrTx/>
              <a:buSzTx/>
              <a:buFontTx/>
              <a:buNone/>
              <a:tabLst/>
              <a:defRPr/>
            </a:pPr>
            <a:r>
              <a:rPr kumimoji="0" lang="en-US" sz="2000" b="1" i="1" u="none" strike="noStrike" kern="0" cap="none" spc="0" normalizeH="0" baseline="0" noProof="0" dirty="0">
                <a:ln>
                  <a:noFill/>
                </a:ln>
                <a:solidFill>
                  <a:srgbClr val="1C1C1C"/>
                </a:solidFill>
                <a:effectLst/>
                <a:uLnTx/>
                <a:uFillTx/>
                <a:latin typeface="Arial"/>
                <a:ea typeface="+mn-ea"/>
                <a:cs typeface="+mn-cs"/>
              </a:rPr>
              <a:t>“Citizen-supplied data will add to the eyes and ears of Oregon Department of Transportation staff already out on the roads and highways … it greatly enhances our ability to provide up to the minute and accurate traffic data to the public.”</a:t>
            </a:r>
          </a:p>
          <a:p>
            <a:pPr marL="0" marR="0" lvl="0" indent="0" algn="l" defTabSz="914400" rtl="0" eaLnBrk="1" fontAlgn="auto" latinLnBrk="0" hangingPunct="1">
              <a:lnSpc>
                <a:spcPct val="110000"/>
              </a:lnSpc>
              <a:spcBef>
                <a:spcPts val="600"/>
              </a:spcBef>
              <a:spcAft>
                <a:spcPts val="600"/>
              </a:spcAft>
              <a:buClrTx/>
              <a:buSzTx/>
              <a:buFontTx/>
              <a:buNone/>
              <a:tabLst/>
              <a:defRPr/>
            </a:pPr>
            <a:r>
              <a:rPr kumimoji="0" lang="en-US" sz="2000" b="1" i="1" u="none" strike="noStrike" kern="0" cap="none" spc="0" normalizeH="0" baseline="0" noProof="0" dirty="0">
                <a:ln>
                  <a:noFill/>
                </a:ln>
                <a:solidFill>
                  <a:srgbClr val="1C1C1C"/>
                </a:solidFill>
                <a:effectLst/>
                <a:uLnTx/>
                <a:uFillTx/>
                <a:latin typeface="Arial"/>
                <a:ea typeface="+mn-ea"/>
                <a:cs typeface="+mn-cs"/>
              </a:rPr>
              <a:t> </a:t>
            </a:r>
            <a:r>
              <a:rPr kumimoji="0" lang="en-US" sz="2000" b="0" i="0" u="none" strike="noStrike" kern="0" cap="none" spc="0" normalizeH="0" baseline="0" noProof="0" dirty="0">
                <a:ln>
                  <a:noFill/>
                </a:ln>
                <a:solidFill>
                  <a:srgbClr val="1C1C1C"/>
                </a:solidFill>
                <a:effectLst/>
                <a:uLnTx/>
                <a:uFillTx/>
                <a:latin typeface="Arial"/>
                <a:ea typeface="+mn-ea"/>
                <a:cs typeface="+mn-cs"/>
              </a:rPr>
              <a:t>Oregon DOT ITS Manager</a:t>
            </a:r>
            <a:endParaRPr kumimoji="0" lang="en-US" sz="2000" b="0" i="0" u="none" strike="noStrike" kern="0" cap="none" spc="0" normalizeH="0" baseline="0" noProof="0" dirty="0">
              <a:ln>
                <a:noFill/>
              </a:ln>
              <a:solidFill>
                <a:srgbClr val="1C1C1C"/>
              </a:solidFill>
              <a:effectLst/>
              <a:uLnTx/>
              <a:uFillTx/>
              <a:latin typeface="Arial"/>
              <a:ea typeface="+mn-ea"/>
              <a:cs typeface="Arial"/>
            </a:endParaRPr>
          </a:p>
        </p:txBody>
      </p:sp>
      <p:sp>
        <p:nvSpPr>
          <p:cNvPr id="4" name="Slide Number Placeholder 1">
            <a:extLst>
              <a:ext uri="{FF2B5EF4-FFF2-40B4-BE49-F238E27FC236}">
                <a16:creationId xmlns:a16="http://schemas.microsoft.com/office/drawing/2014/main" id="{532EB69E-FE54-1AFE-7EA4-F4067DE2F952}"/>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20</a:t>
            </a:fld>
            <a:endParaRPr lang="en-US" b="1" dirty="0">
              <a:solidFill>
                <a:schemeClr val="tx1"/>
              </a:solidFill>
            </a:endParaRPr>
          </a:p>
        </p:txBody>
      </p:sp>
    </p:spTree>
    <p:extLst>
      <p:ext uri="{BB962C8B-B14F-4D97-AF65-F5344CB8AC3E}">
        <p14:creationId xmlns:p14="http://schemas.microsoft.com/office/powerpoint/2010/main" val="1864199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5EA7F-5BB7-47FC-9A71-114C9FDA2057}"/>
              </a:ext>
            </a:extLst>
          </p:cNvPr>
          <p:cNvSpPr>
            <a:spLocks noGrp="1"/>
          </p:cNvSpPr>
          <p:nvPr>
            <p:ph type="title"/>
          </p:nvPr>
        </p:nvSpPr>
        <p:spPr/>
        <p:txBody>
          <a:bodyPr/>
          <a:lstStyle/>
          <a:p>
            <a:r>
              <a:rPr lang="en-US"/>
              <a:t>Traveler Information</a:t>
            </a:r>
            <a:br>
              <a:rPr lang="en-US"/>
            </a:br>
            <a:r>
              <a:rPr lang="en-US"/>
              <a:t>Crowdsourcing Examples</a:t>
            </a:r>
          </a:p>
        </p:txBody>
      </p:sp>
      <p:graphicFrame>
        <p:nvGraphicFramePr>
          <p:cNvPr id="5" name="Table 5">
            <a:extLst>
              <a:ext uri="{FF2B5EF4-FFF2-40B4-BE49-F238E27FC236}">
                <a16:creationId xmlns:a16="http://schemas.microsoft.com/office/drawing/2014/main" id="{99399814-0144-4F29-8131-578B107AB01D}"/>
              </a:ext>
            </a:extLst>
          </p:cNvPr>
          <p:cNvGraphicFramePr>
            <a:graphicFrameLocks noGrp="1"/>
          </p:cNvGraphicFramePr>
          <p:nvPr/>
        </p:nvGraphicFramePr>
        <p:xfrm>
          <a:off x="292769" y="2007524"/>
          <a:ext cx="11534276" cy="3323440"/>
        </p:xfrm>
        <a:graphic>
          <a:graphicData uri="http://schemas.openxmlformats.org/drawingml/2006/table">
            <a:tbl>
              <a:tblPr firstRow="1" bandRow="1">
                <a:tableStyleId>{5C22544A-7EE6-4342-B048-85BDC9FD1C3A}</a:tableStyleId>
              </a:tblPr>
              <a:tblGrid>
                <a:gridCol w="3601973">
                  <a:extLst>
                    <a:ext uri="{9D8B030D-6E8A-4147-A177-3AD203B41FA5}">
                      <a16:colId xmlns:a16="http://schemas.microsoft.com/office/drawing/2014/main" val="2231049229"/>
                    </a:ext>
                  </a:extLst>
                </a:gridCol>
                <a:gridCol w="5237790">
                  <a:extLst>
                    <a:ext uri="{9D8B030D-6E8A-4147-A177-3AD203B41FA5}">
                      <a16:colId xmlns:a16="http://schemas.microsoft.com/office/drawing/2014/main" val="1979167206"/>
                    </a:ext>
                  </a:extLst>
                </a:gridCol>
                <a:gridCol w="2694513">
                  <a:extLst>
                    <a:ext uri="{9D8B030D-6E8A-4147-A177-3AD203B41FA5}">
                      <a16:colId xmlns:a16="http://schemas.microsoft.com/office/drawing/2014/main" val="3975040376"/>
                    </a:ext>
                  </a:extLst>
                </a:gridCol>
              </a:tblGrid>
              <a:tr h="749453">
                <a:tc>
                  <a:txBody>
                    <a:bodyPr/>
                    <a:lstStyle/>
                    <a:p>
                      <a:r>
                        <a:rPr lang="en-US" sz="2000" dirty="0">
                          <a:latin typeface="Arial" panose="020B0604020202020204" pitchFamily="34" charset="0"/>
                          <a:cs typeface="Arial" panose="020B0604020202020204" pitchFamily="34" charset="0"/>
                        </a:rPr>
                        <a:t>Agency</a:t>
                      </a:r>
                    </a:p>
                  </a:txBody>
                  <a:tcPr anchor="ctr">
                    <a:solidFill>
                      <a:schemeClr val="accent5"/>
                    </a:solidFill>
                  </a:tcPr>
                </a:tc>
                <a:tc>
                  <a:txBody>
                    <a:bodyPr/>
                    <a:lstStyle/>
                    <a:p>
                      <a:r>
                        <a:rPr lang="en-US" sz="2000" dirty="0">
                          <a:latin typeface="Arial" panose="020B0604020202020204" pitchFamily="34" charset="0"/>
                          <a:cs typeface="Arial" panose="020B0604020202020204" pitchFamily="34" charset="0"/>
                        </a:rPr>
                        <a:t>How Data is Used</a:t>
                      </a:r>
                    </a:p>
                  </a:txBody>
                  <a:tcPr anchor="ctr">
                    <a:solidFill>
                      <a:schemeClr val="accent5"/>
                    </a:solidFill>
                  </a:tcPr>
                </a:tc>
                <a:tc>
                  <a:txBody>
                    <a:bodyPr/>
                    <a:lstStyle/>
                    <a:p>
                      <a:r>
                        <a:rPr lang="en-US" sz="2000" dirty="0">
                          <a:latin typeface="Arial" panose="020B0604020202020204" pitchFamily="34" charset="0"/>
                          <a:cs typeface="Arial" panose="020B0604020202020204" pitchFamily="34" charset="0"/>
                        </a:rPr>
                        <a:t>Crowdsourced Data</a:t>
                      </a:r>
                    </a:p>
                  </a:txBody>
                  <a:tcPr anchor="ctr">
                    <a:solidFill>
                      <a:schemeClr val="accent5"/>
                    </a:solidFill>
                  </a:tcPr>
                </a:tc>
                <a:extLst>
                  <a:ext uri="{0D108BD9-81ED-4DB2-BD59-A6C34878D82A}">
                    <a16:rowId xmlns:a16="http://schemas.microsoft.com/office/drawing/2014/main" val="556117319"/>
                  </a:ext>
                </a:extLst>
              </a:tr>
              <a:tr h="805089">
                <a:tc>
                  <a:txBody>
                    <a:bodyPr/>
                    <a:lstStyle/>
                    <a:p>
                      <a:r>
                        <a:rPr lang="en-US" sz="2000">
                          <a:latin typeface="Arial" panose="020B0604020202020204" pitchFamily="34" charset="0"/>
                          <a:cs typeface="Arial" panose="020B0604020202020204" pitchFamily="34" charset="0"/>
                        </a:rPr>
                        <a:t>Virginia DOT</a:t>
                      </a:r>
                    </a:p>
                  </a:txBody>
                  <a:tcPr marT="91440" marB="91440"/>
                </a:tc>
                <a:tc>
                  <a:txBody>
                    <a:bodyPr/>
                    <a:lstStyle/>
                    <a:p>
                      <a:r>
                        <a:rPr lang="en-US" sz="2000">
                          <a:latin typeface="Arial" panose="020B0604020202020204" pitchFamily="34" charset="0"/>
                          <a:cs typeface="Arial" panose="020B0604020202020204" pitchFamily="34" charset="0"/>
                        </a:rPr>
                        <a:t>Reaching traveler on preferred platforms, timely and accurate info</a:t>
                      </a:r>
                    </a:p>
                  </a:txBody>
                  <a:tcPr marT="91440" marB="91440"/>
                </a:tc>
                <a:tc>
                  <a:txBody>
                    <a:bodyPr/>
                    <a:lstStyle/>
                    <a:p>
                      <a:r>
                        <a:rPr lang="en-US" sz="2000" dirty="0">
                          <a:latin typeface="Arial" panose="020B0604020202020204" pitchFamily="34" charset="0"/>
                          <a:cs typeface="Arial" panose="020B0604020202020204" pitchFamily="34" charset="0"/>
                        </a:rPr>
                        <a:t>INRIX</a:t>
                      </a:r>
                      <a:r>
                        <a:rPr lang="en-US" sz="20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Waze</a:t>
                      </a:r>
                      <a:r>
                        <a:rPr lang="en-US" sz="20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Google</a:t>
                      </a:r>
                      <a:r>
                        <a:rPr lang="en-US" sz="20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Twitter</a:t>
                      </a:r>
                    </a:p>
                  </a:txBody>
                  <a:tcPr marT="91440" marB="91440"/>
                </a:tc>
                <a:extLst>
                  <a:ext uri="{0D108BD9-81ED-4DB2-BD59-A6C34878D82A}">
                    <a16:rowId xmlns:a16="http://schemas.microsoft.com/office/drawing/2014/main" val="2244962404"/>
                  </a:ext>
                </a:extLst>
              </a:tr>
              <a:tr h="474331">
                <a:tc>
                  <a:txBody>
                    <a:bodyPr/>
                    <a:lstStyle/>
                    <a:p>
                      <a:r>
                        <a:rPr lang="en-US" sz="2000">
                          <a:latin typeface="Arial" panose="020B0604020202020204" pitchFamily="34" charset="0"/>
                          <a:cs typeface="Arial" panose="020B0604020202020204" pitchFamily="34" charset="0"/>
                        </a:rPr>
                        <a:t>Arizona DOT</a:t>
                      </a:r>
                    </a:p>
                  </a:txBody>
                  <a:tcPr marT="91440" marB="91440"/>
                </a:tc>
                <a:tc>
                  <a:txBody>
                    <a:bodyPr/>
                    <a:lstStyle/>
                    <a:p>
                      <a:r>
                        <a:rPr lang="en-US" sz="2000">
                          <a:latin typeface="Arial" panose="020B0604020202020204" pitchFamily="34" charset="0"/>
                          <a:cs typeface="Arial" panose="020B0604020202020204" pitchFamily="34" charset="0"/>
                        </a:rPr>
                        <a:t>Expand geography and accuracy</a:t>
                      </a:r>
                    </a:p>
                  </a:txBody>
                  <a:tcPr marT="91440" marB="91440"/>
                </a:tc>
                <a:tc>
                  <a:txBody>
                    <a:bodyPr/>
                    <a:lstStyle/>
                    <a:p>
                      <a:r>
                        <a:rPr lang="en-US" sz="2000" dirty="0">
                          <a:latin typeface="Arial" panose="020B0604020202020204" pitchFamily="34" charset="0"/>
                          <a:cs typeface="Arial" panose="020B0604020202020204" pitchFamily="34" charset="0"/>
                        </a:rPr>
                        <a:t>INRIX</a:t>
                      </a:r>
                      <a:r>
                        <a:rPr lang="en-US" sz="20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HERE</a:t>
                      </a:r>
                      <a:r>
                        <a:rPr lang="en-US" sz="2000" b="0" i="0" kern="1200" dirty="0">
                          <a:solidFill>
                            <a:schemeClr val="dk1"/>
                          </a:solidFill>
                          <a:effectLst/>
                          <a:latin typeface="+mn-lt"/>
                          <a:ea typeface="+mn-ea"/>
                          <a:cs typeface="+mn-cs"/>
                        </a:rPr>
                        <a:t>®</a:t>
                      </a:r>
                      <a:endParaRPr lang="en-US" sz="2000" dirty="0">
                        <a:latin typeface="Arial" panose="020B0604020202020204" pitchFamily="34" charset="0"/>
                        <a:cs typeface="Arial" panose="020B0604020202020204" pitchFamily="34" charset="0"/>
                      </a:endParaRPr>
                    </a:p>
                  </a:txBody>
                  <a:tcPr marT="91440" marB="91440"/>
                </a:tc>
                <a:extLst>
                  <a:ext uri="{0D108BD9-81ED-4DB2-BD59-A6C34878D82A}">
                    <a16:rowId xmlns:a16="http://schemas.microsoft.com/office/drawing/2014/main" val="2174710977"/>
                  </a:ext>
                </a:extLst>
              </a:tr>
              <a:tr h="793538">
                <a:tc>
                  <a:txBody>
                    <a:bodyPr/>
                    <a:lstStyle/>
                    <a:p>
                      <a:r>
                        <a:rPr lang="en-US" sz="2000">
                          <a:latin typeface="Arial" panose="020B0604020202020204" pitchFamily="34" charset="0"/>
                          <a:cs typeface="Arial" panose="020B0604020202020204" pitchFamily="34" charset="0"/>
                        </a:rPr>
                        <a:t>Kentucky Transportation Cabinet</a:t>
                      </a:r>
                    </a:p>
                  </a:txBody>
                  <a:tcPr marT="91440" marB="91440"/>
                </a:tc>
                <a:tc>
                  <a:txBody>
                    <a:bodyPr/>
                    <a:lstStyle/>
                    <a:p>
                      <a:r>
                        <a:rPr lang="en-US" sz="2000">
                          <a:latin typeface="Arial" panose="020B0604020202020204" pitchFamily="34" charset="0"/>
                          <a:cs typeface="Arial" panose="020B0604020202020204" pitchFamily="34" charset="0"/>
                        </a:rPr>
                        <a:t>Geographic coverage, timeliness, accuracy, and cost savings</a:t>
                      </a:r>
                    </a:p>
                  </a:txBody>
                  <a:tcPr marT="91440" marB="91440"/>
                </a:tc>
                <a:tc>
                  <a:txBody>
                    <a:bodyPr/>
                    <a:lstStyle/>
                    <a:p>
                      <a:r>
                        <a:rPr lang="en-US" sz="2000" dirty="0">
                          <a:latin typeface="Arial" panose="020B0604020202020204" pitchFamily="34" charset="0"/>
                          <a:cs typeface="Arial" panose="020B0604020202020204" pitchFamily="34" charset="0"/>
                        </a:rPr>
                        <a:t>Waze</a:t>
                      </a:r>
                      <a:r>
                        <a:rPr lang="en-US" sz="2000" b="0" i="0" kern="1200" dirty="0">
                          <a:solidFill>
                            <a:schemeClr val="dk1"/>
                          </a:solidFill>
                          <a:effectLst/>
                          <a:latin typeface="+mn-lt"/>
                          <a:ea typeface="+mn-ea"/>
                          <a:cs typeface="+mn-cs"/>
                        </a:rPr>
                        <a:t>®</a:t>
                      </a:r>
                      <a:endParaRPr lang="en-US" sz="2000" dirty="0">
                        <a:latin typeface="Arial" panose="020B0604020202020204" pitchFamily="34" charset="0"/>
                        <a:cs typeface="Arial" panose="020B0604020202020204" pitchFamily="34" charset="0"/>
                      </a:endParaRPr>
                    </a:p>
                  </a:txBody>
                  <a:tcPr marT="91440" marB="91440"/>
                </a:tc>
                <a:extLst>
                  <a:ext uri="{0D108BD9-81ED-4DB2-BD59-A6C34878D82A}">
                    <a16:rowId xmlns:a16="http://schemas.microsoft.com/office/drawing/2014/main" val="997540802"/>
                  </a:ext>
                </a:extLst>
              </a:tr>
              <a:tr h="457090">
                <a:tc>
                  <a:txBody>
                    <a:bodyPr/>
                    <a:lstStyle/>
                    <a:p>
                      <a:r>
                        <a:rPr lang="en-US" sz="2000" dirty="0">
                          <a:latin typeface="Arial" panose="020B0604020202020204" pitchFamily="34" charset="0"/>
                          <a:cs typeface="Arial" panose="020B0604020202020204" pitchFamily="34" charset="0"/>
                        </a:rPr>
                        <a:t>Pennsylvania DOT</a:t>
                      </a:r>
                    </a:p>
                  </a:txBody>
                  <a:tcPr marT="91440" marB="91440"/>
                </a:tc>
                <a:tc>
                  <a:txBody>
                    <a:bodyPr/>
                    <a:lstStyle/>
                    <a:p>
                      <a:r>
                        <a:rPr lang="en-US" sz="2000">
                          <a:latin typeface="Arial" panose="020B0604020202020204" pitchFamily="34" charset="0"/>
                          <a:cs typeface="Arial" panose="020B0604020202020204" pitchFamily="34" charset="0"/>
                        </a:rPr>
                        <a:t>Detailed, localized communication</a:t>
                      </a:r>
                    </a:p>
                  </a:txBody>
                  <a:tcPr marT="91440" marB="91440"/>
                </a:tc>
                <a:tc>
                  <a:txBody>
                    <a:bodyPr/>
                    <a:lstStyle/>
                    <a:p>
                      <a:r>
                        <a:rPr lang="en-US" sz="2000" dirty="0">
                          <a:latin typeface="Arial" panose="020B0604020202020204" pitchFamily="34" charset="0"/>
                          <a:cs typeface="Arial" panose="020B0604020202020204" pitchFamily="34" charset="0"/>
                        </a:rPr>
                        <a:t>INRIX</a:t>
                      </a:r>
                      <a:r>
                        <a:rPr lang="en-US" sz="2000" b="0" i="0" kern="1200" dirty="0">
                          <a:solidFill>
                            <a:schemeClr val="dk1"/>
                          </a:solidFill>
                          <a:effectLst/>
                          <a:latin typeface="+mn-lt"/>
                          <a:ea typeface="+mn-ea"/>
                          <a:cs typeface="+mn-cs"/>
                        </a:rPr>
                        <a:t>®</a:t>
                      </a:r>
                      <a:endParaRPr lang="en-US" sz="2000" dirty="0">
                        <a:latin typeface="Arial" panose="020B0604020202020204" pitchFamily="34" charset="0"/>
                        <a:cs typeface="Arial" panose="020B0604020202020204" pitchFamily="34" charset="0"/>
                      </a:endParaRPr>
                    </a:p>
                  </a:txBody>
                  <a:tcPr marT="91440" marB="91440"/>
                </a:tc>
                <a:extLst>
                  <a:ext uri="{0D108BD9-81ED-4DB2-BD59-A6C34878D82A}">
                    <a16:rowId xmlns:a16="http://schemas.microsoft.com/office/drawing/2014/main" val="55452806"/>
                  </a:ext>
                </a:extLst>
              </a:tr>
            </a:tbl>
          </a:graphicData>
        </a:graphic>
      </p:graphicFrame>
      <p:sp>
        <p:nvSpPr>
          <p:cNvPr id="3" name="TextBox 2">
            <a:extLst>
              <a:ext uri="{FF2B5EF4-FFF2-40B4-BE49-F238E27FC236}">
                <a16:creationId xmlns:a16="http://schemas.microsoft.com/office/drawing/2014/main" id="{8B07C2C5-7E73-4160-8498-CC21BC44E717}"/>
              </a:ext>
            </a:extLst>
          </p:cNvPr>
          <p:cNvSpPr txBox="1"/>
          <p:nvPr/>
        </p:nvSpPr>
        <p:spPr>
          <a:xfrm>
            <a:off x="292769" y="5424383"/>
            <a:ext cx="105035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https://www.fhwa.dot.gov/innovation/everydaycounts/edc_5/docs/crowdsourcing_applications.pdf</a:t>
            </a:r>
          </a:p>
        </p:txBody>
      </p:sp>
      <p:sp>
        <p:nvSpPr>
          <p:cNvPr id="6" name="Slide Number Placeholder 1">
            <a:extLst>
              <a:ext uri="{FF2B5EF4-FFF2-40B4-BE49-F238E27FC236}">
                <a16:creationId xmlns:a16="http://schemas.microsoft.com/office/drawing/2014/main" id="{8C688D53-45A4-851B-BF7B-65BC0382ECB3}"/>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21</a:t>
            </a:fld>
            <a:endParaRPr lang="en-US" b="1" dirty="0">
              <a:solidFill>
                <a:schemeClr val="tx1"/>
              </a:solidFill>
            </a:endParaRPr>
          </a:p>
        </p:txBody>
      </p:sp>
    </p:spTree>
    <p:extLst>
      <p:ext uri="{BB962C8B-B14F-4D97-AF65-F5344CB8AC3E}">
        <p14:creationId xmlns:p14="http://schemas.microsoft.com/office/powerpoint/2010/main" val="3906964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55E7-339D-4F48-94CF-A232C4E65318}"/>
              </a:ext>
            </a:extLst>
          </p:cNvPr>
          <p:cNvSpPr>
            <a:spLocks noGrp="1"/>
          </p:cNvSpPr>
          <p:nvPr>
            <p:ph type="title"/>
          </p:nvPr>
        </p:nvSpPr>
        <p:spPr>
          <a:xfrm>
            <a:off x="579781" y="365125"/>
            <a:ext cx="11009243" cy="1325563"/>
          </a:xfrm>
        </p:spPr>
        <p:txBody>
          <a:bodyPr>
            <a:normAutofit/>
          </a:bodyPr>
          <a:lstStyle/>
          <a:p>
            <a:pPr marL="2633663" indent="-2633663"/>
            <a:r>
              <a:rPr lang="en-US">
                <a:solidFill>
                  <a:schemeClr val="accent4"/>
                </a:solidFill>
              </a:rPr>
              <a:t>Example:</a:t>
            </a:r>
            <a:r>
              <a:rPr lang="en-US"/>
              <a:t> Virginia DOT Integrates 511 Mobile, Web, and Navigation</a:t>
            </a:r>
          </a:p>
        </p:txBody>
      </p:sp>
      <p:sp>
        <p:nvSpPr>
          <p:cNvPr id="3" name="Content Placeholder 2">
            <a:extLst>
              <a:ext uri="{FF2B5EF4-FFF2-40B4-BE49-F238E27FC236}">
                <a16:creationId xmlns:a16="http://schemas.microsoft.com/office/drawing/2014/main" id="{B617970A-EB78-4C80-8308-DEF0658D6332}"/>
              </a:ext>
            </a:extLst>
          </p:cNvPr>
          <p:cNvSpPr>
            <a:spLocks noGrp="1"/>
          </p:cNvSpPr>
          <p:nvPr>
            <p:ph idx="1"/>
          </p:nvPr>
        </p:nvSpPr>
        <p:spPr>
          <a:xfrm>
            <a:off x="485576" y="2136913"/>
            <a:ext cx="6524541" cy="4040050"/>
          </a:xfrm>
        </p:spPr>
        <p:txBody>
          <a:bodyPr vert="horz" lIns="91440" tIns="45720" rIns="91440" bIns="45720" rtlCol="0" anchor="t">
            <a:normAutofit/>
          </a:bodyPr>
          <a:lstStyle/>
          <a:p>
            <a:r>
              <a:rPr lang="en-US" dirty="0">
                <a:latin typeface="Arial"/>
                <a:cs typeface="Arial"/>
              </a:rPr>
              <a:t>Virginia DOT App and Web use Waze</a:t>
            </a:r>
            <a:r>
              <a:rPr lang="en-US" sz="2800" b="0" i="0" kern="1200" dirty="0">
                <a:effectLst/>
                <a:latin typeface="+mn-lt"/>
                <a:ea typeface="+mn-ea"/>
                <a:cs typeface="+mn-cs"/>
              </a:rPr>
              <a:t>®, </a:t>
            </a:r>
            <a:r>
              <a:rPr lang="en-US" dirty="0">
                <a:latin typeface="Arial"/>
                <a:cs typeface="Arial"/>
              </a:rPr>
              <a:t>INRIX</a:t>
            </a:r>
            <a:r>
              <a:rPr lang="en-US" sz="2800" b="0" i="0" kern="1200" dirty="0">
                <a:effectLst/>
                <a:latin typeface="+mn-lt"/>
                <a:ea typeface="+mn-ea"/>
                <a:cs typeface="+mn-cs"/>
              </a:rPr>
              <a:t>®</a:t>
            </a:r>
            <a:r>
              <a:rPr lang="en-US" dirty="0">
                <a:latin typeface="Arial"/>
                <a:cs typeface="Arial"/>
              </a:rPr>
              <a:t>, Google</a:t>
            </a:r>
            <a:r>
              <a:rPr lang="en-US" sz="2800" b="0" i="0" kern="1200" dirty="0">
                <a:effectLst/>
                <a:latin typeface="+mn-lt"/>
                <a:ea typeface="+mn-ea"/>
                <a:cs typeface="+mn-cs"/>
              </a:rPr>
              <a:t>®</a:t>
            </a:r>
            <a:r>
              <a:rPr lang="en-US" dirty="0">
                <a:latin typeface="Arial"/>
                <a:cs typeface="Arial"/>
              </a:rPr>
              <a:t>, and State DOT data.</a:t>
            </a:r>
            <a:endParaRPr lang="en-US">
              <a:latin typeface="Arial"/>
              <a:cs typeface="Arial"/>
            </a:endParaRPr>
          </a:p>
          <a:p>
            <a:pPr marL="742950" lvl="1" indent="-285750">
              <a:lnSpc>
                <a:spcPct val="110000"/>
              </a:lnSpc>
              <a:spcBef>
                <a:spcPts val="1200"/>
              </a:spcBef>
            </a:pPr>
            <a:r>
              <a:rPr lang="en-US" sz="2000" dirty="0">
                <a:latin typeface="Arial"/>
                <a:cs typeface="Arial"/>
              </a:rPr>
              <a:t>Push notifications and alerts</a:t>
            </a:r>
          </a:p>
          <a:p>
            <a:pPr marL="742950" lvl="1" indent="-285750">
              <a:lnSpc>
                <a:spcPct val="110000"/>
              </a:lnSpc>
              <a:spcBef>
                <a:spcPts val="1200"/>
              </a:spcBef>
            </a:pPr>
            <a:r>
              <a:rPr lang="en-US" sz="2000" dirty="0">
                <a:latin typeface="Arial"/>
                <a:cs typeface="Arial"/>
              </a:rPr>
              <a:t>Transit and parking information</a:t>
            </a:r>
          </a:p>
          <a:p>
            <a:pPr marL="742950" lvl="1" indent="-285750">
              <a:lnSpc>
                <a:spcPct val="110000"/>
              </a:lnSpc>
              <a:spcBef>
                <a:spcPts val="1200"/>
              </a:spcBef>
              <a:spcAft>
                <a:spcPts val="1200"/>
              </a:spcAft>
            </a:pPr>
            <a:r>
              <a:rPr lang="en-US" sz="2000" dirty="0">
                <a:latin typeface="Arial"/>
                <a:cs typeface="Arial"/>
              </a:rPr>
              <a:t>Turn-by-turn navigation and travel times</a:t>
            </a:r>
          </a:p>
          <a:p>
            <a:pPr>
              <a:lnSpc>
                <a:spcPct val="100000"/>
              </a:lnSpc>
              <a:spcBef>
                <a:spcPts val="1200"/>
              </a:spcBef>
            </a:pPr>
            <a:r>
              <a:rPr lang="en-US" dirty="0"/>
              <a:t>Virginia DOT notifies traveling public of road closures using Twitter.</a:t>
            </a:r>
          </a:p>
        </p:txBody>
      </p:sp>
      <p:pic>
        <p:nvPicPr>
          <p:cNvPr id="5" name="Picture 4" descr="Image of the Virginia DOT 511 system navigation and notification app shows multimodal route options to the Pentagon along with each option's travel time. The app says &quot;provided by Google.&quot;">
            <a:extLst>
              <a:ext uri="{FF2B5EF4-FFF2-40B4-BE49-F238E27FC236}">
                <a16:creationId xmlns:a16="http://schemas.microsoft.com/office/drawing/2014/main" id="{68A53ECC-841A-4471-8EF1-CCE292B5759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19254" y="2029625"/>
            <a:ext cx="2187592" cy="3987788"/>
          </a:xfrm>
          <a:prstGeom prst="rect">
            <a:avLst/>
          </a:prstGeom>
          <a:ln w="19050">
            <a:solidFill>
              <a:schemeClr val="bg1"/>
            </a:solidFill>
          </a:ln>
        </p:spPr>
      </p:pic>
      <p:pic>
        <p:nvPicPr>
          <p:cNvPr id="6" name="Picture 5" descr="Virginia DOT 511 navigation app shows turn by turn movements and also shows the Waze® logo because the agency app uses Waze to provide travelers routing.">
            <a:extLst>
              <a:ext uri="{FF2B5EF4-FFF2-40B4-BE49-F238E27FC236}">
                <a16:creationId xmlns:a16="http://schemas.microsoft.com/office/drawing/2014/main" id="{F3B4DEB1-9C4A-4DC0-8867-F26B834673B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525120" y="2029625"/>
            <a:ext cx="2184280" cy="3987788"/>
          </a:xfrm>
          <a:prstGeom prst="rect">
            <a:avLst/>
          </a:prstGeom>
          <a:ln w="19050">
            <a:solidFill>
              <a:schemeClr val="bg1"/>
            </a:solidFill>
          </a:ln>
        </p:spPr>
      </p:pic>
      <p:sp>
        <p:nvSpPr>
          <p:cNvPr id="7" name="Rectangle 6">
            <a:extLst>
              <a:ext uri="{FF2B5EF4-FFF2-40B4-BE49-F238E27FC236}">
                <a16:creationId xmlns:a16="http://schemas.microsoft.com/office/drawing/2014/main" id="{B5DFA5D4-9503-44C0-B109-06BDDBE7F27C}"/>
              </a:ext>
            </a:extLst>
          </p:cNvPr>
          <p:cNvSpPr/>
          <p:nvPr/>
        </p:nvSpPr>
        <p:spPr>
          <a:xfrm rot="5400000">
            <a:off x="10343664" y="4460099"/>
            <a:ext cx="3007555" cy="24622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Virginia Department of Transportation</a:t>
            </a:r>
          </a:p>
        </p:txBody>
      </p:sp>
      <p:sp>
        <p:nvSpPr>
          <p:cNvPr id="8" name="Slide Number Placeholder 1">
            <a:extLst>
              <a:ext uri="{FF2B5EF4-FFF2-40B4-BE49-F238E27FC236}">
                <a16:creationId xmlns:a16="http://schemas.microsoft.com/office/drawing/2014/main" id="{A5069DF8-E008-FA46-A6F1-3E0E962C838D}"/>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22</a:t>
            </a:fld>
            <a:endParaRPr lang="en-US" b="1" dirty="0">
              <a:solidFill>
                <a:schemeClr val="tx1"/>
              </a:solidFill>
            </a:endParaRPr>
          </a:p>
        </p:txBody>
      </p:sp>
    </p:spTree>
    <p:extLst>
      <p:ext uri="{BB962C8B-B14F-4D97-AF65-F5344CB8AC3E}">
        <p14:creationId xmlns:p14="http://schemas.microsoft.com/office/powerpoint/2010/main" val="3614297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5502-AD95-4D2C-AAEC-C6F5EF0CD135}"/>
              </a:ext>
            </a:extLst>
          </p:cNvPr>
          <p:cNvSpPr>
            <a:spLocks noGrp="1"/>
          </p:cNvSpPr>
          <p:nvPr>
            <p:ph type="title"/>
          </p:nvPr>
        </p:nvSpPr>
        <p:spPr>
          <a:xfrm>
            <a:off x="614540" y="365125"/>
            <a:ext cx="10515600" cy="1325563"/>
          </a:xfrm>
        </p:spPr>
        <p:txBody>
          <a:bodyPr/>
          <a:lstStyle/>
          <a:p>
            <a:pPr marL="2692400" indent="-2692400"/>
            <a:r>
              <a:rPr lang="en-US">
                <a:solidFill>
                  <a:schemeClr val="accent4"/>
                </a:solidFill>
              </a:rPr>
              <a:t>Example:</a:t>
            </a:r>
            <a:r>
              <a:rPr lang="en-US"/>
              <a:t> 	Arizona DOT Traveler Information</a:t>
            </a:r>
          </a:p>
        </p:txBody>
      </p:sp>
      <p:sp>
        <p:nvSpPr>
          <p:cNvPr id="3" name="Content Placeholder 2">
            <a:extLst>
              <a:ext uri="{FF2B5EF4-FFF2-40B4-BE49-F238E27FC236}">
                <a16:creationId xmlns:a16="http://schemas.microsoft.com/office/drawing/2014/main" id="{EA55EA67-3348-4367-8EAD-251941C5621C}"/>
              </a:ext>
            </a:extLst>
          </p:cNvPr>
          <p:cNvSpPr>
            <a:spLocks noGrp="1"/>
          </p:cNvSpPr>
          <p:nvPr>
            <p:ph idx="1"/>
          </p:nvPr>
        </p:nvSpPr>
        <p:spPr>
          <a:xfrm>
            <a:off x="614539" y="2313524"/>
            <a:ext cx="6245655" cy="3890963"/>
          </a:xfrm>
        </p:spPr>
        <p:txBody>
          <a:bodyPr>
            <a:normAutofit/>
          </a:bodyPr>
          <a:lstStyle/>
          <a:p>
            <a:pPr>
              <a:spcAft>
                <a:spcPts val="1200"/>
              </a:spcAft>
            </a:pPr>
            <a:r>
              <a:rPr lang="en-US" sz="2400" dirty="0"/>
              <a:t>INRIX</a:t>
            </a:r>
            <a:r>
              <a:rPr lang="en-US" sz="2400" b="0" i="0" kern="1200" dirty="0">
                <a:effectLst/>
                <a:latin typeface="+mn-lt"/>
                <a:ea typeface="+mn-ea"/>
                <a:cs typeface="+mn-cs"/>
              </a:rPr>
              <a:t>®</a:t>
            </a:r>
            <a:r>
              <a:rPr lang="en-US" sz="2400" dirty="0"/>
              <a:t> data to post rural road travel times.</a:t>
            </a:r>
          </a:p>
          <a:p>
            <a:pPr>
              <a:spcAft>
                <a:spcPts val="1200"/>
              </a:spcAft>
            </a:pPr>
            <a:r>
              <a:rPr lang="en-US" altLang="en-US" sz="2400" dirty="0"/>
              <a:t>HERE</a:t>
            </a:r>
            <a:r>
              <a:rPr lang="en-US" sz="2400" b="0" i="0" kern="1200" dirty="0">
                <a:effectLst/>
                <a:latin typeface="+mn-lt"/>
                <a:ea typeface="+mn-ea"/>
                <a:cs typeface="+mn-cs"/>
              </a:rPr>
              <a:t>®</a:t>
            </a:r>
            <a:r>
              <a:rPr lang="en-US" altLang="en-US" sz="2400" dirty="0"/>
              <a:t> Traffic Tiles for color-coded speed maps for AZ511.</a:t>
            </a:r>
          </a:p>
          <a:p>
            <a:pPr>
              <a:spcAft>
                <a:spcPts val="1200"/>
              </a:spcAft>
            </a:pPr>
            <a:r>
              <a:rPr lang="en-US" altLang="en-US" sz="2400" dirty="0"/>
              <a:t>Data is accessible to any Arizona public agency and university.</a:t>
            </a:r>
          </a:p>
          <a:p>
            <a:pPr>
              <a:spcAft>
                <a:spcPts val="1200"/>
              </a:spcAft>
            </a:pPr>
            <a:r>
              <a:rPr lang="en-US" altLang="en-US" sz="2400" dirty="0"/>
              <a:t>Data applied to adaptive ramp meter analysis and back of queue management.</a:t>
            </a:r>
          </a:p>
        </p:txBody>
      </p:sp>
      <p:sp>
        <p:nvSpPr>
          <p:cNvPr id="37" name="Rectangle 36">
            <a:extLst>
              <a:ext uri="{FF2B5EF4-FFF2-40B4-BE49-F238E27FC236}">
                <a16:creationId xmlns:a16="http://schemas.microsoft.com/office/drawing/2014/main" id="{98ED97FE-C18C-4750-AD5B-2A7CC1AF59B4}"/>
              </a:ext>
            </a:extLst>
          </p:cNvPr>
          <p:cNvSpPr/>
          <p:nvPr/>
        </p:nvSpPr>
        <p:spPr>
          <a:xfrm>
            <a:off x="8987756" y="6011786"/>
            <a:ext cx="3009158" cy="24622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Arizona Department of Transportation</a:t>
            </a:r>
          </a:p>
        </p:txBody>
      </p:sp>
      <p:pic>
        <p:nvPicPr>
          <p:cNvPr id="5" name="Picture 4" descr="The image is a schematic that shows data from coming from INRIX through the Arizona DOT firewall, into a data store, to a DMS interface and onto a freeway message sign. The message sign shows minutes to Sedona using two routes. The image conveys automated quantitative traveler information.">
            <a:extLst>
              <a:ext uri="{FF2B5EF4-FFF2-40B4-BE49-F238E27FC236}">
                <a16:creationId xmlns:a16="http://schemas.microsoft.com/office/drawing/2014/main" id="{82831F22-05F2-44B4-9C9F-C7ED4E8CCF72}"/>
              </a:ext>
            </a:extLst>
          </p:cNvPr>
          <p:cNvPicPr>
            <a:picLocks noChangeAspect="1"/>
          </p:cNvPicPr>
          <p:nvPr/>
        </p:nvPicPr>
        <p:blipFill>
          <a:blip r:embed="rId3"/>
          <a:stretch>
            <a:fillRect/>
          </a:stretch>
        </p:blipFill>
        <p:spPr>
          <a:xfrm>
            <a:off x="7261631" y="1890629"/>
            <a:ext cx="4755292" cy="4261473"/>
          </a:xfrm>
          <a:prstGeom prst="rect">
            <a:avLst/>
          </a:prstGeom>
        </p:spPr>
      </p:pic>
      <p:sp>
        <p:nvSpPr>
          <p:cNvPr id="6" name="Slide Number Placeholder 1">
            <a:extLst>
              <a:ext uri="{FF2B5EF4-FFF2-40B4-BE49-F238E27FC236}">
                <a16:creationId xmlns:a16="http://schemas.microsoft.com/office/drawing/2014/main" id="{4AF85BE0-52F7-D88C-BD04-49312CFBDED0}"/>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23</a:t>
            </a:fld>
            <a:endParaRPr lang="en-US" b="1" dirty="0">
              <a:solidFill>
                <a:schemeClr val="tx1"/>
              </a:solidFill>
            </a:endParaRPr>
          </a:p>
        </p:txBody>
      </p:sp>
    </p:spTree>
    <p:extLst>
      <p:ext uri="{BB962C8B-B14F-4D97-AF65-F5344CB8AC3E}">
        <p14:creationId xmlns:p14="http://schemas.microsoft.com/office/powerpoint/2010/main" val="619357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390A6-2DDA-4AA2-94E6-D8AE97899797}"/>
              </a:ext>
            </a:extLst>
          </p:cNvPr>
          <p:cNvSpPr>
            <a:spLocks noGrp="1"/>
          </p:cNvSpPr>
          <p:nvPr>
            <p:ph type="title"/>
          </p:nvPr>
        </p:nvSpPr>
        <p:spPr/>
        <p:txBody>
          <a:bodyPr>
            <a:normAutofit/>
          </a:bodyPr>
          <a:lstStyle/>
          <a:p>
            <a:pPr marL="2743200" indent="-2743200"/>
            <a:r>
              <a:rPr lang="en-US">
                <a:solidFill>
                  <a:schemeClr val="accent4"/>
                </a:solidFill>
              </a:rPr>
              <a:t>Example:</a:t>
            </a:r>
            <a:r>
              <a:rPr lang="en-US"/>
              <a:t> 	Kentucky Transportation Cabinet (KYTC) 511 Website</a:t>
            </a:r>
          </a:p>
        </p:txBody>
      </p:sp>
      <p:sp>
        <p:nvSpPr>
          <p:cNvPr id="3" name="Content Placeholder 2">
            <a:extLst>
              <a:ext uri="{FF2B5EF4-FFF2-40B4-BE49-F238E27FC236}">
                <a16:creationId xmlns:a16="http://schemas.microsoft.com/office/drawing/2014/main" id="{F35F6433-D647-41D5-B913-0D567A40EA1D}"/>
              </a:ext>
            </a:extLst>
          </p:cNvPr>
          <p:cNvSpPr>
            <a:spLocks noGrp="1"/>
          </p:cNvSpPr>
          <p:nvPr>
            <p:ph idx="1"/>
          </p:nvPr>
        </p:nvSpPr>
        <p:spPr>
          <a:xfrm>
            <a:off x="4889499" y="2222499"/>
            <a:ext cx="7057859" cy="3954463"/>
          </a:xfrm>
        </p:spPr>
        <p:txBody>
          <a:bodyPr>
            <a:normAutofit/>
          </a:bodyPr>
          <a:lstStyle/>
          <a:p>
            <a:pPr>
              <a:lnSpc>
                <a:spcPct val="85000"/>
              </a:lnSpc>
              <a:spcBef>
                <a:spcPts val="600"/>
              </a:spcBef>
              <a:spcAft>
                <a:spcPts val="1200"/>
              </a:spcAft>
            </a:pPr>
            <a:r>
              <a:rPr lang="en-US" dirty="0"/>
              <a:t>In-house staff replaced legacy 511  system with GoKY website.</a:t>
            </a:r>
          </a:p>
          <a:p>
            <a:pPr>
              <a:lnSpc>
                <a:spcPct val="85000"/>
              </a:lnSpc>
              <a:spcBef>
                <a:spcPts val="600"/>
              </a:spcBef>
              <a:spcAft>
                <a:spcPts val="1200"/>
              </a:spcAft>
            </a:pPr>
            <a:r>
              <a:rPr lang="en-US" dirty="0"/>
              <a:t>System integrates crowdsourced,  agency, and other data in real-time.</a:t>
            </a:r>
          </a:p>
          <a:p>
            <a:pPr>
              <a:lnSpc>
                <a:spcPct val="85000"/>
              </a:lnSpc>
              <a:spcBef>
                <a:spcPts val="600"/>
              </a:spcBef>
              <a:spcAft>
                <a:spcPts val="1800"/>
              </a:spcAft>
            </a:pPr>
            <a:r>
              <a:rPr lang="en-US" dirty="0"/>
              <a:t>KYTC shares events with Waze</a:t>
            </a:r>
            <a:r>
              <a:rPr lang="en-US" sz="2800" b="0" i="0" kern="1200" dirty="0">
                <a:effectLst/>
                <a:latin typeface="+mn-lt"/>
                <a:ea typeface="+mn-ea"/>
                <a:cs typeface="+mn-cs"/>
              </a:rPr>
              <a:t>®</a:t>
            </a:r>
            <a:r>
              <a:rPr lang="en-US" dirty="0"/>
              <a:t>.</a:t>
            </a:r>
          </a:p>
          <a:p>
            <a:pPr marL="0" indent="0">
              <a:lnSpc>
                <a:spcPct val="85000"/>
              </a:lnSpc>
              <a:spcBef>
                <a:spcPts val="600"/>
              </a:spcBef>
              <a:spcAft>
                <a:spcPts val="1200"/>
              </a:spcAft>
              <a:buNone/>
            </a:pPr>
            <a:r>
              <a:rPr lang="en-US" dirty="0"/>
              <a:t>RESULT: more timely, complete information with greater public reach at lower cost.</a:t>
            </a:r>
          </a:p>
          <a:p>
            <a:pPr>
              <a:lnSpc>
                <a:spcPct val="85000"/>
              </a:lnSpc>
              <a:spcBef>
                <a:spcPts val="600"/>
              </a:spcBef>
              <a:spcAft>
                <a:spcPts val="1200"/>
              </a:spcAft>
            </a:pPr>
            <a:endParaRPr lang="en-US" dirty="0"/>
          </a:p>
        </p:txBody>
      </p:sp>
      <p:pic>
        <p:nvPicPr>
          <p:cNvPr id="5" name="Picture 4" descr="A screenshot showing GoKY 511 Traveler Information which includes real-time crowdsourced information in addition to reports from Kentucky Transportation Cabinet’s Traffic Management Centers.">
            <a:extLst>
              <a:ext uri="{FF2B5EF4-FFF2-40B4-BE49-F238E27FC236}">
                <a16:creationId xmlns:a16="http://schemas.microsoft.com/office/drawing/2014/main" id="{A766978B-9F7D-42B6-A306-5DD745DFF30D}"/>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25398" y="1773236"/>
            <a:ext cx="4297680" cy="4480560"/>
          </a:xfrm>
          <a:prstGeom prst="rect">
            <a:avLst/>
          </a:prstGeom>
          <a:ln w="28575">
            <a:solidFill>
              <a:schemeClr val="tx1">
                <a:lumMod val="50000"/>
                <a:lumOff val="50000"/>
              </a:schemeClr>
            </a:solid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B28967A5-C7EC-48E9-955C-8651A6F040A3}"/>
              </a:ext>
            </a:extLst>
          </p:cNvPr>
          <p:cNvSpPr/>
          <p:nvPr/>
        </p:nvSpPr>
        <p:spPr>
          <a:xfrm>
            <a:off x="2982767" y="5930741"/>
            <a:ext cx="1045479" cy="246221"/>
          </a:xfrm>
          <a:prstGeom prst="rect">
            <a:avLst/>
          </a:prstGeom>
        </p:spPr>
        <p:txBody>
          <a:bodyPr wrap="none">
            <a:spAutoFit/>
          </a:bodyPr>
          <a:lstStyle/>
          <a:p>
            <a:r>
              <a:rPr lang="en-US" sz="1000" b="1" i="1">
                <a:solidFill>
                  <a:srgbClr val="020C18"/>
                </a:solidFill>
                <a:latin typeface="Arial" panose="020B0604020202020204" pitchFamily="34" charset="0"/>
                <a:cs typeface="Arial" panose="020B0604020202020204" pitchFamily="34" charset="0"/>
              </a:rPr>
              <a:t>Source: KYTC</a:t>
            </a:r>
          </a:p>
        </p:txBody>
      </p:sp>
      <p:sp>
        <p:nvSpPr>
          <p:cNvPr id="7" name="Slide Number Placeholder 1">
            <a:extLst>
              <a:ext uri="{FF2B5EF4-FFF2-40B4-BE49-F238E27FC236}">
                <a16:creationId xmlns:a16="http://schemas.microsoft.com/office/drawing/2014/main" id="{2272A201-C213-F2CD-C229-AF3E324669A1}"/>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24</a:t>
            </a:fld>
            <a:endParaRPr lang="en-US" b="1" dirty="0">
              <a:solidFill>
                <a:schemeClr val="tx1"/>
              </a:solidFill>
            </a:endParaRPr>
          </a:p>
        </p:txBody>
      </p:sp>
    </p:spTree>
    <p:extLst>
      <p:ext uri="{BB962C8B-B14F-4D97-AF65-F5344CB8AC3E}">
        <p14:creationId xmlns:p14="http://schemas.microsoft.com/office/powerpoint/2010/main" val="2334216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E4878-A075-40A2-9201-6210C79697B1}"/>
              </a:ext>
            </a:extLst>
          </p:cNvPr>
          <p:cNvSpPr>
            <a:spLocks noGrp="1"/>
          </p:cNvSpPr>
          <p:nvPr>
            <p:ph type="title"/>
          </p:nvPr>
        </p:nvSpPr>
        <p:spPr>
          <a:xfrm>
            <a:off x="609600" y="365125"/>
            <a:ext cx="10744200" cy="1325563"/>
          </a:xfrm>
        </p:spPr>
        <p:txBody>
          <a:bodyPr/>
          <a:lstStyle/>
          <a:p>
            <a:pPr marL="2743200" indent="-2743200"/>
            <a:r>
              <a:rPr lang="en-US">
                <a:solidFill>
                  <a:schemeClr val="accent4"/>
                </a:solidFill>
              </a:rPr>
              <a:t>Example:</a:t>
            </a:r>
            <a:r>
              <a:rPr lang="en-US"/>
              <a:t> 	Pennsylvania DOT Localized Traveler Push Notifications </a:t>
            </a:r>
          </a:p>
        </p:txBody>
      </p:sp>
      <p:sp>
        <p:nvSpPr>
          <p:cNvPr id="3" name="Content Placeholder 2">
            <a:extLst>
              <a:ext uri="{FF2B5EF4-FFF2-40B4-BE49-F238E27FC236}">
                <a16:creationId xmlns:a16="http://schemas.microsoft.com/office/drawing/2014/main" id="{A57EABF8-DE9C-4F43-978A-859C4D1D173C}"/>
              </a:ext>
            </a:extLst>
          </p:cNvPr>
          <p:cNvSpPr>
            <a:spLocks noGrp="1"/>
          </p:cNvSpPr>
          <p:nvPr>
            <p:ph idx="1"/>
          </p:nvPr>
        </p:nvSpPr>
        <p:spPr>
          <a:xfrm>
            <a:off x="546099" y="2247899"/>
            <a:ext cx="11268529" cy="3929063"/>
          </a:xfrm>
        </p:spPr>
        <p:txBody>
          <a:bodyPr vert="horz" lIns="91440" tIns="45720" rIns="91440" bIns="45720" rtlCol="0" anchor="t">
            <a:normAutofit/>
          </a:bodyPr>
          <a:lstStyle/>
          <a:p>
            <a:pPr marL="285750" indent="-285750">
              <a:spcAft>
                <a:spcPts val="1200"/>
              </a:spcAft>
            </a:pPr>
            <a:r>
              <a:rPr lang="en-US" sz="2400" dirty="0">
                <a:latin typeface="Arial"/>
                <a:cs typeface="Arial"/>
              </a:rPr>
              <a:t>Uses Highway Emergency Link Platform (HELP)  by iLog</a:t>
            </a:r>
            <a:r>
              <a:rPr lang="en-US" sz="2400" b="0" i="0" baseline="30000" dirty="0">
                <a:effectLst/>
                <a:latin typeface="Roboto" panose="02000000000000000000" pitchFamily="2" charset="0"/>
              </a:rPr>
              <a:t>®</a:t>
            </a:r>
            <a:r>
              <a:rPr lang="en-US" sz="2400" dirty="0">
                <a:latin typeface="Arial"/>
                <a:cs typeface="Arial"/>
              </a:rPr>
              <a:t> enables to notify all cell users via wide-area emergency broadcast system (like an Amber Alert). </a:t>
            </a:r>
          </a:p>
          <a:p>
            <a:pPr marL="285750" indent="-285750">
              <a:spcAft>
                <a:spcPts val="1200"/>
              </a:spcAft>
            </a:pPr>
            <a:r>
              <a:rPr lang="en-US" sz="2400" dirty="0">
                <a:latin typeface="Arial"/>
                <a:cs typeface="Arial"/>
              </a:rPr>
              <a:t>Uses INRIX</a:t>
            </a:r>
            <a:r>
              <a:rPr lang="en-US" sz="2400" b="0" i="0" baseline="30000" dirty="0">
                <a:effectLst/>
                <a:latin typeface="Roboto" panose="02000000000000000000" pitchFamily="2" charset="0"/>
              </a:rPr>
              <a:t>®</a:t>
            </a:r>
            <a:r>
              <a:rPr lang="en-US" sz="2400" dirty="0">
                <a:latin typeface="Arial"/>
                <a:cs typeface="Arial"/>
              </a:rPr>
              <a:t> data to identify queues and set geofenced area to send alert.</a:t>
            </a:r>
          </a:p>
        </p:txBody>
      </p:sp>
      <p:pic>
        <p:nvPicPr>
          <p:cNvPr id="21" name="Picture 20" descr="Image of a map showing all cell phones on a geo-coded area along a major freeway.">
            <a:extLst>
              <a:ext uri="{FF2B5EF4-FFF2-40B4-BE49-F238E27FC236}">
                <a16:creationId xmlns:a16="http://schemas.microsoft.com/office/drawing/2014/main" id="{8D1DC985-D2F8-4401-9AB4-EBF9086E3A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98600" y="4024086"/>
            <a:ext cx="10210800" cy="1778000"/>
          </a:xfrm>
          <a:prstGeom prst="rect">
            <a:avLst/>
          </a:prstGeom>
          <a:ln>
            <a:noFill/>
          </a:ln>
          <a:effectLst/>
        </p:spPr>
      </p:pic>
      <p:sp>
        <p:nvSpPr>
          <p:cNvPr id="22" name="Rectangle 21">
            <a:extLst>
              <a:ext uri="{FF2B5EF4-FFF2-40B4-BE49-F238E27FC236}">
                <a16:creationId xmlns:a16="http://schemas.microsoft.com/office/drawing/2014/main" id="{526AB010-5A6A-4121-A7DE-5BD54E1F7A98}"/>
              </a:ext>
            </a:extLst>
          </p:cNvPr>
          <p:cNvSpPr/>
          <p:nvPr/>
        </p:nvSpPr>
        <p:spPr>
          <a:xfrm>
            <a:off x="8355597" y="5796483"/>
            <a:ext cx="3353803" cy="246221"/>
          </a:xfrm>
          <a:prstGeom prst="rect">
            <a:avLst/>
          </a:prstGeom>
        </p:spPr>
        <p:txBody>
          <a:bodyPr wrap="none">
            <a:spAutoFit/>
          </a:bodyPr>
          <a:lstStyle/>
          <a:p>
            <a:r>
              <a:rPr lang="en-US" sz="1000" b="1" i="1" dirty="0">
                <a:solidFill>
                  <a:schemeClr val="bg1"/>
                </a:solidFill>
                <a:latin typeface="Arial" panose="020B0604020202020204" pitchFamily="34" charset="0"/>
                <a:cs typeface="Arial" panose="020B0604020202020204" pitchFamily="34" charset="0"/>
              </a:rPr>
              <a:t>Source: Pennsylvania Department of Transportation</a:t>
            </a:r>
          </a:p>
        </p:txBody>
      </p:sp>
      <p:sp>
        <p:nvSpPr>
          <p:cNvPr id="5" name="Slide Number Placeholder 1">
            <a:extLst>
              <a:ext uri="{FF2B5EF4-FFF2-40B4-BE49-F238E27FC236}">
                <a16:creationId xmlns:a16="http://schemas.microsoft.com/office/drawing/2014/main" id="{3B4674EE-FEAA-647D-3BAC-81474922CCD2}"/>
              </a:ext>
            </a:extLst>
          </p:cNvPr>
          <p:cNvSpPr txBox="1">
            <a:spLocks/>
          </p:cNvSpPr>
          <p:nvPr/>
        </p:nvSpPr>
        <p:spPr>
          <a:xfrm>
            <a:off x="11766551" y="6557963"/>
            <a:ext cx="366260" cy="263918"/>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27CD50-890E-4B42-9184-3B68D8CA0906}" type="slidenum">
              <a:rPr lang="en-US" b="1" smtClean="0">
                <a:solidFill>
                  <a:schemeClr val="tx1"/>
                </a:solidFill>
              </a:rPr>
              <a:pPr/>
              <a:t>25</a:t>
            </a:fld>
            <a:endParaRPr lang="en-US" b="1" dirty="0">
              <a:solidFill>
                <a:schemeClr val="tx1"/>
              </a:solidFill>
            </a:endParaRPr>
          </a:p>
        </p:txBody>
      </p:sp>
    </p:spTree>
    <p:extLst>
      <p:ext uri="{BB962C8B-B14F-4D97-AF65-F5344CB8AC3E}">
        <p14:creationId xmlns:p14="http://schemas.microsoft.com/office/powerpoint/2010/main" val="164100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748679" y="4073372"/>
            <a:ext cx="10694638" cy="1470025"/>
          </a:xfrm>
        </p:spPr>
        <p:txBody>
          <a:bodyPr>
            <a:normAutofit fontScale="90000"/>
          </a:bodyPr>
          <a:lstStyle/>
          <a:p>
            <a:r>
              <a:rPr lang="en-US" b="1" dirty="0">
                <a:latin typeface="Century Gothic" panose="020B0502020202020204" pitchFamily="34" charset="0"/>
              </a:rPr>
              <a:t>New Jersey</a:t>
            </a:r>
            <a:br>
              <a:rPr lang="en-US" b="1" dirty="0">
                <a:latin typeface="Century Gothic" panose="020B0502020202020204" pitchFamily="34" charset="0"/>
              </a:rPr>
            </a:br>
            <a:r>
              <a:rPr lang="en-US" b="1" dirty="0">
                <a:latin typeface="Century Gothic" panose="020B0502020202020204" pitchFamily="34" charset="0"/>
              </a:rPr>
              <a:t>Traveler Information Systems</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3684" y="1487010"/>
            <a:ext cx="2224631" cy="2209800"/>
          </a:xfrm>
          <a:prstGeom prst="rect">
            <a:avLst/>
          </a:prstGeom>
        </p:spPr>
      </p:pic>
      <p:sp>
        <p:nvSpPr>
          <p:cNvPr id="2" name="Slide Number Placeholder 1">
            <a:extLst>
              <a:ext uri="{FF2B5EF4-FFF2-40B4-BE49-F238E27FC236}">
                <a16:creationId xmlns:a16="http://schemas.microsoft.com/office/drawing/2014/main" id="{C5659DF0-1DE6-5326-ED32-497DAF723325}"/>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26</a:t>
            </a:fld>
            <a:endParaRPr lang="en-US" b="1" dirty="0">
              <a:solidFill>
                <a:schemeClr val="tx1"/>
              </a:solidFill>
            </a:endParaRPr>
          </a:p>
        </p:txBody>
      </p:sp>
    </p:spTree>
    <p:extLst>
      <p:ext uri="{BB962C8B-B14F-4D97-AF65-F5344CB8AC3E}">
        <p14:creationId xmlns:p14="http://schemas.microsoft.com/office/powerpoint/2010/main" val="3838133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6372F-E061-8E2C-E629-A97168622196}"/>
              </a:ext>
            </a:extLst>
          </p:cNvPr>
          <p:cNvSpPr>
            <a:spLocks noGrp="1"/>
          </p:cNvSpPr>
          <p:nvPr>
            <p:ph type="title"/>
          </p:nvPr>
        </p:nvSpPr>
        <p:spPr>
          <a:xfrm>
            <a:off x="838200" y="1080050"/>
            <a:ext cx="10515600" cy="2348950"/>
          </a:xfrm>
        </p:spPr>
        <p:txBody>
          <a:bodyPr>
            <a:normAutofit fontScale="90000"/>
          </a:bodyPr>
          <a:lstStyle/>
          <a:p>
            <a:pPr algn="ctr"/>
            <a:br>
              <a:rPr lang="en-US" b="1" dirty="0">
                <a:latin typeface="Century Gothic" panose="020B0502020202020204" pitchFamily="34" charset="0"/>
              </a:rPr>
            </a:br>
            <a:r>
              <a:rPr lang="en-US" sz="4400" b="1" dirty="0">
                <a:latin typeface="Century Gothic" panose="020B0502020202020204" pitchFamily="34" charset="0"/>
              </a:rPr>
              <a:t>How Should Agencies Communicate</a:t>
            </a:r>
            <a:br>
              <a:rPr lang="en-US" sz="4400" b="1" dirty="0">
                <a:latin typeface="Century Gothic" panose="020B0502020202020204" pitchFamily="34" charset="0"/>
              </a:rPr>
            </a:br>
            <a:r>
              <a:rPr lang="en-US" sz="4400" b="1" dirty="0">
                <a:latin typeface="Century Gothic" panose="020B0502020202020204" pitchFamily="34" charset="0"/>
              </a:rPr>
              <a:t>With Their Customers?</a:t>
            </a:r>
            <a:br>
              <a:rPr lang="en-US" b="1" dirty="0">
                <a:latin typeface="Century Gothic" panose="020B0502020202020204" pitchFamily="34" charset="0"/>
              </a:rPr>
            </a:br>
            <a:endParaRPr lang="en-US" dirty="0"/>
          </a:p>
        </p:txBody>
      </p:sp>
      <p:pic>
        <p:nvPicPr>
          <p:cNvPr id="5" name="Picture 2" descr="Effective Communication: Methods and Assessment">
            <a:extLst>
              <a:ext uri="{FF2B5EF4-FFF2-40B4-BE49-F238E27FC236}">
                <a16:creationId xmlns:a16="http://schemas.microsoft.com/office/drawing/2014/main" id="{8084CE0A-E145-5F3F-93FE-5B98A36870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8773" y="3429000"/>
            <a:ext cx="2895600" cy="19907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4" descr="COM 151: Mass Communication - Application of Theory in the Workplace -  School of Communication">
            <a:extLst>
              <a:ext uri="{FF2B5EF4-FFF2-40B4-BE49-F238E27FC236}">
                <a16:creationId xmlns:a16="http://schemas.microsoft.com/office/drawing/2014/main" id="{0A8A57E0-2681-53EC-138F-DD2193AF2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049" y="3429000"/>
            <a:ext cx="3581400" cy="19842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2E5E67-529A-2044-22B3-13DE528D0E5F}"/>
              </a:ext>
            </a:extLst>
          </p:cNvPr>
          <p:cNvSpPr txBox="1"/>
          <p:nvPr/>
        </p:nvSpPr>
        <p:spPr>
          <a:xfrm>
            <a:off x="2565687" y="5546583"/>
            <a:ext cx="19812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One to One</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8" name="TextBox 7">
            <a:extLst>
              <a:ext uri="{FF2B5EF4-FFF2-40B4-BE49-F238E27FC236}">
                <a16:creationId xmlns:a16="http://schemas.microsoft.com/office/drawing/2014/main" id="{62003077-BC5B-F5EC-EFE9-3A2493756162}"/>
              </a:ext>
            </a:extLst>
          </p:cNvPr>
          <p:cNvSpPr txBox="1"/>
          <p:nvPr/>
        </p:nvSpPr>
        <p:spPr>
          <a:xfrm>
            <a:off x="6939049" y="5560867"/>
            <a:ext cx="3581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Mass Communication</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9" name="Plus Sign 8">
            <a:extLst>
              <a:ext uri="{FF2B5EF4-FFF2-40B4-BE49-F238E27FC236}">
                <a16:creationId xmlns:a16="http://schemas.microsoft.com/office/drawing/2014/main" id="{98076F2B-7B25-4DC2-1D4D-4B255CBD93FB}"/>
              </a:ext>
            </a:extLst>
          </p:cNvPr>
          <p:cNvSpPr/>
          <p:nvPr/>
        </p:nvSpPr>
        <p:spPr>
          <a:xfrm>
            <a:off x="5751760" y="4183653"/>
            <a:ext cx="548135" cy="47498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E0F6C1E-B2B1-9865-CA29-2ABE40BD6081}"/>
              </a:ext>
            </a:extLst>
          </p:cNvPr>
          <p:cNvSpPr txBox="1"/>
          <p:nvPr/>
        </p:nvSpPr>
        <p:spPr>
          <a:xfrm>
            <a:off x="3910831" y="6139332"/>
            <a:ext cx="422999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Every Way Possible!</a:t>
            </a:r>
            <a:endPar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2" name="Slide Number Placeholder 1">
            <a:extLst>
              <a:ext uri="{FF2B5EF4-FFF2-40B4-BE49-F238E27FC236}">
                <a16:creationId xmlns:a16="http://schemas.microsoft.com/office/drawing/2014/main" id="{CAB0110D-B2F1-C958-C06D-4DD6C9CD4810}"/>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27</a:t>
            </a:fld>
            <a:endParaRPr lang="en-US" b="1" dirty="0">
              <a:solidFill>
                <a:schemeClr val="tx1"/>
              </a:solidFill>
            </a:endParaRPr>
          </a:p>
        </p:txBody>
      </p:sp>
    </p:spTree>
    <p:extLst>
      <p:ext uri="{BB962C8B-B14F-4D97-AF65-F5344CB8AC3E}">
        <p14:creationId xmlns:p14="http://schemas.microsoft.com/office/powerpoint/2010/main" val="329570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F81539-DE05-0CEB-6FE1-0C74472BD67F}"/>
              </a:ext>
            </a:extLst>
          </p:cNvPr>
          <p:cNvSpPr txBox="1"/>
          <p:nvPr/>
        </p:nvSpPr>
        <p:spPr>
          <a:xfrm>
            <a:off x="3100432" y="2523159"/>
            <a:ext cx="599113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Commercial Vehicle Notifications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8" name="TextBox 7">
            <a:extLst>
              <a:ext uri="{FF2B5EF4-FFF2-40B4-BE49-F238E27FC236}">
                <a16:creationId xmlns:a16="http://schemas.microsoft.com/office/drawing/2014/main" id="{2545370A-86F5-6B74-02F1-D0DBA143B5B2}"/>
              </a:ext>
            </a:extLst>
          </p:cNvPr>
          <p:cNvSpPr txBox="1"/>
          <p:nvPr/>
        </p:nvSpPr>
        <p:spPr>
          <a:xfrm>
            <a:off x="2574894" y="3437559"/>
            <a:ext cx="70422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511 Platforms and Voice Assistant Systems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0" name="TextBox 9">
            <a:extLst>
              <a:ext uri="{FF2B5EF4-FFF2-40B4-BE49-F238E27FC236}">
                <a16:creationId xmlns:a16="http://schemas.microsoft.com/office/drawing/2014/main" id="{815F5D42-F641-D0B8-5553-2B8EBCCF2151}"/>
              </a:ext>
            </a:extLst>
          </p:cNvPr>
          <p:cNvSpPr txBox="1"/>
          <p:nvPr/>
        </p:nvSpPr>
        <p:spPr>
          <a:xfrm>
            <a:off x="3100432" y="4351959"/>
            <a:ext cx="599113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Crowdsourced Data</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3" name="Title 2">
            <a:extLst>
              <a:ext uri="{FF2B5EF4-FFF2-40B4-BE49-F238E27FC236}">
                <a16:creationId xmlns:a16="http://schemas.microsoft.com/office/drawing/2014/main" id="{CBE29DC8-68F1-BDD8-2075-FA23A474A8F1}"/>
              </a:ext>
            </a:extLst>
          </p:cNvPr>
          <p:cNvSpPr>
            <a:spLocks noGrp="1"/>
          </p:cNvSpPr>
          <p:nvPr>
            <p:ph type="title"/>
          </p:nvPr>
        </p:nvSpPr>
        <p:spPr>
          <a:xfrm>
            <a:off x="838200" y="1399747"/>
            <a:ext cx="10515600" cy="745576"/>
          </a:xfrm>
        </p:spPr>
        <p:txBody>
          <a:bodyPr>
            <a:normAutofit/>
          </a:bodyPr>
          <a:lstStyle/>
          <a:p>
            <a:pPr algn="ctr"/>
            <a:r>
              <a:rPr lang="en-US" sz="4400" b="1" dirty="0">
                <a:latin typeface="Century Gothic" panose="020B0502020202020204" pitchFamily="34" charset="0"/>
              </a:rPr>
              <a:t>New Jersey Traveler Information</a:t>
            </a:r>
            <a:endParaRPr lang="en-US" dirty="0"/>
          </a:p>
        </p:txBody>
      </p:sp>
      <p:sp>
        <p:nvSpPr>
          <p:cNvPr id="2" name="Slide Number Placeholder 1">
            <a:extLst>
              <a:ext uri="{FF2B5EF4-FFF2-40B4-BE49-F238E27FC236}">
                <a16:creationId xmlns:a16="http://schemas.microsoft.com/office/drawing/2014/main" id="{5B67F50A-1A9D-4EF5-858D-31B6B50A7AF9}"/>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28</a:t>
            </a:fld>
            <a:endParaRPr lang="en-US" b="1" dirty="0">
              <a:solidFill>
                <a:schemeClr val="tx1"/>
              </a:solidFill>
            </a:endParaRPr>
          </a:p>
        </p:txBody>
      </p:sp>
    </p:spTree>
    <p:extLst>
      <p:ext uri="{BB962C8B-B14F-4D97-AF65-F5344CB8AC3E}">
        <p14:creationId xmlns:p14="http://schemas.microsoft.com/office/powerpoint/2010/main" val="245246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1B34388F-30D4-4DAB-8CD5-E6B86CFB2F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8999" y="3062293"/>
            <a:ext cx="3657600" cy="741514"/>
          </a:xfrm>
          <a:prstGeom prst="rect">
            <a:avLst/>
          </a:prstGeom>
        </p:spPr>
      </p:pic>
      <p:pic>
        <p:nvPicPr>
          <p:cNvPr id="17" name="Picture 16" descr="Logo&#10;&#10;Description automatically generated">
            <a:extLst>
              <a:ext uri="{FF2B5EF4-FFF2-40B4-BE49-F238E27FC236}">
                <a16:creationId xmlns:a16="http://schemas.microsoft.com/office/drawing/2014/main" id="{6ABDF2AD-CC05-404F-ABE8-EDFEB3157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9202" y="2339049"/>
            <a:ext cx="3276600" cy="2120153"/>
          </a:xfrm>
          <a:prstGeom prst="rect">
            <a:avLst/>
          </a:prstGeom>
        </p:spPr>
      </p:pic>
      <p:sp>
        <p:nvSpPr>
          <p:cNvPr id="19" name="TextBox 18">
            <a:extLst>
              <a:ext uri="{FF2B5EF4-FFF2-40B4-BE49-F238E27FC236}">
                <a16:creationId xmlns:a16="http://schemas.microsoft.com/office/drawing/2014/main" id="{6CD0708D-0130-4781-8251-AE63C3C79886}"/>
              </a:ext>
            </a:extLst>
          </p:cNvPr>
          <p:cNvSpPr txBox="1"/>
          <p:nvPr/>
        </p:nvSpPr>
        <p:spPr>
          <a:xfrm>
            <a:off x="6622002" y="4084587"/>
            <a:ext cx="4191001"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Provider of real time traffic data and analytics to state agencies, cities and transportation authorities worldwide</a:t>
            </a:r>
          </a:p>
        </p:txBody>
      </p:sp>
      <p:sp>
        <p:nvSpPr>
          <p:cNvPr id="21" name="TextBox 20">
            <a:extLst>
              <a:ext uri="{FF2B5EF4-FFF2-40B4-BE49-F238E27FC236}">
                <a16:creationId xmlns:a16="http://schemas.microsoft.com/office/drawing/2014/main" id="{FA5910BC-489C-4178-8D1A-390718683E9D}"/>
              </a:ext>
            </a:extLst>
          </p:cNvPr>
          <p:cNvSpPr txBox="1"/>
          <p:nvPr/>
        </p:nvSpPr>
        <p:spPr>
          <a:xfrm>
            <a:off x="1302799" y="4084587"/>
            <a:ext cx="3810001" cy="11079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Provider of North America’s largest weigh station bypass system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Drivewyze </a:t>
            </a: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PreClear</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3" name="Title 2">
            <a:extLst>
              <a:ext uri="{FF2B5EF4-FFF2-40B4-BE49-F238E27FC236}">
                <a16:creationId xmlns:a16="http://schemas.microsoft.com/office/drawing/2014/main" id="{2F58B2DB-C189-41CE-74C9-C50C441015EA}"/>
              </a:ext>
            </a:extLst>
          </p:cNvPr>
          <p:cNvSpPr>
            <a:spLocks noGrp="1"/>
          </p:cNvSpPr>
          <p:nvPr>
            <p:ph type="title"/>
          </p:nvPr>
        </p:nvSpPr>
        <p:spPr>
          <a:xfrm>
            <a:off x="838200" y="1220359"/>
            <a:ext cx="10515600" cy="999057"/>
          </a:xfrm>
        </p:spPr>
        <p:txBody>
          <a:bodyPr>
            <a:normAutofit fontScale="90000"/>
          </a:bodyPr>
          <a:lstStyle/>
          <a:p>
            <a:r>
              <a:rPr lang="en-US" sz="4400" b="1" dirty="0">
                <a:latin typeface="Century Gothic" panose="020B0502020202020204" pitchFamily="34" charset="0"/>
              </a:rPr>
              <a:t>Commercial Vehicle Notifications</a:t>
            </a:r>
            <a:br>
              <a:rPr lang="en-US" sz="4400" b="1" dirty="0">
                <a:latin typeface="Century Gothic" panose="020B0502020202020204" pitchFamily="34" charset="0"/>
              </a:rPr>
            </a:br>
            <a:r>
              <a:rPr lang="en-US" sz="4400" b="1" dirty="0">
                <a:latin typeface="Century Gothic" panose="020B0502020202020204" pitchFamily="34" charset="0"/>
              </a:rPr>
              <a:t>Who Are We Working With?</a:t>
            </a:r>
            <a:endParaRPr lang="en-US" dirty="0"/>
          </a:p>
        </p:txBody>
      </p:sp>
      <p:sp>
        <p:nvSpPr>
          <p:cNvPr id="2" name="Slide Number Placeholder 1">
            <a:extLst>
              <a:ext uri="{FF2B5EF4-FFF2-40B4-BE49-F238E27FC236}">
                <a16:creationId xmlns:a16="http://schemas.microsoft.com/office/drawing/2014/main" id="{5BA3334D-2FE1-30B5-A9ED-FF5C7D1CB38F}"/>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29</a:t>
            </a:fld>
            <a:endParaRPr lang="en-US" b="1" dirty="0">
              <a:solidFill>
                <a:schemeClr val="tx1"/>
              </a:solidFill>
            </a:endParaRPr>
          </a:p>
        </p:txBody>
      </p:sp>
    </p:spTree>
    <p:extLst>
      <p:ext uri="{BB962C8B-B14F-4D97-AF65-F5344CB8AC3E}">
        <p14:creationId xmlns:p14="http://schemas.microsoft.com/office/powerpoint/2010/main" val="46739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DB54-E84A-F6D0-5D95-18E711B3A6EB}"/>
              </a:ext>
            </a:extLst>
          </p:cNvPr>
          <p:cNvSpPr>
            <a:spLocks noGrp="1"/>
          </p:cNvSpPr>
          <p:nvPr>
            <p:ph type="title"/>
          </p:nvPr>
        </p:nvSpPr>
        <p:spPr/>
        <p:txBody>
          <a:bodyPr/>
          <a:lstStyle/>
          <a:p>
            <a:r>
              <a:rPr lang="en-US" dirty="0"/>
              <a:t>PDH Policy</a:t>
            </a:r>
          </a:p>
        </p:txBody>
      </p:sp>
      <p:sp>
        <p:nvSpPr>
          <p:cNvPr id="3" name="Text Placeholder 2">
            <a:extLst>
              <a:ext uri="{FF2B5EF4-FFF2-40B4-BE49-F238E27FC236}">
                <a16:creationId xmlns:a16="http://schemas.microsoft.com/office/drawing/2014/main" id="{CAAE3729-9268-B3FF-1B4B-0E7A20F20D21}"/>
              </a:ext>
            </a:extLst>
          </p:cNvPr>
          <p:cNvSpPr>
            <a:spLocks noGrp="1"/>
          </p:cNvSpPr>
          <p:nvPr>
            <p:ph type="body" idx="1"/>
          </p:nvPr>
        </p:nvSpPr>
        <p:spPr>
          <a:xfrm>
            <a:off x="916938" y="1283788"/>
            <a:ext cx="10358122" cy="5293757"/>
          </a:xfrm>
        </p:spPr>
        <p:txBody>
          <a:bodyPr/>
          <a:lstStyle/>
          <a:p>
            <a:pPr marL="457200" indent="-457200">
              <a:buFont typeface="Arial" panose="020B0604020202020204" pitchFamily="34" charset="0"/>
              <a:buChar char="•"/>
            </a:pPr>
            <a:r>
              <a:rPr lang="en-US" sz="2800" dirty="0"/>
              <a:t>The T3 Webinar Program does not officially offer Professional Development Hours (PDHs); however, your participation in a T3 Webinar may qualify as PDH-eligible activity with your licensing agency. </a:t>
            </a:r>
          </a:p>
          <a:p>
            <a:endParaRPr lang="en-US" sz="2800" dirty="0"/>
          </a:p>
          <a:p>
            <a:pPr marL="457200" indent="-457200">
              <a:buFont typeface="Arial" panose="020B0604020202020204" pitchFamily="34" charset="0"/>
              <a:buChar char="•"/>
            </a:pPr>
            <a:r>
              <a:rPr lang="en-US" sz="2800" dirty="0"/>
              <a:t>Upon request, the T3 Webinar Program can provide a letter verifying your attendance. Please contact T3@dot.gov to make a request.</a:t>
            </a:r>
          </a:p>
          <a:p>
            <a:endParaRPr lang="en-US" sz="2800" dirty="0"/>
          </a:p>
          <a:p>
            <a:pPr algn="ctr"/>
            <a:r>
              <a:rPr lang="en-US" sz="2800" dirty="0"/>
              <a:t>For more information, please visit: </a:t>
            </a:r>
            <a:r>
              <a:rPr lang="en-US" sz="2800" dirty="0">
                <a:hlinkClick r:id="rId3"/>
              </a:rPr>
              <a:t>https://www.pcb.its.dot.gov/t3_pdh_policy.aspx </a:t>
            </a:r>
            <a:endParaRPr lang="en-US" sz="2800" dirty="0"/>
          </a:p>
          <a:p>
            <a:endParaRPr lang="en-US" dirty="0"/>
          </a:p>
          <a:p>
            <a:endParaRPr lang="en-US" dirty="0"/>
          </a:p>
        </p:txBody>
      </p:sp>
      <p:sp>
        <p:nvSpPr>
          <p:cNvPr id="4" name="Slide Number Placeholder 3">
            <a:extLst>
              <a:ext uri="{FF2B5EF4-FFF2-40B4-BE49-F238E27FC236}">
                <a16:creationId xmlns:a16="http://schemas.microsoft.com/office/drawing/2014/main" id="{08273497-59E7-23AD-2BF8-7379667AECCE}"/>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49642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F14D4AD7-4E6D-4B74-8D9A-4C37E5D3E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943" y="3048506"/>
            <a:ext cx="1905000" cy="1905000"/>
          </a:xfrm>
          <a:prstGeom prst="rect">
            <a:avLst/>
          </a:prstGeom>
        </p:spPr>
      </p:pic>
      <p:pic>
        <p:nvPicPr>
          <p:cNvPr id="1028" name="Picture 4" descr="New Jersey Turnpike Authority - Home | Facebook">
            <a:extLst>
              <a:ext uri="{FF2B5EF4-FFF2-40B4-BE49-F238E27FC236}">
                <a16:creationId xmlns:a16="http://schemas.microsoft.com/office/drawing/2014/main" id="{6F81B001-E35C-4945-832D-73D21CB02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610" y="2837040"/>
            <a:ext cx="2295523" cy="22955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JTA - Greater Atlantic City Chamber">
            <a:extLst>
              <a:ext uri="{FF2B5EF4-FFF2-40B4-BE49-F238E27FC236}">
                <a16:creationId xmlns:a16="http://schemas.microsoft.com/office/drawing/2014/main" id="{33E4D69B-D999-490B-91F7-1594F3BF04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3760" y="3048506"/>
            <a:ext cx="1874360" cy="187436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D70B5FA-104A-CEDA-322A-6A74A7045CFD}"/>
              </a:ext>
            </a:extLst>
          </p:cNvPr>
          <p:cNvSpPr>
            <a:spLocks noGrp="1"/>
          </p:cNvSpPr>
          <p:nvPr>
            <p:ph type="title"/>
          </p:nvPr>
        </p:nvSpPr>
        <p:spPr>
          <a:xfrm>
            <a:off x="838200" y="1566589"/>
            <a:ext cx="10515600" cy="745576"/>
          </a:xfrm>
        </p:spPr>
        <p:txBody>
          <a:bodyPr>
            <a:normAutofit/>
          </a:bodyPr>
          <a:lstStyle/>
          <a:p>
            <a:r>
              <a:rPr lang="en-US" sz="4400" b="1" dirty="0">
                <a:latin typeface="Century Gothic" panose="020B0502020202020204" pitchFamily="34" charset="0"/>
              </a:rPr>
              <a:t>Which Agencies Are Involved?</a:t>
            </a:r>
            <a:endParaRPr lang="en-US" dirty="0"/>
          </a:p>
        </p:txBody>
      </p:sp>
      <p:sp>
        <p:nvSpPr>
          <p:cNvPr id="2" name="Slide Number Placeholder 1">
            <a:extLst>
              <a:ext uri="{FF2B5EF4-FFF2-40B4-BE49-F238E27FC236}">
                <a16:creationId xmlns:a16="http://schemas.microsoft.com/office/drawing/2014/main" id="{E6298134-879F-6E61-763B-F79766F18B86}"/>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30</a:t>
            </a:fld>
            <a:endParaRPr lang="en-US" b="1" dirty="0">
              <a:solidFill>
                <a:schemeClr val="tx1"/>
              </a:solidFill>
            </a:endParaRPr>
          </a:p>
        </p:txBody>
      </p:sp>
    </p:spTree>
    <p:extLst>
      <p:ext uri="{BB962C8B-B14F-4D97-AF65-F5344CB8AC3E}">
        <p14:creationId xmlns:p14="http://schemas.microsoft.com/office/powerpoint/2010/main" val="178458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ABF53-252D-4D99-8EC1-01EBD0371C3A}"/>
              </a:ext>
            </a:extLst>
          </p:cNvPr>
          <p:cNvPicPr>
            <a:picLocks noChangeAspect="1"/>
          </p:cNvPicPr>
          <p:nvPr/>
        </p:nvPicPr>
        <p:blipFill rotWithShape="1">
          <a:blip r:embed="rId2"/>
          <a:srcRect l="67667" t="17408" r="11500" b="20371"/>
          <a:stretch/>
        </p:blipFill>
        <p:spPr>
          <a:xfrm>
            <a:off x="1814514" y="2362200"/>
            <a:ext cx="4167186" cy="3500436"/>
          </a:xfrm>
          <a:prstGeom prst="rect">
            <a:avLst/>
          </a:prstGeom>
        </p:spPr>
      </p:pic>
      <p:pic>
        <p:nvPicPr>
          <p:cNvPr id="10" name="Picture 9">
            <a:extLst>
              <a:ext uri="{FF2B5EF4-FFF2-40B4-BE49-F238E27FC236}">
                <a16:creationId xmlns:a16="http://schemas.microsoft.com/office/drawing/2014/main" id="{47496143-0884-4F4D-B4FA-4067EBBEDF71}"/>
              </a:ext>
            </a:extLst>
          </p:cNvPr>
          <p:cNvPicPr>
            <a:picLocks noChangeAspect="1"/>
          </p:cNvPicPr>
          <p:nvPr/>
        </p:nvPicPr>
        <p:blipFill rotWithShape="1">
          <a:blip r:embed="rId3"/>
          <a:srcRect l="63333" t="41111" r="12500" b="29259"/>
          <a:stretch/>
        </p:blipFill>
        <p:spPr>
          <a:xfrm>
            <a:off x="5995986" y="2430195"/>
            <a:ext cx="4322398" cy="1490484"/>
          </a:xfrm>
          <a:prstGeom prst="rect">
            <a:avLst/>
          </a:prstGeom>
        </p:spPr>
      </p:pic>
      <p:sp>
        <p:nvSpPr>
          <p:cNvPr id="15" name="TextBox 14">
            <a:extLst>
              <a:ext uri="{FF2B5EF4-FFF2-40B4-BE49-F238E27FC236}">
                <a16:creationId xmlns:a16="http://schemas.microsoft.com/office/drawing/2014/main" id="{1D4DC225-C97C-47DD-A7B0-F51AC0DA0C29}"/>
              </a:ext>
            </a:extLst>
          </p:cNvPr>
          <p:cNvSpPr txBox="1"/>
          <p:nvPr/>
        </p:nvSpPr>
        <p:spPr>
          <a:xfrm>
            <a:off x="6137100" y="4282816"/>
            <a:ext cx="4040171"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Total Centerline Miles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(all three agencies)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647</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E313829B-4DC5-4401-8626-322229CBE7CB}"/>
              </a:ext>
            </a:extLst>
          </p:cNvPr>
          <p:cNvSpPr>
            <a:spLocks noGrp="1"/>
          </p:cNvSpPr>
          <p:nvPr>
            <p:ph type="title"/>
          </p:nvPr>
        </p:nvSpPr>
        <p:spPr/>
        <p:txBody>
          <a:bodyPr>
            <a:normAutofit fontScale="90000"/>
          </a:bodyPr>
          <a:lstStyle/>
          <a:p>
            <a:br>
              <a:rPr lang="en-US" b="1" dirty="0">
                <a:latin typeface="Century Gothic" panose="020B0502020202020204" pitchFamily="34" charset="0"/>
              </a:rPr>
            </a:br>
            <a:r>
              <a:rPr lang="en-US" sz="4400" b="1" dirty="0">
                <a:latin typeface="Century Gothic" panose="020B0502020202020204" pitchFamily="34" charset="0"/>
              </a:rPr>
              <a:t>What Roads Are Covered?</a:t>
            </a:r>
            <a:endParaRPr lang="en-US" dirty="0"/>
          </a:p>
        </p:txBody>
      </p:sp>
      <p:sp>
        <p:nvSpPr>
          <p:cNvPr id="2" name="Slide Number Placeholder 1">
            <a:extLst>
              <a:ext uri="{FF2B5EF4-FFF2-40B4-BE49-F238E27FC236}">
                <a16:creationId xmlns:a16="http://schemas.microsoft.com/office/drawing/2014/main" id="{5F801411-BE8B-B602-47A9-AB521BB507A5}"/>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31</a:t>
            </a:fld>
            <a:endParaRPr lang="en-US" b="1" dirty="0">
              <a:solidFill>
                <a:schemeClr val="tx1"/>
              </a:solidFill>
            </a:endParaRPr>
          </a:p>
        </p:txBody>
      </p:sp>
    </p:spTree>
    <p:extLst>
      <p:ext uri="{BB962C8B-B14F-4D97-AF65-F5344CB8AC3E}">
        <p14:creationId xmlns:p14="http://schemas.microsoft.com/office/powerpoint/2010/main" val="30063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191000" y="1139210"/>
            <a:ext cx="640080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8" name="Picture 7">
            <a:extLst>
              <a:ext uri="{FF2B5EF4-FFF2-40B4-BE49-F238E27FC236}">
                <a16:creationId xmlns:a16="http://schemas.microsoft.com/office/drawing/2014/main" id="{D6DB8C17-DEC6-43AD-B6FF-01FFFB759484}"/>
              </a:ext>
            </a:extLst>
          </p:cNvPr>
          <p:cNvPicPr>
            <a:picLocks noChangeAspect="1"/>
          </p:cNvPicPr>
          <p:nvPr/>
        </p:nvPicPr>
        <p:blipFill rotWithShape="1">
          <a:blip r:embed="rId3"/>
          <a:srcRect l="52500" t="14444" r="3333" b="35185"/>
          <a:stretch/>
        </p:blipFill>
        <p:spPr>
          <a:xfrm>
            <a:off x="1881721" y="2353250"/>
            <a:ext cx="8428559" cy="2703500"/>
          </a:xfrm>
          <a:prstGeom prst="rect">
            <a:avLst/>
          </a:prstGeom>
        </p:spPr>
      </p:pic>
      <p:sp>
        <p:nvSpPr>
          <p:cNvPr id="14" name="TextBox 13">
            <a:extLst>
              <a:ext uri="{FF2B5EF4-FFF2-40B4-BE49-F238E27FC236}">
                <a16:creationId xmlns:a16="http://schemas.microsoft.com/office/drawing/2014/main" id="{11575191-9E13-46BE-ACAE-DAAA622E13A5}"/>
              </a:ext>
            </a:extLst>
          </p:cNvPr>
          <p:cNvSpPr txBox="1"/>
          <p:nvPr/>
        </p:nvSpPr>
        <p:spPr>
          <a:xfrm>
            <a:off x="695416" y="5303291"/>
            <a:ext cx="10801168" cy="1143070"/>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Provide commercial drivers with real-time slowdown and congestion alerts.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Help commercial drivers react before encountering stopped traffic or slowdowns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586072DC-3B41-7F02-4E7A-029BB82B182B}"/>
              </a:ext>
            </a:extLst>
          </p:cNvPr>
          <p:cNvSpPr>
            <a:spLocks noGrp="1"/>
          </p:cNvSpPr>
          <p:nvPr>
            <p:ph type="title"/>
          </p:nvPr>
        </p:nvSpPr>
        <p:spPr/>
        <p:txBody>
          <a:bodyPr>
            <a:normAutofit/>
          </a:bodyPr>
          <a:lstStyle/>
          <a:p>
            <a:r>
              <a:rPr lang="en-US" sz="4400" b="1" dirty="0">
                <a:latin typeface="Century Gothic" panose="020B0502020202020204" pitchFamily="34" charset="0"/>
              </a:rPr>
              <a:t>What Are We Doing?</a:t>
            </a:r>
            <a:endParaRPr lang="en-US" dirty="0"/>
          </a:p>
        </p:txBody>
      </p:sp>
      <p:sp>
        <p:nvSpPr>
          <p:cNvPr id="2" name="Slide Number Placeholder 1">
            <a:extLst>
              <a:ext uri="{FF2B5EF4-FFF2-40B4-BE49-F238E27FC236}">
                <a16:creationId xmlns:a16="http://schemas.microsoft.com/office/drawing/2014/main" id="{1EA8C0D8-59EC-8627-5608-DDCF4B0BC833}"/>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32</a:t>
            </a:fld>
            <a:endParaRPr lang="en-US" b="1" dirty="0">
              <a:solidFill>
                <a:schemeClr val="tx1"/>
              </a:solidFill>
            </a:endParaRPr>
          </a:p>
        </p:txBody>
      </p:sp>
    </p:spTree>
    <p:extLst>
      <p:ext uri="{BB962C8B-B14F-4D97-AF65-F5344CB8AC3E}">
        <p14:creationId xmlns:p14="http://schemas.microsoft.com/office/powerpoint/2010/main" val="355451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Graphical user interface, application&#10;&#10;Description automatically generated">
            <a:extLst>
              <a:ext uri="{FF2B5EF4-FFF2-40B4-BE49-F238E27FC236}">
                <a16:creationId xmlns:a16="http://schemas.microsoft.com/office/drawing/2014/main" id="{0462F291-7ABD-2E4B-8217-FB81ED726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0383" y="2877730"/>
            <a:ext cx="2442162" cy="2046764"/>
          </a:xfrm>
          <a:prstGeom prst="rect">
            <a:avLst/>
          </a:prstGeom>
          <a:ln>
            <a:solidFill>
              <a:schemeClr val="tx1"/>
            </a:solidFill>
          </a:ln>
        </p:spPr>
      </p:pic>
      <p:pic>
        <p:nvPicPr>
          <p:cNvPr id="4" name="Picture 3" descr="Table&#10;&#10;Description automatically generated">
            <a:extLst>
              <a:ext uri="{FF2B5EF4-FFF2-40B4-BE49-F238E27FC236}">
                <a16:creationId xmlns:a16="http://schemas.microsoft.com/office/drawing/2014/main" id="{7BA97053-D6AD-FB4D-8665-EAE39BBE7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3109" y="2834828"/>
            <a:ext cx="2105366" cy="2383433"/>
          </a:xfrm>
          <a:prstGeom prst="rect">
            <a:avLst/>
          </a:prstGeom>
          <a:ln>
            <a:solidFill>
              <a:schemeClr val="tx1"/>
            </a:solidFill>
          </a:ln>
        </p:spPr>
      </p:pic>
      <p:sp>
        <p:nvSpPr>
          <p:cNvPr id="11" name="TextBox 10"/>
          <p:cNvSpPr txBox="1"/>
          <p:nvPr/>
        </p:nvSpPr>
        <p:spPr>
          <a:xfrm>
            <a:off x="4191000" y="1139210"/>
            <a:ext cx="640080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9" name="Content Placeholder 8">
            <a:extLst>
              <a:ext uri="{FF2B5EF4-FFF2-40B4-BE49-F238E27FC236}">
                <a16:creationId xmlns:a16="http://schemas.microsoft.com/office/drawing/2014/main" id="{6624F4D8-FA82-CC47-909B-D947273B36AF}"/>
              </a:ext>
            </a:extLst>
          </p:cNvPr>
          <p:cNvSpPr>
            <a:spLocks noGrp="1"/>
          </p:cNvSpPr>
          <p:nvPr>
            <p:ph idx="1"/>
          </p:nvPr>
        </p:nvSpPr>
        <p:spPr>
          <a:xfrm>
            <a:off x="1633084" y="5519624"/>
            <a:ext cx="9028998" cy="1109777"/>
          </a:xfrm>
        </p:spPr>
        <p:txBody>
          <a:bodyPr>
            <a:noAutofit/>
          </a:bodyPr>
          <a:lstStyle/>
          <a:p>
            <a:pPr>
              <a:lnSpc>
                <a:spcPct val="110000"/>
              </a:lnSpc>
              <a:spcBef>
                <a:spcPts val="0"/>
              </a:spcBef>
            </a:pPr>
            <a:r>
              <a:rPr lang="en-US" sz="2000" dirty="0">
                <a:ea typeface="Arial Unicode MS"/>
                <a:cs typeface="Arial Unicode MS"/>
              </a:rPr>
              <a:t>INRIX Traffic Intelligence -- Real-time monitoring of nationwide road network</a:t>
            </a:r>
          </a:p>
          <a:p>
            <a:pPr>
              <a:lnSpc>
                <a:spcPct val="110000"/>
              </a:lnSpc>
              <a:spcBef>
                <a:spcPts val="0"/>
              </a:spcBef>
            </a:pPr>
            <a:r>
              <a:rPr lang="en-US" sz="2000" dirty="0">
                <a:ea typeface="Arial Unicode MS"/>
                <a:cs typeface="Arial Unicode MS"/>
              </a:rPr>
              <a:t>Detects and characterizes closures, queues, and slowdowns</a:t>
            </a:r>
          </a:p>
          <a:p>
            <a:pPr>
              <a:lnSpc>
                <a:spcPct val="110000"/>
              </a:lnSpc>
              <a:spcBef>
                <a:spcPts val="0"/>
              </a:spcBef>
            </a:pPr>
            <a:r>
              <a:rPr lang="en-US" sz="2000" dirty="0">
                <a:ea typeface="Arial Unicode MS"/>
                <a:cs typeface="Arial Unicode MS"/>
              </a:rPr>
              <a:t>Updates every 60-seconds -  includes location and severity</a:t>
            </a:r>
          </a:p>
        </p:txBody>
      </p:sp>
      <p:pic>
        <p:nvPicPr>
          <p:cNvPr id="35" name="Picture 34">
            <a:extLst>
              <a:ext uri="{FF2B5EF4-FFF2-40B4-BE49-F238E27FC236}">
                <a16:creationId xmlns:a16="http://schemas.microsoft.com/office/drawing/2014/main" id="{C61E379D-756E-7248-A0E8-E483DA48C4CB}"/>
              </a:ext>
            </a:extLst>
          </p:cNvPr>
          <p:cNvPicPr>
            <a:picLocks noChangeAspect="1"/>
          </p:cNvPicPr>
          <p:nvPr/>
        </p:nvPicPr>
        <p:blipFill>
          <a:blip r:embed="rId5"/>
          <a:stretch>
            <a:fillRect/>
          </a:stretch>
        </p:blipFill>
        <p:spPr>
          <a:xfrm>
            <a:off x="3627003" y="2676482"/>
            <a:ext cx="406260" cy="477631"/>
          </a:xfrm>
          <a:prstGeom prst="rect">
            <a:avLst/>
          </a:prstGeom>
          <a:ln>
            <a:solidFill>
              <a:schemeClr val="accent1"/>
            </a:solidFill>
          </a:ln>
        </p:spPr>
      </p:pic>
      <p:pic>
        <p:nvPicPr>
          <p:cNvPr id="37" name="Picture 36">
            <a:extLst>
              <a:ext uri="{FF2B5EF4-FFF2-40B4-BE49-F238E27FC236}">
                <a16:creationId xmlns:a16="http://schemas.microsoft.com/office/drawing/2014/main" id="{52FFD1D3-91FD-C449-B9B0-FCBF9B23765A}"/>
              </a:ext>
            </a:extLst>
          </p:cNvPr>
          <p:cNvPicPr>
            <a:picLocks noChangeAspect="1"/>
          </p:cNvPicPr>
          <p:nvPr/>
        </p:nvPicPr>
        <p:blipFill rotWithShape="1">
          <a:blip r:embed="rId6"/>
          <a:srcRect l="35695" t="21112" r="49722" b="42592"/>
          <a:stretch/>
        </p:blipFill>
        <p:spPr>
          <a:xfrm>
            <a:off x="5347665" y="2838741"/>
            <a:ext cx="1807285" cy="2530201"/>
          </a:xfrm>
          <a:prstGeom prst="rect">
            <a:avLst/>
          </a:prstGeom>
          <a:ln>
            <a:solidFill>
              <a:schemeClr val="tx1"/>
            </a:solidFill>
          </a:ln>
        </p:spPr>
      </p:pic>
      <p:pic>
        <p:nvPicPr>
          <p:cNvPr id="38" name="Picture 37">
            <a:extLst>
              <a:ext uri="{FF2B5EF4-FFF2-40B4-BE49-F238E27FC236}">
                <a16:creationId xmlns:a16="http://schemas.microsoft.com/office/drawing/2014/main" id="{AFB047BC-65D9-E641-A644-426D45FA2AF4}"/>
              </a:ext>
            </a:extLst>
          </p:cNvPr>
          <p:cNvPicPr>
            <a:picLocks noChangeAspect="1"/>
          </p:cNvPicPr>
          <p:nvPr/>
        </p:nvPicPr>
        <p:blipFill>
          <a:blip r:embed="rId7"/>
          <a:stretch>
            <a:fillRect/>
          </a:stretch>
        </p:blipFill>
        <p:spPr>
          <a:xfrm>
            <a:off x="6974944" y="2676482"/>
            <a:ext cx="417182" cy="452796"/>
          </a:xfrm>
          <a:prstGeom prst="rect">
            <a:avLst/>
          </a:prstGeom>
          <a:ln>
            <a:solidFill>
              <a:schemeClr val="accent1"/>
            </a:solidFill>
          </a:ln>
        </p:spPr>
      </p:pic>
      <p:pic>
        <p:nvPicPr>
          <p:cNvPr id="41" name="Picture 40">
            <a:extLst>
              <a:ext uri="{FF2B5EF4-FFF2-40B4-BE49-F238E27FC236}">
                <a16:creationId xmlns:a16="http://schemas.microsoft.com/office/drawing/2014/main" id="{4338CCFD-CB00-2549-96CE-770CCF871C9B}"/>
              </a:ext>
            </a:extLst>
          </p:cNvPr>
          <p:cNvPicPr>
            <a:picLocks noChangeAspect="1"/>
          </p:cNvPicPr>
          <p:nvPr/>
        </p:nvPicPr>
        <p:blipFill>
          <a:blip r:embed="rId8"/>
          <a:stretch>
            <a:fillRect/>
          </a:stretch>
        </p:blipFill>
        <p:spPr>
          <a:xfrm>
            <a:off x="10483791" y="2676482"/>
            <a:ext cx="356582" cy="448274"/>
          </a:xfrm>
          <a:prstGeom prst="rect">
            <a:avLst/>
          </a:prstGeom>
          <a:ln>
            <a:solidFill>
              <a:schemeClr val="accent1"/>
            </a:solidFill>
          </a:ln>
        </p:spPr>
      </p:pic>
      <p:sp>
        <p:nvSpPr>
          <p:cNvPr id="42" name="TextBox 41">
            <a:extLst>
              <a:ext uri="{FF2B5EF4-FFF2-40B4-BE49-F238E27FC236}">
                <a16:creationId xmlns:a16="http://schemas.microsoft.com/office/drawing/2014/main" id="{C387FF28-5822-AD4A-A6E2-2E85D399F753}"/>
              </a:ext>
            </a:extLst>
          </p:cNvPr>
          <p:cNvSpPr txBox="1"/>
          <p:nvPr/>
        </p:nvSpPr>
        <p:spPr>
          <a:xfrm>
            <a:off x="1713448" y="2441947"/>
            <a:ext cx="190468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Road Closures</a:t>
            </a:r>
          </a:p>
        </p:txBody>
      </p:sp>
      <p:sp>
        <p:nvSpPr>
          <p:cNvPr id="43" name="TextBox 42">
            <a:extLst>
              <a:ext uri="{FF2B5EF4-FFF2-40B4-BE49-F238E27FC236}">
                <a16:creationId xmlns:a16="http://schemas.microsoft.com/office/drawing/2014/main" id="{135AED28-F843-BA44-8518-9D78179D8958}"/>
              </a:ext>
            </a:extLst>
          </p:cNvPr>
          <p:cNvSpPr txBox="1"/>
          <p:nvPr/>
        </p:nvSpPr>
        <p:spPr>
          <a:xfrm>
            <a:off x="5316530" y="2337928"/>
            <a:ext cx="18695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Congestion/Queues</a:t>
            </a:r>
          </a:p>
        </p:txBody>
      </p:sp>
      <p:sp>
        <p:nvSpPr>
          <p:cNvPr id="44" name="TextBox 43">
            <a:extLst>
              <a:ext uri="{FF2B5EF4-FFF2-40B4-BE49-F238E27FC236}">
                <a16:creationId xmlns:a16="http://schemas.microsoft.com/office/drawing/2014/main" id="{5171431B-26CB-EE46-86D5-7529EBD200F6}"/>
              </a:ext>
            </a:extLst>
          </p:cNvPr>
          <p:cNvSpPr txBox="1"/>
          <p:nvPr/>
        </p:nvSpPr>
        <p:spPr>
          <a:xfrm>
            <a:off x="8378990" y="2384665"/>
            <a:ext cx="22249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Sudden Slowdowns</a:t>
            </a:r>
          </a:p>
        </p:txBody>
      </p:sp>
      <p:sp>
        <p:nvSpPr>
          <p:cNvPr id="3" name="Title 2">
            <a:extLst>
              <a:ext uri="{FF2B5EF4-FFF2-40B4-BE49-F238E27FC236}">
                <a16:creationId xmlns:a16="http://schemas.microsoft.com/office/drawing/2014/main" id="{AE48937B-6A4D-8B5C-9342-E66B4877DC13}"/>
              </a:ext>
            </a:extLst>
          </p:cNvPr>
          <p:cNvSpPr>
            <a:spLocks noGrp="1"/>
          </p:cNvSpPr>
          <p:nvPr>
            <p:ph type="title"/>
          </p:nvPr>
        </p:nvSpPr>
        <p:spPr/>
        <p:txBody>
          <a:bodyPr>
            <a:normAutofit/>
          </a:bodyPr>
          <a:lstStyle/>
          <a:p>
            <a:r>
              <a:rPr lang="en-US" sz="4400" b="1" dirty="0">
                <a:latin typeface="Century Gothic" panose="020B0502020202020204" pitchFamily="34" charset="0"/>
              </a:rPr>
              <a:t>How Is It Done?</a:t>
            </a:r>
            <a:endParaRPr lang="en-US" dirty="0"/>
          </a:p>
        </p:txBody>
      </p:sp>
      <p:sp>
        <p:nvSpPr>
          <p:cNvPr id="2" name="Slide Number Placeholder 1">
            <a:extLst>
              <a:ext uri="{FF2B5EF4-FFF2-40B4-BE49-F238E27FC236}">
                <a16:creationId xmlns:a16="http://schemas.microsoft.com/office/drawing/2014/main" id="{BD6886EC-13C3-D1FB-1487-08B94C99BA0B}"/>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33</a:t>
            </a:fld>
            <a:endParaRPr lang="en-US" b="1" dirty="0">
              <a:solidFill>
                <a:schemeClr val="tx1"/>
              </a:solidFill>
            </a:endParaRPr>
          </a:p>
        </p:txBody>
      </p:sp>
    </p:spTree>
    <p:extLst>
      <p:ext uri="{BB962C8B-B14F-4D97-AF65-F5344CB8AC3E}">
        <p14:creationId xmlns:p14="http://schemas.microsoft.com/office/powerpoint/2010/main" val="334116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191000" y="1139210"/>
            <a:ext cx="640080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4" name="TextBox 13">
            <a:extLst>
              <a:ext uri="{FF2B5EF4-FFF2-40B4-BE49-F238E27FC236}">
                <a16:creationId xmlns:a16="http://schemas.microsoft.com/office/drawing/2014/main" id="{11575191-9E13-46BE-ACAE-DAAA622E13A5}"/>
              </a:ext>
            </a:extLst>
          </p:cNvPr>
          <p:cNvSpPr txBox="1"/>
          <p:nvPr/>
        </p:nvSpPr>
        <p:spPr>
          <a:xfrm>
            <a:off x="111816" y="2377515"/>
            <a:ext cx="3554662" cy="26776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Web-based dashboard showing # of alerts and vehicles alerted in NJ</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81,000 alerts in 12 months along 13 limited access highways and toll roads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082A7723-61A0-74B4-7E68-EFB714BC28B5}"/>
              </a:ext>
            </a:extLst>
          </p:cNvPr>
          <p:cNvPicPr>
            <a:picLocks noChangeAspect="1"/>
          </p:cNvPicPr>
          <p:nvPr/>
        </p:nvPicPr>
        <p:blipFill>
          <a:blip r:embed="rId3"/>
          <a:stretch>
            <a:fillRect/>
          </a:stretch>
        </p:blipFill>
        <p:spPr>
          <a:xfrm>
            <a:off x="3524705" y="1926376"/>
            <a:ext cx="8333806" cy="4825709"/>
          </a:xfrm>
          <a:prstGeom prst="rect">
            <a:avLst/>
          </a:prstGeom>
        </p:spPr>
      </p:pic>
      <p:sp>
        <p:nvSpPr>
          <p:cNvPr id="16" name="Oval 15">
            <a:extLst>
              <a:ext uri="{FF2B5EF4-FFF2-40B4-BE49-F238E27FC236}">
                <a16:creationId xmlns:a16="http://schemas.microsoft.com/office/drawing/2014/main" id="{21264287-739D-0F17-A7C5-4A28CBB2BBA6}"/>
              </a:ext>
            </a:extLst>
          </p:cNvPr>
          <p:cNvSpPr/>
          <p:nvPr/>
        </p:nvSpPr>
        <p:spPr>
          <a:xfrm>
            <a:off x="4708974" y="3023846"/>
            <a:ext cx="624286" cy="267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DEEA3962-0B40-03A7-B94C-44B483923D17}"/>
              </a:ext>
            </a:extLst>
          </p:cNvPr>
          <p:cNvSpPr>
            <a:spLocks noGrp="1"/>
          </p:cNvSpPr>
          <p:nvPr>
            <p:ph type="title"/>
          </p:nvPr>
        </p:nvSpPr>
        <p:spPr>
          <a:xfrm>
            <a:off x="838200" y="1089588"/>
            <a:ext cx="10515600" cy="745576"/>
          </a:xfrm>
        </p:spPr>
        <p:txBody>
          <a:bodyPr>
            <a:normAutofit/>
          </a:bodyPr>
          <a:lstStyle/>
          <a:p>
            <a:r>
              <a:rPr lang="en-US" sz="4400" b="1" dirty="0">
                <a:latin typeface="Century Gothic" panose="020B0502020202020204" pitchFamily="34" charset="0"/>
              </a:rPr>
              <a:t>What Are We Getting?</a:t>
            </a:r>
            <a:endParaRPr lang="en-US" dirty="0"/>
          </a:p>
        </p:txBody>
      </p:sp>
      <p:sp>
        <p:nvSpPr>
          <p:cNvPr id="2" name="Slide Number Placeholder 1">
            <a:extLst>
              <a:ext uri="{FF2B5EF4-FFF2-40B4-BE49-F238E27FC236}">
                <a16:creationId xmlns:a16="http://schemas.microsoft.com/office/drawing/2014/main" id="{2D7A3C11-A1F2-7420-65A3-24035BC1973D}"/>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34</a:t>
            </a:fld>
            <a:endParaRPr lang="en-US" b="1" dirty="0">
              <a:solidFill>
                <a:schemeClr val="tx1"/>
              </a:solidFill>
            </a:endParaRPr>
          </a:p>
        </p:txBody>
      </p:sp>
    </p:spTree>
    <p:extLst>
      <p:ext uri="{BB962C8B-B14F-4D97-AF65-F5344CB8AC3E}">
        <p14:creationId xmlns:p14="http://schemas.microsoft.com/office/powerpoint/2010/main" val="13804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191000" y="1139210"/>
            <a:ext cx="640080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16" name="Picture 2" descr="Weather Underground (@wunderground) / Twitter">
            <a:extLst>
              <a:ext uri="{FF2B5EF4-FFF2-40B4-BE49-F238E27FC236}">
                <a16:creationId xmlns:a16="http://schemas.microsoft.com/office/drawing/2014/main" id="{03791A8F-FDEF-6E43-BCDF-43EFD369B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634"/>
          <a:stretch/>
        </p:blipFill>
        <p:spPr bwMode="auto">
          <a:xfrm>
            <a:off x="2438400" y="2291700"/>
            <a:ext cx="7274746" cy="36568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2147210-E1D7-97AD-08EB-6BF3A8941705}"/>
              </a:ext>
            </a:extLst>
          </p:cNvPr>
          <p:cNvSpPr txBox="1"/>
          <p:nvPr/>
        </p:nvSpPr>
        <p:spPr>
          <a:xfrm>
            <a:off x="1991019" y="6001733"/>
            <a:ext cx="8305800"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January 29, 2022 – Winter Storm Kenan</a:t>
            </a:r>
          </a:p>
        </p:txBody>
      </p:sp>
      <p:sp>
        <p:nvSpPr>
          <p:cNvPr id="3" name="Title 2">
            <a:extLst>
              <a:ext uri="{FF2B5EF4-FFF2-40B4-BE49-F238E27FC236}">
                <a16:creationId xmlns:a16="http://schemas.microsoft.com/office/drawing/2014/main" id="{A8D5DFC1-A148-DE4A-9A7D-2B9437E060CB}"/>
              </a:ext>
            </a:extLst>
          </p:cNvPr>
          <p:cNvSpPr>
            <a:spLocks noGrp="1"/>
          </p:cNvSpPr>
          <p:nvPr>
            <p:ph type="title"/>
          </p:nvPr>
        </p:nvSpPr>
        <p:spPr/>
        <p:txBody>
          <a:bodyPr>
            <a:normAutofit fontScale="90000"/>
          </a:bodyPr>
          <a:lstStyle/>
          <a:p>
            <a:r>
              <a:rPr lang="en-US" sz="4400" b="1" dirty="0">
                <a:latin typeface="Century Gothic" panose="020B0502020202020204" pitchFamily="34" charset="0"/>
              </a:rPr>
              <a:t>Using Technology to “Spread the Word” </a:t>
            </a:r>
            <a:endParaRPr lang="en-US" dirty="0"/>
          </a:p>
        </p:txBody>
      </p:sp>
      <p:sp>
        <p:nvSpPr>
          <p:cNvPr id="2" name="Slide Number Placeholder 1">
            <a:extLst>
              <a:ext uri="{FF2B5EF4-FFF2-40B4-BE49-F238E27FC236}">
                <a16:creationId xmlns:a16="http://schemas.microsoft.com/office/drawing/2014/main" id="{A09CE511-E93A-EBD0-3502-961405C59958}"/>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35</a:t>
            </a:fld>
            <a:endParaRPr lang="en-US" b="1" dirty="0">
              <a:solidFill>
                <a:schemeClr val="tx1"/>
              </a:solidFill>
            </a:endParaRPr>
          </a:p>
        </p:txBody>
      </p:sp>
    </p:spTree>
    <p:extLst>
      <p:ext uri="{BB962C8B-B14F-4D97-AF65-F5344CB8AC3E}">
        <p14:creationId xmlns:p14="http://schemas.microsoft.com/office/powerpoint/2010/main" val="3759421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Connector 104">
            <a:extLst>
              <a:ext uri="{FF2B5EF4-FFF2-40B4-BE49-F238E27FC236}">
                <a16:creationId xmlns:a16="http://schemas.microsoft.com/office/drawing/2014/main" id="{A9063BAC-C483-BD45-B995-203CC634E2D7}"/>
              </a:ext>
            </a:extLst>
          </p:cNvPr>
          <p:cNvCxnSpPr>
            <a:cxnSpLocks/>
          </p:cNvCxnSpPr>
          <p:nvPr/>
        </p:nvCxnSpPr>
        <p:spPr>
          <a:xfrm>
            <a:off x="4723316" y="3341202"/>
            <a:ext cx="6100445" cy="0"/>
          </a:xfrm>
          <a:prstGeom prst="line">
            <a:avLst/>
          </a:prstGeom>
          <a:noFill/>
          <a:ln w="28575" cap="flat" cmpd="sng" algn="ctr">
            <a:solidFill>
              <a:srgbClr val="FFFFFF"/>
            </a:solidFill>
            <a:prstDash val="dash"/>
            <a:miter lim="800000"/>
          </a:ln>
          <a:effectLst/>
        </p:spPr>
      </p:cxnSp>
      <p:grpSp>
        <p:nvGrpSpPr>
          <p:cNvPr id="5" name="Group 4">
            <a:extLst>
              <a:ext uri="{FF2B5EF4-FFF2-40B4-BE49-F238E27FC236}">
                <a16:creationId xmlns:a16="http://schemas.microsoft.com/office/drawing/2014/main" id="{0A8C96DC-6CF9-6A40-A051-314D5DD668F6}"/>
              </a:ext>
            </a:extLst>
          </p:cNvPr>
          <p:cNvGrpSpPr>
            <a:grpSpLocks noChangeAspect="1"/>
          </p:cNvGrpSpPr>
          <p:nvPr/>
        </p:nvGrpSpPr>
        <p:grpSpPr>
          <a:xfrm rot="282635">
            <a:off x="6355092" y="1026276"/>
            <a:ext cx="2873354" cy="3617517"/>
            <a:chOff x="1793231" y="2278158"/>
            <a:chExt cx="1675569" cy="2175313"/>
          </a:xfrm>
        </p:grpSpPr>
        <p:sp>
          <p:nvSpPr>
            <p:cNvPr id="58" name="Freeform 8">
              <a:extLst>
                <a:ext uri="{FF2B5EF4-FFF2-40B4-BE49-F238E27FC236}">
                  <a16:creationId xmlns:a16="http://schemas.microsoft.com/office/drawing/2014/main" id="{2FD42DEB-B59E-814C-A611-A2D6F347CD2D}"/>
                </a:ext>
              </a:extLst>
            </p:cNvPr>
            <p:cNvSpPr>
              <a:spLocks/>
            </p:cNvSpPr>
            <p:nvPr/>
          </p:nvSpPr>
          <p:spPr bwMode="auto">
            <a:xfrm>
              <a:off x="3106628" y="2278158"/>
              <a:ext cx="245612" cy="522464"/>
            </a:xfrm>
            <a:custGeom>
              <a:avLst/>
              <a:gdLst/>
              <a:ahLst/>
              <a:cxnLst>
                <a:cxn ang="0">
                  <a:pos x="39" y="0"/>
                </a:cxn>
                <a:cxn ang="0">
                  <a:pos x="52" y="34"/>
                </a:cxn>
                <a:cxn ang="0">
                  <a:pos x="64" y="72"/>
                </a:cxn>
                <a:cxn ang="0">
                  <a:pos x="76" y="110"/>
                </a:cxn>
                <a:cxn ang="0">
                  <a:pos x="81" y="130"/>
                </a:cxn>
                <a:cxn ang="0">
                  <a:pos x="85" y="135"/>
                </a:cxn>
                <a:cxn ang="0">
                  <a:pos x="87" y="139"/>
                </a:cxn>
                <a:cxn ang="0">
                  <a:pos x="90" y="144"/>
                </a:cxn>
                <a:cxn ang="0">
                  <a:pos x="92" y="153"/>
                </a:cxn>
                <a:cxn ang="0">
                  <a:pos x="93" y="164"/>
                </a:cxn>
                <a:cxn ang="0">
                  <a:pos x="97" y="171"/>
                </a:cxn>
                <a:cxn ang="0">
                  <a:pos x="110" y="184"/>
                </a:cxn>
                <a:cxn ang="0">
                  <a:pos x="116" y="191"/>
                </a:cxn>
                <a:cxn ang="0">
                  <a:pos x="118" y="199"/>
                </a:cxn>
                <a:cxn ang="0">
                  <a:pos x="118" y="208"/>
                </a:cxn>
                <a:cxn ang="0">
                  <a:pos x="108" y="212"/>
                </a:cxn>
                <a:cxn ang="0">
                  <a:pos x="101" y="219"/>
                </a:cxn>
                <a:cxn ang="0">
                  <a:pos x="96" y="226"/>
                </a:cxn>
                <a:cxn ang="0">
                  <a:pos x="90" y="234"/>
                </a:cxn>
                <a:cxn ang="0">
                  <a:pos x="64" y="240"/>
                </a:cxn>
                <a:cxn ang="0">
                  <a:pos x="39" y="245"/>
                </a:cxn>
                <a:cxn ang="0">
                  <a:pos x="14" y="251"/>
                </a:cxn>
                <a:cxn ang="0">
                  <a:pos x="9" y="243"/>
                </a:cxn>
                <a:cxn ang="0">
                  <a:pos x="7" y="233"/>
                </a:cxn>
                <a:cxn ang="0">
                  <a:pos x="7" y="208"/>
                </a:cxn>
                <a:cxn ang="0">
                  <a:pos x="5" y="194"/>
                </a:cxn>
                <a:cxn ang="0">
                  <a:pos x="3" y="187"/>
                </a:cxn>
                <a:cxn ang="0">
                  <a:pos x="1" y="184"/>
                </a:cxn>
                <a:cxn ang="0">
                  <a:pos x="0" y="180"/>
                </a:cxn>
                <a:cxn ang="0">
                  <a:pos x="0" y="178"/>
                </a:cxn>
                <a:cxn ang="0">
                  <a:pos x="3" y="160"/>
                </a:cxn>
                <a:cxn ang="0">
                  <a:pos x="9" y="142"/>
                </a:cxn>
                <a:cxn ang="0">
                  <a:pos x="11" y="124"/>
                </a:cxn>
                <a:cxn ang="0">
                  <a:pos x="11" y="119"/>
                </a:cxn>
                <a:cxn ang="0">
                  <a:pos x="10" y="115"/>
                </a:cxn>
                <a:cxn ang="0">
                  <a:pos x="8" y="110"/>
                </a:cxn>
                <a:cxn ang="0">
                  <a:pos x="5" y="107"/>
                </a:cxn>
                <a:cxn ang="0">
                  <a:pos x="7" y="103"/>
                </a:cxn>
                <a:cxn ang="0">
                  <a:pos x="11" y="98"/>
                </a:cxn>
                <a:cxn ang="0">
                  <a:pos x="15" y="97"/>
                </a:cxn>
                <a:cxn ang="0">
                  <a:pos x="23" y="89"/>
                </a:cxn>
                <a:cxn ang="0">
                  <a:pos x="25" y="84"/>
                </a:cxn>
                <a:cxn ang="0">
                  <a:pos x="28" y="81"/>
                </a:cxn>
                <a:cxn ang="0">
                  <a:pos x="31" y="76"/>
                </a:cxn>
                <a:cxn ang="0">
                  <a:pos x="25" y="60"/>
                </a:cxn>
                <a:cxn ang="0">
                  <a:pos x="23" y="41"/>
                </a:cxn>
                <a:cxn ang="0">
                  <a:pos x="23" y="21"/>
                </a:cxn>
                <a:cxn ang="0">
                  <a:pos x="28" y="3"/>
                </a:cxn>
                <a:cxn ang="0">
                  <a:pos x="30" y="3"/>
                </a:cxn>
                <a:cxn ang="0">
                  <a:pos x="32" y="4"/>
                </a:cxn>
                <a:cxn ang="0">
                  <a:pos x="34" y="4"/>
                </a:cxn>
                <a:cxn ang="0">
                  <a:pos x="36" y="5"/>
                </a:cxn>
                <a:cxn ang="0">
                  <a:pos x="38" y="3"/>
                </a:cxn>
                <a:cxn ang="0">
                  <a:pos x="39" y="0"/>
                </a:cxn>
              </a:cxnLst>
              <a:rect l="0" t="0" r="r" b="b"/>
              <a:pathLst>
                <a:path w="118" h="251">
                  <a:moveTo>
                    <a:pt x="39" y="0"/>
                  </a:moveTo>
                  <a:lnTo>
                    <a:pt x="52" y="34"/>
                  </a:lnTo>
                  <a:lnTo>
                    <a:pt x="64" y="72"/>
                  </a:lnTo>
                  <a:lnTo>
                    <a:pt x="76" y="110"/>
                  </a:lnTo>
                  <a:lnTo>
                    <a:pt x="81" y="130"/>
                  </a:lnTo>
                  <a:lnTo>
                    <a:pt x="85" y="135"/>
                  </a:lnTo>
                  <a:lnTo>
                    <a:pt x="87" y="139"/>
                  </a:lnTo>
                  <a:lnTo>
                    <a:pt x="90" y="144"/>
                  </a:lnTo>
                  <a:lnTo>
                    <a:pt x="92" y="153"/>
                  </a:lnTo>
                  <a:lnTo>
                    <a:pt x="93" y="164"/>
                  </a:lnTo>
                  <a:lnTo>
                    <a:pt x="97" y="171"/>
                  </a:lnTo>
                  <a:lnTo>
                    <a:pt x="110" y="184"/>
                  </a:lnTo>
                  <a:lnTo>
                    <a:pt x="116" y="191"/>
                  </a:lnTo>
                  <a:lnTo>
                    <a:pt x="118" y="199"/>
                  </a:lnTo>
                  <a:lnTo>
                    <a:pt x="118" y="208"/>
                  </a:lnTo>
                  <a:lnTo>
                    <a:pt x="108" y="212"/>
                  </a:lnTo>
                  <a:lnTo>
                    <a:pt x="101" y="219"/>
                  </a:lnTo>
                  <a:lnTo>
                    <a:pt x="96" y="226"/>
                  </a:lnTo>
                  <a:lnTo>
                    <a:pt x="90" y="234"/>
                  </a:lnTo>
                  <a:lnTo>
                    <a:pt x="64" y="240"/>
                  </a:lnTo>
                  <a:lnTo>
                    <a:pt x="39" y="245"/>
                  </a:lnTo>
                  <a:lnTo>
                    <a:pt x="14" y="251"/>
                  </a:lnTo>
                  <a:lnTo>
                    <a:pt x="9" y="243"/>
                  </a:lnTo>
                  <a:lnTo>
                    <a:pt x="7" y="233"/>
                  </a:lnTo>
                  <a:lnTo>
                    <a:pt x="7" y="208"/>
                  </a:lnTo>
                  <a:lnTo>
                    <a:pt x="5" y="194"/>
                  </a:lnTo>
                  <a:lnTo>
                    <a:pt x="3" y="187"/>
                  </a:lnTo>
                  <a:lnTo>
                    <a:pt x="1" y="184"/>
                  </a:lnTo>
                  <a:lnTo>
                    <a:pt x="0" y="180"/>
                  </a:lnTo>
                  <a:lnTo>
                    <a:pt x="0" y="178"/>
                  </a:lnTo>
                  <a:lnTo>
                    <a:pt x="3" y="160"/>
                  </a:lnTo>
                  <a:lnTo>
                    <a:pt x="9" y="142"/>
                  </a:lnTo>
                  <a:lnTo>
                    <a:pt x="11" y="124"/>
                  </a:lnTo>
                  <a:lnTo>
                    <a:pt x="11" y="119"/>
                  </a:lnTo>
                  <a:lnTo>
                    <a:pt x="10" y="115"/>
                  </a:lnTo>
                  <a:lnTo>
                    <a:pt x="8" y="110"/>
                  </a:lnTo>
                  <a:lnTo>
                    <a:pt x="5" y="107"/>
                  </a:lnTo>
                  <a:lnTo>
                    <a:pt x="7" y="103"/>
                  </a:lnTo>
                  <a:lnTo>
                    <a:pt x="11" y="98"/>
                  </a:lnTo>
                  <a:lnTo>
                    <a:pt x="15" y="97"/>
                  </a:lnTo>
                  <a:lnTo>
                    <a:pt x="23" y="89"/>
                  </a:lnTo>
                  <a:lnTo>
                    <a:pt x="25" y="84"/>
                  </a:lnTo>
                  <a:lnTo>
                    <a:pt x="28" y="81"/>
                  </a:lnTo>
                  <a:lnTo>
                    <a:pt x="31" y="76"/>
                  </a:lnTo>
                  <a:lnTo>
                    <a:pt x="25" y="60"/>
                  </a:lnTo>
                  <a:lnTo>
                    <a:pt x="23" y="41"/>
                  </a:lnTo>
                  <a:lnTo>
                    <a:pt x="23" y="21"/>
                  </a:lnTo>
                  <a:lnTo>
                    <a:pt x="28" y="3"/>
                  </a:lnTo>
                  <a:lnTo>
                    <a:pt x="30" y="3"/>
                  </a:lnTo>
                  <a:lnTo>
                    <a:pt x="32" y="4"/>
                  </a:lnTo>
                  <a:lnTo>
                    <a:pt x="34" y="4"/>
                  </a:lnTo>
                  <a:lnTo>
                    <a:pt x="36" y="5"/>
                  </a:lnTo>
                  <a:lnTo>
                    <a:pt x="38" y="3"/>
                  </a:lnTo>
                  <a:lnTo>
                    <a:pt x="39"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59" name="Freeform 9">
              <a:extLst>
                <a:ext uri="{FF2B5EF4-FFF2-40B4-BE49-F238E27FC236}">
                  <a16:creationId xmlns:a16="http://schemas.microsoft.com/office/drawing/2014/main" id="{FAA8CB0C-ECD1-9741-9D84-9E7271D26C57}"/>
                </a:ext>
              </a:extLst>
            </p:cNvPr>
            <p:cNvSpPr>
              <a:spLocks/>
            </p:cNvSpPr>
            <p:nvPr/>
          </p:nvSpPr>
          <p:spPr bwMode="auto">
            <a:xfrm>
              <a:off x="2915135" y="2348930"/>
              <a:ext cx="243531" cy="474588"/>
            </a:xfrm>
            <a:custGeom>
              <a:avLst/>
              <a:gdLst/>
              <a:ahLst/>
              <a:cxnLst>
                <a:cxn ang="0">
                  <a:pos x="111" y="0"/>
                </a:cxn>
                <a:cxn ang="0">
                  <a:pos x="114" y="5"/>
                </a:cxn>
                <a:cxn ang="0">
                  <a:pos x="111" y="14"/>
                </a:cxn>
                <a:cxn ang="0">
                  <a:pos x="111" y="22"/>
                </a:cxn>
                <a:cxn ang="0">
                  <a:pos x="114" y="29"/>
                </a:cxn>
                <a:cxn ang="0">
                  <a:pos x="115" y="32"/>
                </a:cxn>
                <a:cxn ang="0">
                  <a:pos x="116" y="33"/>
                </a:cxn>
                <a:cxn ang="0">
                  <a:pos x="117" y="35"/>
                </a:cxn>
                <a:cxn ang="0">
                  <a:pos x="117" y="39"/>
                </a:cxn>
                <a:cxn ang="0">
                  <a:pos x="115" y="47"/>
                </a:cxn>
                <a:cxn ang="0">
                  <a:pos x="110" y="54"/>
                </a:cxn>
                <a:cxn ang="0">
                  <a:pos x="104" y="59"/>
                </a:cxn>
                <a:cxn ang="0">
                  <a:pos x="95" y="70"/>
                </a:cxn>
                <a:cxn ang="0">
                  <a:pos x="99" y="85"/>
                </a:cxn>
                <a:cxn ang="0">
                  <a:pos x="97" y="99"/>
                </a:cxn>
                <a:cxn ang="0">
                  <a:pos x="90" y="130"/>
                </a:cxn>
                <a:cxn ang="0">
                  <a:pos x="89" y="144"/>
                </a:cxn>
                <a:cxn ang="0">
                  <a:pos x="90" y="153"/>
                </a:cxn>
                <a:cxn ang="0">
                  <a:pos x="94" y="165"/>
                </a:cxn>
                <a:cxn ang="0">
                  <a:pos x="96" y="176"/>
                </a:cxn>
                <a:cxn ang="0">
                  <a:pos x="97" y="189"/>
                </a:cxn>
                <a:cxn ang="0">
                  <a:pos x="96" y="197"/>
                </a:cxn>
                <a:cxn ang="0">
                  <a:pos x="96" y="204"/>
                </a:cxn>
                <a:cxn ang="0">
                  <a:pos x="97" y="211"/>
                </a:cxn>
                <a:cxn ang="0">
                  <a:pos x="101" y="220"/>
                </a:cxn>
                <a:cxn ang="0">
                  <a:pos x="87" y="221"/>
                </a:cxn>
                <a:cxn ang="0">
                  <a:pos x="75" y="223"/>
                </a:cxn>
                <a:cxn ang="0">
                  <a:pos x="65" y="225"/>
                </a:cxn>
                <a:cxn ang="0">
                  <a:pos x="52" y="228"/>
                </a:cxn>
                <a:cxn ang="0">
                  <a:pos x="50" y="215"/>
                </a:cxn>
                <a:cxn ang="0">
                  <a:pos x="48" y="201"/>
                </a:cxn>
                <a:cxn ang="0">
                  <a:pos x="46" y="187"/>
                </a:cxn>
                <a:cxn ang="0">
                  <a:pos x="43" y="173"/>
                </a:cxn>
                <a:cxn ang="0">
                  <a:pos x="38" y="162"/>
                </a:cxn>
                <a:cxn ang="0">
                  <a:pos x="32" y="154"/>
                </a:cxn>
                <a:cxn ang="0">
                  <a:pos x="24" y="150"/>
                </a:cxn>
                <a:cxn ang="0">
                  <a:pos x="24" y="139"/>
                </a:cxn>
                <a:cxn ang="0">
                  <a:pos x="21" y="129"/>
                </a:cxn>
                <a:cxn ang="0">
                  <a:pos x="16" y="119"/>
                </a:cxn>
                <a:cxn ang="0">
                  <a:pos x="14" y="110"/>
                </a:cxn>
                <a:cxn ang="0">
                  <a:pos x="14" y="105"/>
                </a:cxn>
                <a:cxn ang="0">
                  <a:pos x="16" y="96"/>
                </a:cxn>
                <a:cxn ang="0">
                  <a:pos x="16" y="90"/>
                </a:cxn>
                <a:cxn ang="0">
                  <a:pos x="15" y="87"/>
                </a:cxn>
                <a:cxn ang="0">
                  <a:pos x="15" y="82"/>
                </a:cxn>
                <a:cxn ang="0">
                  <a:pos x="14" y="78"/>
                </a:cxn>
                <a:cxn ang="0">
                  <a:pos x="14" y="76"/>
                </a:cxn>
                <a:cxn ang="0">
                  <a:pos x="4" y="62"/>
                </a:cxn>
                <a:cxn ang="0">
                  <a:pos x="4" y="50"/>
                </a:cxn>
                <a:cxn ang="0">
                  <a:pos x="1" y="39"/>
                </a:cxn>
                <a:cxn ang="0">
                  <a:pos x="0" y="28"/>
                </a:cxn>
                <a:cxn ang="0">
                  <a:pos x="36" y="18"/>
                </a:cxn>
                <a:cxn ang="0">
                  <a:pos x="73" y="8"/>
                </a:cxn>
                <a:cxn ang="0">
                  <a:pos x="111" y="0"/>
                </a:cxn>
              </a:cxnLst>
              <a:rect l="0" t="0" r="r" b="b"/>
              <a:pathLst>
                <a:path w="117" h="228">
                  <a:moveTo>
                    <a:pt x="111" y="0"/>
                  </a:moveTo>
                  <a:lnTo>
                    <a:pt x="114" y="5"/>
                  </a:lnTo>
                  <a:lnTo>
                    <a:pt x="111" y="14"/>
                  </a:lnTo>
                  <a:lnTo>
                    <a:pt x="111" y="22"/>
                  </a:lnTo>
                  <a:lnTo>
                    <a:pt x="114" y="29"/>
                  </a:lnTo>
                  <a:lnTo>
                    <a:pt x="115" y="32"/>
                  </a:lnTo>
                  <a:lnTo>
                    <a:pt x="116" y="33"/>
                  </a:lnTo>
                  <a:lnTo>
                    <a:pt x="117" y="35"/>
                  </a:lnTo>
                  <a:lnTo>
                    <a:pt x="117" y="39"/>
                  </a:lnTo>
                  <a:lnTo>
                    <a:pt x="115" y="47"/>
                  </a:lnTo>
                  <a:lnTo>
                    <a:pt x="110" y="54"/>
                  </a:lnTo>
                  <a:lnTo>
                    <a:pt x="104" y="59"/>
                  </a:lnTo>
                  <a:lnTo>
                    <a:pt x="95" y="70"/>
                  </a:lnTo>
                  <a:lnTo>
                    <a:pt x="99" y="85"/>
                  </a:lnTo>
                  <a:lnTo>
                    <a:pt x="97" y="99"/>
                  </a:lnTo>
                  <a:lnTo>
                    <a:pt x="90" y="130"/>
                  </a:lnTo>
                  <a:lnTo>
                    <a:pt x="89" y="144"/>
                  </a:lnTo>
                  <a:lnTo>
                    <a:pt x="90" y="153"/>
                  </a:lnTo>
                  <a:lnTo>
                    <a:pt x="94" y="165"/>
                  </a:lnTo>
                  <a:lnTo>
                    <a:pt x="96" y="176"/>
                  </a:lnTo>
                  <a:lnTo>
                    <a:pt x="97" y="189"/>
                  </a:lnTo>
                  <a:lnTo>
                    <a:pt x="96" y="197"/>
                  </a:lnTo>
                  <a:lnTo>
                    <a:pt x="96" y="204"/>
                  </a:lnTo>
                  <a:lnTo>
                    <a:pt x="97" y="211"/>
                  </a:lnTo>
                  <a:lnTo>
                    <a:pt x="101" y="220"/>
                  </a:lnTo>
                  <a:lnTo>
                    <a:pt x="87" y="221"/>
                  </a:lnTo>
                  <a:lnTo>
                    <a:pt x="75" y="223"/>
                  </a:lnTo>
                  <a:lnTo>
                    <a:pt x="65" y="225"/>
                  </a:lnTo>
                  <a:lnTo>
                    <a:pt x="52" y="228"/>
                  </a:lnTo>
                  <a:lnTo>
                    <a:pt x="50" y="215"/>
                  </a:lnTo>
                  <a:lnTo>
                    <a:pt x="48" y="201"/>
                  </a:lnTo>
                  <a:lnTo>
                    <a:pt x="46" y="187"/>
                  </a:lnTo>
                  <a:lnTo>
                    <a:pt x="43" y="173"/>
                  </a:lnTo>
                  <a:lnTo>
                    <a:pt x="38" y="162"/>
                  </a:lnTo>
                  <a:lnTo>
                    <a:pt x="32" y="154"/>
                  </a:lnTo>
                  <a:lnTo>
                    <a:pt x="24" y="150"/>
                  </a:lnTo>
                  <a:lnTo>
                    <a:pt x="24" y="139"/>
                  </a:lnTo>
                  <a:lnTo>
                    <a:pt x="21" y="129"/>
                  </a:lnTo>
                  <a:lnTo>
                    <a:pt x="16" y="119"/>
                  </a:lnTo>
                  <a:lnTo>
                    <a:pt x="14" y="110"/>
                  </a:lnTo>
                  <a:lnTo>
                    <a:pt x="14" y="105"/>
                  </a:lnTo>
                  <a:lnTo>
                    <a:pt x="16" y="96"/>
                  </a:lnTo>
                  <a:lnTo>
                    <a:pt x="16" y="90"/>
                  </a:lnTo>
                  <a:lnTo>
                    <a:pt x="15" y="87"/>
                  </a:lnTo>
                  <a:lnTo>
                    <a:pt x="15" y="82"/>
                  </a:lnTo>
                  <a:lnTo>
                    <a:pt x="14" y="78"/>
                  </a:lnTo>
                  <a:lnTo>
                    <a:pt x="14" y="76"/>
                  </a:lnTo>
                  <a:lnTo>
                    <a:pt x="4" y="62"/>
                  </a:lnTo>
                  <a:lnTo>
                    <a:pt x="4" y="50"/>
                  </a:lnTo>
                  <a:lnTo>
                    <a:pt x="1" y="39"/>
                  </a:lnTo>
                  <a:lnTo>
                    <a:pt x="0" y="28"/>
                  </a:lnTo>
                  <a:lnTo>
                    <a:pt x="36" y="18"/>
                  </a:lnTo>
                  <a:lnTo>
                    <a:pt x="73" y="8"/>
                  </a:lnTo>
                  <a:lnTo>
                    <a:pt x="1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60" name="Freeform 10">
              <a:extLst>
                <a:ext uri="{FF2B5EF4-FFF2-40B4-BE49-F238E27FC236}">
                  <a16:creationId xmlns:a16="http://schemas.microsoft.com/office/drawing/2014/main" id="{33FBC5BB-23DD-3840-A3A5-29E3E4B99CCE}"/>
                </a:ext>
              </a:extLst>
            </p:cNvPr>
            <p:cNvSpPr>
              <a:spLocks/>
            </p:cNvSpPr>
            <p:nvPr/>
          </p:nvSpPr>
          <p:spPr bwMode="auto">
            <a:xfrm>
              <a:off x="3023369" y="2719441"/>
              <a:ext cx="445431" cy="251866"/>
            </a:xfrm>
            <a:custGeom>
              <a:avLst/>
              <a:gdLst/>
              <a:ahLst/>
              <a:cxnLst>
                <a:cxn ang="0">
                  <a:pos x="152" y="0"/>
                </a:cxn>
                <a:cxn ang="0">
                  <a:pos x="156" y="3"/>
                </a:cxn>
                <a:cxn ang="0">
                  <a:pos x="159" y="9"/>
                </a:cxn>
                <a:cxn ang="0">
                  <a:pos x="163" y="14"/>
                </a:cxn>
                <a:cxn ang="0">
                  <a:pos x="166" y="17"/>
                </a:cxn>
                <a:cxn ang="0">
                  <a:pos x="171" y="18"/>
                </a:cxn>
                <a:cxn ang="0">
                  <a:pos x="178" y="16"/>
                </a:cxn>
                <a:cxn ang="0">
                  <a:pos x="169" y="25"/>
                </a:cxn>
                <a:cxn ang="0">
                  <a:pos x="161" y="36"/>
                </a:cxn>
                <a:cxn ang="0">
                  <a:pos x="155" y="47"/>
                </a:cxn>
                <a:cxn ang="0">
                  <a:pos x="158" y="51"/>
                </a:cxn>
                <a:cxn ang="0">
                  <a:pos x="158" y="53"/>
                </a:cxn>
                <a:cxn ang="0">
                  <a:pos x="162" y="57"/>
                </a:cxn>
                <a:cxn ang="0">
                  <a:pos x="166" y="58"/>
                </a:cxn>
                <a:cxn ang="0">
                  <a:pos x="178" y="56"/>
                </a:cxn>
                <a:cxn ang="0">
                  <a:pos x="180" y="59"/>
                </a:cxn>
                <a:cxn ang="0">
                  <a:pos x="184" y="61"/>
                </a:cxn>
                <a:cxn ang="0">
                  <a:pos x="187" y="65"/>
                </a:cxn>
                <a:cxn ang="0">
                  <a:pos x="190" y="70"/>
                </a:cxn>
                <a:cxn ang="0">
                  <a:pos x="189" y="75"/>
                </a:cxn>
                <a:cxn ang="0">
                  <a:pos x="194" y="78"/>
                </a:cxn>
                <a:cxn ang="0">
                  <a:pos x="199" y="82"/>
                </a:cxn>
                <a:cxn ang="0">
                  <a:pos x="204" y="88"/>
                </a:cxn>
                <a:cxn ang="0">
                  <a:pos x="208" y="93"/>
                </a:cxn>
                <a:cxn ang="0">
                  <a:pos x="214" y="95"/>
                </a:cxn>
                <a:cxn ang="0">
                  <a:pos x="214" y="105"/>
                </a:cxn>
                <a:cxn ang="0">
                  <a:pos x="212" y="108"/>
                </a:cxn>
                <a:cxn ang="0">
                  <a:pos x="211" y="110"/>
                </a:cxn>
                <a:cxn ang="0">
                  <a:pos x="207" y="112"/>
                </a:cxn>
                <a:cxn ang="0">
                  <a:pos x="203" y="113"/>
                </a:cxn>
                <a:cxn ang="0">
                  <a:pos x="203" y="107"/>
                </a:cxn>
                <a:cxn ang="0">
                  <a:pos x="201" y="105"/>
                </a:cxn>
                <a:cxn ang="0">
                  <a:pos x="201" y="102"/>
                </a:cxn>
                <a:cxn ang="0">
                  <a:pos x="200" y="101"/>
                </a:cxn>
                <a:cxn ang="0">
                  <a:pos x="200" y="95"/>
                </a:cxn>
                <a:cxn ang="0">
                  <a:pos x="191" y="102"/>
                </a:cxn>
                <a:cxn ang="0">
                  <a:pos x="184" y="112"/>
                </a:cxn>
                <a:cxn ang="0">
                  <a:pos x="178" y="121"/>
                </a:cxn>
                <a:cxn ang="0">
                  <a:pos x="172" y="120"/>
                </a:cxn>
                <a:cxn ang="0">
                  <a:pos x="169" y="115"/>
                </a:cxn>
                <a:cxn ang="0">
                  <a:pos x="166" y="108"/>
                </a:cxn>
                <a:cxn ang="0">
                  <a:pos x="166" y="101"/>
                </a:cxn>
                <a:cxn ang="0">
                  <a:pos x="162" y="106"/>
                </a:cxn>
                <a:cxn ang="0">
                  <a:pos x="161" y="109"/>
                </a:cxn>
                <a:cxn ang="0">
                  <a:pos x="154" y="103"/>
                </a:cxn>
                <a:cxn ang="0">
                  <a:pos x="144" y="87"/>
                </a:cxn>
                <a:cxn ang="0">
                  <a:pos x="114" y="92"/>
                </a:cxn>
                <a:cxn ang="0">
                  <a:pos x="86" y="98"/>
                </a:cxn>
                <a:cxn ang="0">
                  <a:pos x="59" y="105"/>
                </a:cxn>
                <a:cxn ang="0">
                  <a:pos x="31" y="112"/>
                </a:cxn>
                <a:cxn ang="0">
                  <a:pos x="0" y="115"/>
                </a:cxn>
                <a:cxn ang="0">
                  <a:pos x="1" y="99"/>
                </a:cxn>
                <a:cxn ang="0">
                  <a:pos x="3" y="71"/>
                </a:cxn>
                <a:cxn ang="0">
                  <a:pos x="3" y="53"/>
                </a:cxn>
                <a:cxn ang="0">
                  <a:pos x="33" y="47"/>
                </a:cxn>
                <a:cxn ang="0">
                  <a:pos x="63" y="40"/>
                </a:cxn>
                <a:cxn ang="0">
                  <a:pos x="94" y="35"/>
                </a:cxn>
                <a:cxn ang="0">
                  <a:pos x="121" y="28"/>
                </a:cxn>
                <a:cxn ang="0">
                  <a:pos x="132" y="23"/>
                </a:cxn>
                <a:cxn ang="0">
                  <a:pos x="141" y="14"/>
                </a:cxn>
                <a:cxn ang="0">
                  <a:pos x="147" y="2"/>
                </a:cxn>
                <a:cxn ang="0">
                  <a:pos x="150" y="2"/>
                </a:cxn>
                <a:cxn ang="0">
                  <a:pos x="152" y="0"/>
                </a:cxn>
              </a:cxnLst>
              <a:rect l="0" t="0" r="r" b="b"/>
              <a:pathLst>
                <a:path w="214" h="121">
                  <a:moveTo>
                    <a:pt x="152" y="0"/>
                  </a:moveTo>
                  <a:lnTo>
                    <a:pt x="156" y="3"/>
                  </a:lnTo>
                  <a:lnTo>
                    <a:pt x="159" y="9"/>
                  </a:lnTo>
                  <a:lnTo>
                    <a:pt x="163" y="14"/>
                  </a:lnTo>
                  <a:lnTo>
                    <a:pt x="166" y="17"/>
                  </a:lnTo>
                  <a:lnTo>
                    <a:pt x="171" y="18"/>
                  </a:lnTo>
                  <a:lnTo>
                    <a:pt x="178" y="16"/>
                  </a:lnTo>
                  <a:lnTo>
                    <a:pt x="169" y="25"/>
                  </a:lnTo>
                  <a:lnTo>
                    <a:pt x="161" y="36"/>
                  </a:lnTo>
                  <a:lnTo>
                    <a:pt x="155" y="47"/>
                  </a:lnTo>
                  <a:lnTo>
                    <a:pt x="158" y="51"/>
                  </a:lnTo>
                  <a:lnTo>
                    <a:pt x="158" y="53"/>
                  </a:lnTo>
                  <a:lnTo>
                    <a:pt x="162" y="57"/>
                  </a:lnTo>
                  <a:lnTo>
                    <a:pt x="166" y="58"/>
                  </a:lnTo>
                  <a:lnTo>
                    <a:pt x="178" y="56"/>
                  </a:lnTo>
                  <a:lnTo>
                    <a:pt x="180" y="59"/>
                  </a:lnTo>
                  <a:lnTo>
                    <a:pt x="184" y="61"/>
                  </a:lnTo>
                  <a:lnTo>
                    <a:pt x="187" y="65"/>
                  </a:lnTo>
                  <a:lnTo>
                    <a:pt x="190" y="70"/>
                  </a:lnTo>
                  <a:lnTo>
                    <a:pt x="189" y="75"/>
                  </a:lnTo>
                  <a:lnTo>
                    <a:pt x="194" y="78"/>
                  </a:lnTo>
                  <a:lnTo>
                    <a:pt x="199" y="82"/>
                  </a:lnTo>
                  <a:lnTo>
                    <a:pt x="204" y="88"/>
                  </a:lnTo>
                  <a:lnTo>
                    <a:pt x="208" y="93"/>
                  </a:lnTo>
                  <a:lnTo>
                    <a:pt x="214" y="95"/>
                  </a:lnTo>
                  <a:lnTo>
                    <a:pt x="214" y="105"/>
                  </a:lnTo>
                  <a:lnTo>
                    <a:pt x="212" y="108"/>
                  </a:lnTo>
                  <a:lnTo>
                    <a:pt x="211" y="110"/>
                  </a:lnTo>
                  <a:lnTo>
                    <a:pt x="207" y="112"/>
                  </a:lnTo>
                  <a:lnTo>
                    <a:pt x="203" y="113"/>
                  </a:lnTo>
                  <a:lnTo>
                    <a:pt x="203" y="107"/>
                  </a:lnTo>
                  <a:lnTo>
                    <a:pt x="201" y="105"/>
                  </a:lnTo>
                  <a:lnTo>
                    <a:pt x="201" y="102"/>
                  </a:lnTo>
                  <a:lnTo>
                    <a:pt x="200" y="101"/>
                  </a:lnTo>
                  <a:lnTo>
                    <a:pt x="200" y="95"/>
                  </a:lnTo>
                  <a:lnTo>
                    <a:pt x="191" y="102"/>
                  </a:lnTo>
                  <a:lnTo>
                    <a:pt x="184" y="112"/>
                  </a:lnTo>
                  <a:lnTo>
                    <a:pt x="178" y="121"/>
                  </a:lnTo>
                  <a:lnTo>
                    <a:pt x="172" y="120"/>
                  </a:lnTo>
                  <a:lnTo>
                    <a:pt x="169" y="115"/>
                  </a:lnTo>
                  <a:lnTo>
                    <a:pt x="166" y="108"/>
                  </a:lnTo>
                  <a:lnTo>
                    <a:pt x="166" y="101"/>
                  </a:lnTo>
                  <a:lnTo>
                    <a:pt x="162" y="106"/>
                  </a:lnTo>
                  <a:lnTo>
                    <a:pt x="161" y="109"/>
                  </a:lnTo>
                  <a:lnTo>
                    <a:pt x="154" y="103"/>
                  </a:lnTo>
                  <a:lnTo>
                    <a:pt x="144" y="87"/>
                  </a:lnTo>
                  <a:lnTo>
                    <a:pt x="114" y="92"/>
                  </a:lnTo>
                  <a:lnTo>
                    <a:pt x="86" y="98"/>
                  </a:lnTo>
                  <a:lnTo>
                    <a:pt x="59" y="105"/>
                  </a:lnTo>
                  <a:lnTo>
                    <a:pt x="31" y="112"/>
                  </a:lnTo>
                  <a:lnTo>
                    <a:pt x="0" y="115"/>
                  </a:lnTo>
                  <a:lnTo>
                    <a:pt x="1" y="99"/>
                  </a:lnTo>
                  <a:lnTo>
                    <a:pt x="3" y="71"/>
                  </a:lnTo>
                  <a:lnTo>
                    <a:pt x="3" y="53"/>
                  </a:lnTo>
                  <a:lnTo>
                    <a:pt x="33" y="47"/>
                  </a:lnTo>
                  <a:lnTo>
                    <a:pt x="63" y="40"/>
                  </a:lnTo>
                  <a:lnTo>
                    <a:pt x="94" y="35"/>
                  </a:lnTo>
                  <a:lnTo>
                    <a:pt x="121" y="28"/>
                  </a:lnTo>
                  <a:lnTo>
                    <a:pt x="132" y="23"/>
                  </a:lnTo>
                  <a:lnTo>
                    <a:pt x="141" y="14"/>
                  </a:lnTo>
                  <a:lnTo>
                    <a:pt x="147" y="2"/>
                  </a:lnTo>
                  <a:lnTo>
                    <a:pt x="150" y="2"/>
                  </a:lnTo>
                  <a:lnTo>
                    <a:pt x="15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61" name="Freeform 11">
              <a:extLst>
                <a:ext uri="{FF2B5EF4-FFF2-40B4-BE49-F238E27FC236}">
                  <a16:creationId xmlns:a16="http://schemas.microsoft.com/office/drawing/2014/main" id="{94DDC29E-6325-144A-A4F1-5CFED79C377A}"/>
                </a:ext>
              </a:extLst>
            </p:cNvPr>
            <p:cNvSpPr>
              <a:spLocks/>
            </p:cNvSpPr>
            <p:nvPr/>
          </p:nvSpPr>
          <p:spPr bwMode="auto">
            <a:xfrm>
              <a:off x="3353309" y="2850524"/>
              <a:ext cx="70769" cy="37467"/>
            </a:xfrm>
            <a:custGeom>
              <a:avLst/>
              <a:gdLst/>
              <a:ahLst/>
              <a:cxnLst>
                <a:cxn ang="0">
                  <a:pos x="29" y="0"/>
                </a:cxn>
                <a:cxn ang="0">
                  <a:pos x="34" y="4"/>
                </a:cxn>
                <a:cxn ang="0">
                  <a:pos x="27" y="11"/>
                </a:cxn>
                <a:cxn ang="0">
                  <a:pos x="18" y="15"/>
                </a:cxn>
                <a:cxn ang="0">
                  <a:pos x="8" y="18"/>
                </a:cxn>
                <a:cxn ang="0">
                  <a:pos x="0" y="18"/>
                </a:cxn>
                <a:cxn ang="0">
                  <a:pos x="1" y="15"/>
                </a:cxn>
                <a:cxn ang="0">
                  <a:pos x="1" y="14"/>
                </a:cxn>
                <a:cxn ang="0">
                  <a:pos x="2" y="13"/>
                </a:cxn>
                <a:cxn ang="0">
                  <a:pos x="2" y="12"/>
                </a:cxn>
                <a:cxn ang="0">
                  <a:pos x="6" y="12"/>
                </a:cxn>
                <a:cxn ang="0">
                  <a:pos x="8" y="13"/>
                </a:cxn>
                <a:cxn ang="0">
                  <a:pos x="11" y="12"/>
                </a:cxn>
                <a:cxn ang="0">
                  <a:pos x="13" y="12"/>
                </a:cxn>
                <a:cxn ang="0">
                  <a:pos x="16" y="11"/>
                </a:cxn>
                <a:cxn ang="0">
                  <a:pos x="19" y="11"/>
                </a:cxn>
                <a:cxn ang="0">
                  <a:pos x="20" y="9"/>
                </a:cxn>
                <a:cxn ang="0">
                  <a:pos x="21" y="9"/>
                </a:cxn>
                <a:cxn ang="0">
                  <a:pos x="21" y="6"/>
                </a:cxn>
                <a:cxn ang="0">
                  <a:pos x="29" y="0"/>
                </a:cxn>
              </a:cxnLst>
              <a:rect l="0" t="0" r="r" b="b"/>
              <a:pathLst>
                <a:path w="34" h="18">
                  <a:moveTo>
                    <a:pt x="29" y="0"/>
                  </a:moveTo>
                  <a:lnTo>
                    <a:pt x="34" y="4"/>
                  </a:lnTo>
                  <a:lnTo>
                    <a:pt x="27" y="11"/>
                  </a:lnTo>
                  <a:lnTo>
                    <a:pt x="18" y="15"/>
                  </a:lnTo>
                  <a:lnTo>
                    <a:pt x="8" y="18"/>
                  </a:lnTo>
                  <a:lnTo>
                    <a:pt x="0" y="18"/>
                  </a:lnTo>
                  <a:lnTo>
                    <a:pt x="1" y="15"/>
                  </a:lnTo>
                  <a:lnTo>
                    <a:pt x="1" y="14"/>
                  </a:lnTo>
                  <a:lnTo>
                    <a:pt x="2" y="13"/>
                  </a:lnTo>
                  <a:lnTo>
                    <a:pt x="2" y="12"/>
                  </a:lnTo>
                  <a:lnTo>
                    <a:pt x="6" y="12"/>
                  </a:lnTo>
                  <a:lnTo>
                    <a:pt x="8" y="13"/>
                  </a:lnTo>
                  <a:lnTo>
                    <a:pt x="11" y="12"/>
                  </a:lnTo>
                  <a:lnTo>
                    <a:pt x="13" y="12"/>
                  </a:lnTo>
                  <a:lnTo>
                    <a:pt x="16" y="11"/>
                  </a:lnTo>
                  <a:lnTo>
                    <a:pt x="19" y="11"/>
                  </a:lnTo>
                  <a:lnTo>
                    <a:pt x="20" y="9"/>
                  </a:lnTo>
                  <a:lnTo>
                    <a:pt x="21" y="9"/>
                  </a:lnTo>
                  <a:lnTo>
                    <a:pt x="21" y="6"/>
                  </a:lnTo>
                  <a:lnTo>
                    <a:pt x="29"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62" name="Freeform 12">
              <a:extLst>
                <a:ext uri="{FF2B5EF4-FFF2-40B4-BE49-F238E27FC236}">
                  <a16:creationId xmlns:a16="http://schemas.microsoft.com/office/drawing/2014/main" id="{98E9F023-2636-7948-98B6-DB825260C338}"/>
                </a:ext>
              </a:extLst>
            </p:cNvPr>
            <p:cNvSpPr>
              <a:spLocks/>
            </p:cNvSpPr>
            <p:nvPr/>
          </p:nvSpPr>
          <p:spPr bwMode="auto">
            <a:xfrm>
              <a:off x="3271064" y="2904696"/>
              <a:ext cx="64526" cy="137382"/>
            </a:xfrm>
            <a:custGeom>
              <a:avLst/>
              <a:gdLst/>
              <a:ahLst/>
              <a:cxnLst>
                <a:cxn ang="0">
                  <a:pos x="22" y="0"/>
                </a:cxn>
                <a:cxn ang="0">
                  <a:pos x="27" y="9"/>
                </a:cxn>
                <a:cxn ang="0">
                  <a:pos x="28" y="18"/>
                </a:cxn>
                <a:cxn ang="0">
                  <a:pos x="25" y="26"/>
                </a:cxn>
                <a:cxn ang="0">
                  <a:pos x="29" y="33"/>
                </a:cxn>
                <a:cxn ang="0">
                  <a:pos x="31" y="42"/>
                </a:cxn>
                <a:cxn ang="0">
                  <a:pos x="31" y="54"/>
                </a:cxn>
                <a:cxn ang="0">
                  <a:pos x="24" y="58"/>
                </a:cxn>
                <a:cxn ang="0">
                  <a:pos x="18" y="61"/>
                </a:cxn>
                <a:cxn ang="0">
                  <a:pos x="14" y="66"/>
                </a:cxn>
                <a:cxn ang="0">
                  <a:pos x="11" y="53"/>
                </a:cxn>
                <a:cxn ang="0">
                  <a:pos x="8" y="38"/>
                </a:cxn>
                <a:cxn ang="0">
                  <a:pos x="3" y="21"/>
                </a:cxn>
                <a:cxn ang="0">
                  <a:pos x="0" y="6"/>
                </a:cxn>
                <a:cxn ang="0">
                  <a:pos x="10" y="3"/>
                </a:cxn>
                <a:cxn ang="0">
                  <a:pos x="22" y="0"/>
                </a:cxn>
              </a:cxnLst>
              <a:rect l="0" t="0" r="r" b="b"/>
              <a:pathLst>
                <a:path w="31" h="66">
                  <a:moveTo>
                    <a:pt x="22" y="0"/>
                  </a:moveTo>
                  <a:lnTo>
                    <a:pt x="27" y="9"/>
                  </a:lnTo>
                  <a:lnTo>
                    <a:pt x="28" y="18"/>
                  </a:lnTo>
                  <a:lnTo>
                    <a:pt x="25" y="26"/>
                  </a:lnTo>
                  <a:lnTo>
                    <a:pt x="29" y="33"/>
                  </a:lnTo>
                  <a:lnTo>
                    <a:pt x="31" y="42"/>
                  </a:lnTo>
                  <a:lnTo>
                    <a:pt x="31" y="54"/>
                  </a:lnTo>
                  <a:lnTo>
                    <a:pt x="24" y="58"/>
                  </a:lnTo>
                  <a:lnTo>
                    <a:pt x="18" y="61"/>
                  </a:lnTo>
                  <a:lnTo>
                    <a:pt x="14" y="66"/>
                  </a:lnTo>
                  <a:lnTo>
                    <a:pt x="11" y="53"/>
                  </a:lnTo>
                  <a:lnTo>
                    <a:pt x="8" y="38"/>
                  </a:lnTo>
                  <a:lnTo>
                    <a:pt x="3" y="21"/>
                  </a:lnTo>
                  <a:lnTo>
                    <a:pt x="0" y="6"/>
                  </a:lnTo>
                  <a:lnTo>
                    <a:pt x="10" y="3"/>
                  </a:lnTo>
                  <a:lnTo>
                    <a:pt x="2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63" name="Freeform 13">
              <a:extLst>
                <a:ext uri="{FF2B5EF4-FFF2-40B4-BE49-F238E27FC236}">
                  <a16:creationId xmlns:a16="http://schemas.microsoft.com/office/drawing/2014/main" id="{17C2FA35-50D9-704C-9A9D-B97995504D6D}"/>
                </a:ext>
              </a:extLst>
            </p:cNvPr>
            <p:cNvSpPr>
              <a:spLocks/>
            </p:cNvSpPr>
            <p:nvPr/>
          </p:nvSpPr>
          <p:spPr bwMode="auto">
            <a:xfrm>
              <a:off x="2819387" y="3456301"/>
              <a:ext cx="145702" cy="264355"/>
            </a:xfrm>
            <a:custGeom>
              <a:avLst/>
              <a:gdLst/>
              <a:ahLst/>
              <a:cxnLst>
                <a:cxn ang="0">
                  <a:pos x="12" y="0"/>
                </a:cxn>
                <a:cxn ang="0">
                  <a:pos x="14" y="0"/>
                </a:cxn>
                <a:cxn ang="0">
                  <a:pos x="13" y="7"/>
                </a:cxn>
                <a:cxn ang="0">
                  <a:pos x="11" y="13"/>
                </a:cxn>
                <a:cxn ang="0">
                  <a:pos x="8" y="20"/>
                </a:cxn>
                <a:cxn ang="0">
                  <a:pos x="12" y="33"/>
                </a:cxn>
                <a:cxn ang="0">
                  <a:pos x="19" y="43"/>
                </a:cxn>
                <a:cxn ang="0">
                  <a:pos x="28" y="52"/>
                </a:cxn>
                <a:cxn ang="0">
                  <a:pos x="29" y="61"/>
                </a:cxn>
                <a:cxn ang="0">
                  <a:pos x="34" y="69"/>
                </a:cxn>
                <a:cxn ang="0">
                  <a:pos x="40" y="77"/>
                </a:cxn>
                <a:cxn ang="0">
                  <a:pos x="44" y="83"/>
                </a:cxn>
                <a:cxn ang="0">
                  <a:pos x="48" y="88"/>
                </a:cxn>
                <a:cxn ang="0">
                  <a:pos x="53" y="90"/>
                </a:cxn>
                <a:cxn ang="0">
                  <a:pos x="62" y="91"/>
                </a:cxn>
                <a:cxn ang="0">
                  <a:pos x="61" y="97"/>
                </a:cxn>
                <a:cxn ang="0">
                  <a:pos x="58" y="103"/>
                </a:cxn>
                <a:cxn ang="0">
                  <a:pos x="60" y="111"/>
                </a:cxn>
                <a:cxn ang="0">
                  <a:pos x="60" y="112"/>
                </a:cxn>
                <a:cxn ang="0">
                  <a:pos x="64" y="112"/>
                </a:cxn>
                <a:cxn ang="0">
                  <a:pos x="65" y="111"/>
                </a:cxn>
                <a:cxn ang="0">
                  <a:pos x="68" y="112"/>
                </a:cxn>
                <a:cxn ang="0">
                  <a:pos x="69" y="112"/>
                </a:cxn>
                <a:cxn ang="0">
                  <a:pos x="70" y="113"/>
                </a:cxn>
                <a:cxn ang="0">
                  <a:pos x="70" y="119"/>
                </a:cxn>
                <a:cxn ang="0">
                  <a:pos x="55" y="122"/>
                </a:cxn>
                <a:cxn ang="0">
                  <a:pos x="41" y="125"/>
                </a:cxn>
                <a:cxn ang="0">
                  <a:pos x="26" y="127"/>
                </a:cxn>
                <a:cxn ang="0">
                  <a:pos x="22" y="103"/>
                </a:cxn>
                <a:cxn ang="0">
                  <a:pos x="14" y="78"/>
                </a:cxn>
                <a:cxn ang="0">
                  <a:pos x="6" y="53"/>
                </a:cxn>
                <a:cxn ang="0">
                  <a:pos x="1" y="28"/>
                </a:cxn>
                <a:cxn ang="0">
                  <a:pos x="0" y="4"/>
                </a:cxn>
                <a:cxn ang="0">
                  <a:pos x="5" y="4"/>
                </a:cxn>
                <a:cxn ang="0">
                  <a:pos x="7" y="3"/>
                </a:cxn>
                <a:cxn ang="0">
                  <a:pos x="8" y="1"/>
                </a:cxn>
                <a:cxn ang="0">
                  <a:pos x="9" y="1"/>
                </a:cxn>
                <a:cxn ang="0">
                  <a:pos x="12" y="0"/>
                </a:cxn>
              </a:cxnLst>
              <a:rect l="0" t="0" r="r" b="b"/>
              <a:pathLst>
                <a:path w="70" h="127">
                  <a:moveTo>
                    <a:pt x="12" y="0"/>
                  </a:moveTo>
                  <a:lnTo>
                    <a:pt x="14" y="0"/>
                  </a:lnTo>
                  <a:lnTo>
                    <a:pt x="13" y="7"/>
                  </a:lnTo>
                  <a:lnTo>
                    <a:pt x="11" y="13"/>
                  </a:lnTo>
                  <a:lnTo>
                    <a:pt x="8" y="20"/>
                  </a:lnTo>
                  <a:lnTo>
                    <a:pt x="12" y="33"/>
                  </a:lnTo>
                  <a:lnTo>
                    <a:pt x="19" y="43"/>
                  </a:lnTo>
                  <a:lnTo>
                    <a:pt x="28" y="52"/>
                  </a:lnTo>
                  <a:lnTo>
                    <a:pt x="29" y="61"/>
                  </a:lnTo>
                  <a:lnTo>
                    <a:pt x="34" y="69"/>
                  </a:lnTo>
                  <a:lnTo>
                    <a:pt x="40" y="77"/>
                  </a:lnTo>
                  <a:lnTo>
                    <a:pt x="44" y="83"/>
                  </a:lnTo>
                  <a:lnTo>
                    <a:pt x="48" y="88"/>
                  </a:lnTo>
                  <a:lnTo>
                    <a:pt x="53" y="90"/>
                  </a:lnTo>
                  <a:lnTo>
                    <a:pt x="62" y="91"/>
                  </a:lnTo>
                  <a:lnTo>
                    <a:pt x="61" y="97"/>
                  </a:lnTo>
                  <a:lnTo>
                    <a:pt x="58" y="103"/>
                  </a:lnTo>
                  <a:lnTo>
                    <a:pt x="60" y="111"/>
                  </a:lnTo>
                  <a:lnTo>
                    <a:pt x="60" y="112"/>
                  </a:lnTo>
                  <a:lnTo>
                    <a:pt x="64" y="112"/>
                  </a:lnTo>
                  <a:lnTo>
                    <a:pt x="65" y="111"/>
                  </a:lnTo>
                  <a:lnTo>
                    <a:pt x="68" y="112"/>
                  </a:lnTo>
                  <a:lnTo>
                    <a:pt x="69" y="112"/>
                  </a:lnTo>
                  <a:lnTo>
                    <a:pt x="70" y="113"/>
                  </a:lnTo>
                  <a:lnTo>
                    <a:pt x="70" y="119"/>
                  </a:lnTo>
                  <a:lnTo>
                    <a:pt x="55" y="122"/>
                  </a:lnTo>
                  <a:lnTo>
                    <a:pt x="41" y="125"/>
                  </a:lnTo>
                  <a:lnTo>
                    <a:pt x="26" y="127"/>
                  </a:lnTo>
                  <a:lnTo>
                    <a:pt x="22" y="103"/>
                  </a:lnTo>
                  <a:lnTo>
                    <a:pt x="14" y="78"/>
                  </a:lnTo>
                  <a:lnTo>
                    <a:pt x="6" y="53"/>
                  </a:lnTo>
                  <a:lnTo>
                    <a:pt x="1" y="28"/>
                  </a:lnTo>
                  <a:lnTo>
                    <a:pt x="0" y="4"/>
                  </a:lnTo>
                  <a:lnTo>
                    <a:pt x="5" y="4"/>
                  </a:lnTo>
                  <a:lnTo>
                    <a:pt x="7" y="3"/>
                  </a:lnTo>
                  <a:lnTo>
                    <a:pt x="8" y="1"/>
                  </a:lnTo>
                  <a:lnTo>
                    <a:pt x="9" y="1"/>
                  </a:lnTo>
                  <a:lnTo>
                    <a:pt x="1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64" name="Freeform 14">
              <a:extLst>
                <a:ext uri="{FF2B5EF4-FFF2-40B4-BE49-F238E27FC236}">
                  <a16:creationId xmlns:a16="http://schemas.microsoft.com/office/drawing/2014/main" id="{7B9AEEE3-3255-6240-8826-EFD207A043BA}"/>
                </a:ext>
              </a:extLst>
            </p:cNvPr>
            <p:cNvSpPr>
              <a:spLocks/>
            </p:cNvSpPr>
            <p:nvPr/>
          </p:nvSpPr>
          <p:spPr bwMode="auto">
            <a:xfrm>
              <a:off x="2051332" y="3046241"/>
              <a:ext cx="880456" cy="576584"/>
            </a:xfrm>
            <a:custGeom>
              <a:avLst/>
              <a:gdLst/>
              <a:ahLst/>
              <a:cxnLst>
                <a:cxn ang="0">
                  <a:pos x="349" y="2"/>
                </a:cxn>
                <a:cxn ang="0">
                  <a:pos x="358" y="9"/>
                </a:cxn>
                <a:cxn ang="0">
                  <a:pos x="370" y="25"/>
                </a:cxn>
                <a:cxn ang="0">
                  <a:pos x="381" y="37"/>
                </a:cxn>
                <a:cxn ang="0">
                  <a:pos x="399" y="42"/>
                </a:cxn>
                <a:cxn ang="0">
                  <a:pos x="391" y="64"/>
                </a:cxn>
                <a:cxn ang="0">
                  <a:pos x="381" y="85"/>
                </a:cxn>
                <a:cxn ang="0">
                  <a:pos x="385" y="95"/>
                </a:cxn>
                <a:cxn ang="0">
                  <a:pos x="381" y="109"/>
                </a:cxn>
                <a:cxn ang="0">
                  <a:pos x="382" y="114"/>
                </a:cxn>
                <a:cxn ang="0">
                  <a:pos x="385" y="121"/>
                </a:cxn>
                <a:cxn ang="0">
                  <a:pos x="394" y="132"/>
                </a:cxn>
                <a:cxn ang="0">
                  <a:pos x="399" y="137"/>
                </a:cxn>
                <a:cxn ang="0">
                  <a:pos x="408" y="144"/>
                </a:cxn>
                <a:cxn ang="0">
                  <a:pos x="423" y="153"/>
                </a:cxn>
                <a:cxn ang="0">
                  <a:pos x="420" y="160"/>
                </a:cxn>
                <a:cxn ang="0">
                  <a:pos x="415" y="165"/>
                </a:cxn>
                <a:cxn ang="0">
                  <a:pos x="409" y="169"/>
                </a:cxn>
                <a:cxn ang="0">
                  <a:pos x="401" y="182"/>
                </a:cxn>
                <a:cxn ang="0">
                  <a:pos x="394" y="189"/>
                </a:cxn>
                <a:cxn ang="0">
                  <a:pos x="389" y="195"/>
                </a:cxn>
                <a:cxn ang="0">
                  <a:pos x="368" y="198"/>
                </a:cxn>
                <a:cxn ang="0">
                  <a:pos x="361" y="211"/>
                </a:cxn>
                <a:cxn ang="0">
                  <a:pos x="32" y="251"/>
                </a:cxn>
                <a:cxn ang="0">
                  <a:pos x="14" y="156"/>
                </a:cxn>
                <a:cxn ang="0">
                  <a:pos x="6" y="110"/>
                </a:cxn>
                <a:cxn ang="0">
                  <a:pos x="0" y="83"/>
                </a:cxn>
                <a:cxn ang="0">
                  <a:pos x="1" y="70"/>
                </a:cxn>
                <a:cxn ang="0">
                  <a:pos x="11" y="62"/>
                </a:cxn>
                <a:cxn ang="0">
                  <a:pos x="15" y="61"/>
                </a:cxn>
                <a:cxn ang="0">
                  <a:pos x="28" y="49"/>
                </a:cxn>
                <a:cxn ang="0">
                  <a:pos x="43" y="40"/>
                </a:cxn>
                <a:cxn ang="0">
                  <a:pos x="46" y="60"/>
                </a:cxn>
                <a:cxn ang="0">
                  <a:pos x="148" y="42"/>
                </a:cxn>
                <a:cxn ang="0">
                  <a:pos x="254" y="20"/>
                </a:cxn>
                <a:cxn ang="0">
                  <a:pos x="262" y="16"/>
                </a:cxn>
                <a:cxn ang="0">
                  <a:pos x="270" y="14"/>
                </a:cxn>
                <a:cxn ang="0">
                  <a:pos x="310" y="8"/>
                </a:cxn>
                <a:cxn ang="0">
                  <a:pos x="334" y="1"/>
                </a:cxn>
              </a:cxnLst>
              <a:rect l="0" t="0" r="r" b="b"/>
              <a:pathLst>
                <a:path w="423" h="277">
                  <a:moveTo>
                    <a:pt x="344" y="0"/>
                  </a:moveTo>
                  <a:lnTo>
                    <a:pt x="349" y="2"/>
                  </a:lnTo>
                  <a:lnTo>
                    <a:pt x="354" y="6"/>
                  </a:lnTo>
                  <a:lnTo>
                    <a:pt x="358" y="9"/>
                  </a:lnTo>
                  <a:lnTo>
                    <a:pt x="363" y="8"/>
                  </a:lnTo>
                  <a:lnTo>
                    <a:pt x="370" y="25"/>
                  </a:lnTo>
                  <a:lnTo>
                    <a:pt x="375" y="32"/>
                  </a:lnTo>
                  <a:lnTo>
                    <a:pt x="381" y="37"/>
                  </a:lnTo>
                  <a:lnTo>
                    <a:pt x="389" y="42"/>
                  </a:lnTo>
                  <a:lnTo>
                    <a:pt x="399" y="42"/>
                  </a:lnTo>
                  <a:lnTo>
                    <a:pt x="395" y="53"/>
                  </a:lnTo>
                  <a:lnTo>
                    <a:pt x="391" y="64"/>
                  </a:lnTo>
                  <a:lnTo>
                    <a:pt x="387" y="76"/>
                  </a:lnTo>
                  <a:lnTo>
                    <a:pt x="381" y="85"/>
                  </a:lnTo>
                  <a:lnTo>
                    <a:pt x="381" y="90"/>
                  </a:lnTo>
                  <a:lnTo>
                    <a:pt x="385" y="95"/>
                  </a:lnTo>
                  <a:lnTo>
                    <a:pt x="385" y="99"/>
                  </a:lnTo>
                  <a:lnTo>
                    <a:pt x="381" y="109"/>
                  </a:lnTo>
                  <a:lnTo>
                    <a:pt x="381" y="110"/>
                  </a:lnTo>
                  <a:lnTo>
                    <a:pt x="382" y="114"/>
                  </a:lnTo>
                  <a:lnTo>
                    <a:pt x="383" y="118"/>
                  </a:lnTo>
                  <a:lnTo>
                    <a:pt x="385" y="121"/>
                  </a:lnTo>
                  <a:lnTo>
                    <a:pt x="394" y="130"/>
                  </a:lnTo>
                  <a:lnTo>
                    <a:pt x="394" y="132"/>
                  </a:lnTo>
                  <a:lnTo>
                    <a:pt x="397" y="135"/>
                  </a:lnTo>
                  <a:lnTo>
                    <a:pt x="399" y="137"/>
                  </a:lnTo>
                  <a:lnTo>
                    <a:pt x="403" y="139"/>
                  </a:lnTo>
                  <a:lnTo>
                    <a:pt x="408" y="144"/>
                  </a:lnTo>
                  <a:lnTo>
                    <a:pt x="415" y="148"/>
                  </a:lnTo>
                  <a:lnTo>
                    <a:pt x="423" y="153"/>
                  </a:lnTo>
                  <a:lnTo>
                    <a:pt x="422" y="158"/>
                  </a:lnTo>
                  <a:lnTo>
                    <a:pt x="420" y="160"/>
                  </a:lnTo>
                  <a:lnTo>
                    <a:pt x="418" y="162"/>
                  </a:lnTo>
                  <a:lnTo>
                    <a:pt x="415" y="165"/>
                  </a:lnTo>
                  <a:lnTo>
                    <a:pt x="412" y="167"/>
                  </a:lnTo>
                  <a:lnTo>
                    <a:pt x="409" y="169"/>
                  </a:lnTo>
                  <a:lnTo>
                    <a:pt x="404" y="176"/>
                  </a:lnTo>
                  <a:lnTo>
                    <a:pt x="401" y="182"/>
                  </a:lnTo>
                  <a:lnTo>
                    <a:pt x="397" y="189"/>
                  </a:lnTo>
                  <a:lnTo>
                    <a:pt x="394" y="189"/>
                  </a:lnTo>
                  <a:lnTo>
                    <a:pt x="391" y="190"/>
                  </a:lnTo>
                  <a:lnTo>
                    <a:pt x="389" y="195"/>
                  </a:lnTo>
                  <a:lnTo>
                    <a:pt x="372" y="195"/>
                  </a:lnTo>
                  <a:lnTo>
                    <a:pt x="368" y="198"/>
                  </a:lnTo>
                  <a:lnTo>
                    <a:pt x="366" y="202"/>
                  </a:lnTo>
                  <a:lnTo>
                    <a:pt x="361" y="211"/>
                  </a:lnTo>
                  <a:lnTo>
                    <a:pt x="37" y="277"/>
                  </a:lnTo>
                  <a:lnTo>
                    <a:pt x="32" y="251"/>
                  </a:lnTo>
                  <a:lnTo>
                    <a:pt x="26" y="222"/>
                  </a:lnTo>
                  <a:lnTo>
                    <a:pt x="14" y="156"/>
                  </a:lnTo>
                  <a:lnTo>
                    <a:pt x="9" y="125"/>
                  </a:lnTo>
                  <a:lnTo>
                    <a:pt x="6" y="110"/>
                  </a:lnTo>
                  <a:lnTo>
                    <a:pt x="2" y="96"/>
                  </a:lnTo>
                  <a:lnTo>
                    <a:pt x="0" y="83"/>
                  </a:lnTo>
                  <a:lnTo>
                    <a:pt x="0" y="74"/>
                  </a:lnTo>
                  <a:lnTo>
                    <a:pt x="1" y="70"/>
                  </a:lnTo>
                  <a:lnTo>
                    <a:pt x="9" y="62"/>
                  </a:lnTo>
                  <a:lnTo>
                    <a:pt x="11" y="62"/>
                  </a:lnTo>
                  <a:lnTo>
                    <a:pt x="13" y="61"/>
                  </a:lnTo>
                  <a:lnTo>
                    <a:pt x="15" y="61"/>
                  </a:lnTo>
                  <a:lnTo>
                    <a:pt x="18" y="60"/>
                  </a:lnTo>
                  <a:lnTo>
                    <a:pt x="28" y="49"/>
                  </a:lnTo>
                  <a:lnTo>
                    <a:pt x="35" y="43"/>
                  </a:lnTo>
                  <a:lnTo>
                    <a:pt x="43" y="40"/>
                  </a:lnTo>
                  <a:lnTo>
                    <a:pt x="46" y="51"/>
                  </a:lnTo>
                  <a:lnTo>
                    <a:pt x="46" y="60"/>
                  </a:lnTo>
                  <a:lnTo>
                    <a:pt x="96" y="51"/>
                  </a:lnTo>
                  <a:lnTo>
                    <a:pt x="148" y="42"/>
                  </a:lnTo>
                  <a:lnTo>
                    <a:pt x="200" y="32"/>
                  </a:lnTo>
                  <a:lnTo>
                    <a:pt x="254" y="20"/>
                  </a:lnTo>
                  <a:lnTo>
                    <a:pt x="259" y="19"/>
                  </a:lnTo>
                  <a:lnTo>
                    <a:pt x="262" y="16"/>
                  </a:lnTo>
                  <a:lnTo>
                    <a:pt x="266" y="15"/>
                  </a:lnTo>
                  <a:lnTo>
                    <a:pt x="270" y="14"/>
                  </a:lnTo>
                  <a:lnTo>
                    <a:pt x="290" y="12"/>
                  </a:lnTo>
                  <a:lnTo>
                    <a:pt x="310" y="8"/>
                  </a:lnTo>
                  <a:lnTo>
                    <a:pt x="323" y="5"/>
                  </a:lnTo>
                  <a:lnTo>
                    <a:pt x="334" y="1"/>
                  </a:lnTo>
                  <a:lnTo>
                    <a:pt x="34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65" name="Freeform 15">
              <a:extLst>
                <a:ext uri="{FF2B5EF4-FFF2-40B4-BE49-F238E27FC236}">
                  <a16:creationId xmlns:a16="http://schemas.microsoft.com/office/drawing/2014/main" id="{AB5B6748-D0E5-C74A-8473-9472FED02684}"/>
                </a:ext>
              </a:extLst>
            </p:cNvPr>
            <p:cNvSpPr>
              <a:spLocks/>
            </p:cNvSpPr>
            <p:nvPr/>
          </p:nvSpPr>
          <p:spPr bwMode="auto">
            <a:xfrm>
              <a:off x="2147078" y="2407213"/>
              <a:ext cx="911677" cy="809715"/>
            </a:xfrm>
            <a:custGeom>
              <a:avLst/>
              <a:gdLst/>
              <a:ahLst/>
              <a:cxnLst>
                <a:cxn ang="0">
                  <a:pos x="366" y="6"/>
                </a:cxn>
                <a:cxn ang="0">
                  <a:pos x="366" y="17"/>
                </a:cxn>
                <a:cxn ang="0">
                  <a:pos x="371" y="34"/>
                </a:cxn>
                <a:cxn ang="0">
                  <a:pos x="380" y="55"/>
                </a:cxn>
                <a:cxn ang="0">
                  <a:pos x="379" y="78"/>
                </a:cxn>
                <a:cxn ang="0">
                  <a:pos x="387" y="104"/>
                </a:cxn>
                <a:cxn ang="0">
                  <a:pos x="393" y="131"/>
                </a:cxn>
                <a:cxn ang="0">
                  <a:pos x="395" y="131"/>
                </a:cxn>
                <a:cxn ang="0">
                  <a:pos x="398" y="127"/>
                </a:cxn>
                <a:cxn ang="0">
                  <a:pos x="408" y="148"/>
                </a:cxn>
                <a:cxn ang="0">
                  <a:pos x="419" y="197"/>
                </a:cxn>
                <a:cxn ang="0">
                  <a:pos x="421" y="203"/>
                </a:cxn>
                <a:cxn ang="0">
                  <a:pos x="419" y="263"/>
                </a:cxn>
                <a:cxn ang="0">
                  <a:pos x="424" y="277"/>
                </a:cxn>
                <a:cxn ang="0">
                  <a:pos x="433" y="330"/>
                </a:cxn>
                <a:cxn ang="0">
                  <a:pos x="436" y="350"/>
                </a:cxn>
                <a:cxn ang="0">
                  <a:pos x="438" y="371"/>
                </a:cxn>
                <a:cxn ang="0">
                  <a:pos x="435" y="384"/>
                </a:cxn>
                <a:cxn ang="0">
                  <a:pos x="424" y="389"/>
                </a:cxn>
                <a:cxn ang="0">
                  <a:pos x="419" y="379"/>
                </a:cxn>
                <a:cxn ang="0">
                  <a:pos x="416" y="369"/>
                </a:cxn>
                <a:cxn ang="0">
                  <a:pos x="335" y="341"/>
                </a:cxn>
                <a:cxn ang="0">
                  <a:pos x="319" y="313"/>
                </a:cxn>
                <a:cxn ang="0">
                  <a:pos x="306" y="308"/>
                </a:cxn>
                <a:cxn ang="0">
                  <a:pos x="301" y="301"/>
                </a:cxn>
                <a:cxn ang="0">
                  <a:pos x="264" y="311"/>
                </a:cxn>
                <a:cxn ang="0">
                  <a:pos x="185" y="328"/>
                </a:cxn>
                <a:cxn ang="0">
                  <a:pos x="46" y="355"/>
                </a:cxn>
                <a:cxn ang="0">
                  <a:pos x="3" y="356"/>
                </a:cxn>
                <a:cxn ang="0">
                  <a:pos x="1" y="343"/>
                </a:cxn>
                <a:cxn ang="0">
                  <a:pos x="10" y="334"/>
                </a:cxn>
                <a:cxn ang="0">
                  <a:pos x="25" y="313"/>
                </a:cxn>
                <a:cxn ang="0">
                  <a:pos x="40" y="295"/>
                </a:cxn>
                <a:cxn ang="0">
                  <a:pos x="44" y="290"/>
                </a:cxn>
                <a:cxn ang="0">
                  <a:pos x="50" y="281"/>
                </a:cxn>
                <a:cxn ang="0">
                  <a:pos x="46" y="267"/>
                </a:cxn>
                <a:cxn ang="0">
                  <a:pos x="41" y="256"/>
                </a:cxn>
                <a:cxn ang="0">
                  <a:pos x="33" y="251"/>
                </a:cxn>
                <a:cxn ang="0">
                  <a:pos x="31" y="239"/>
                </a:cxn>
                <a:cxn ang="0">
                  <a:pos x="55" y="229"/>
                </a:cxn>
                <a:cxn ang="0">
                  <a:pos x="93" y="217"/>
                </a:cxn>
                <a:cxn ang="0">
                  <a:pos x="122" y="222"/>
                </a:cxn>
                <a:cxn ang="0">
                  <a:pos x="156" y="214"/>
                </a:cxn>
                <a:cxn ang="0">
                  <a:pos x="194" y="186"/>
                </a:cxn>
                <a:cxn ang="0">
                  <a:pos x="210" y="178"/>
                </a:cxn>
                <a:cxn ang="0">
                  <a:pos x="204" y="150"/>
                </a:cxn>
                <a:cxn ang="0">
                  <a:pos x="213" y="136"/>
                </a:cxn>
                <a:cxn ang="0">
                  <a:pos x="208" y="131"/>
                </a:cxn>
                <a:cxn ang="0">
                  <a:pos x="202" y="125"/>
                </a:cxn>
                <a:cxn ang="0">
                  <a:pos x="196" y="130"/>
                </a:cxn>
                <a:cxn ang="0">
                  <a:pos x="208" y="108"/>
                </a:cxn>
                <a:cxn ang="0">
                  <a:pos x="222" y="84"/>
                </a:cxn>
                <a:cxn ang="0">
                  <a:pos x="231" y="67"/>
                </a:cxn>
                <a:cxn ang="0">
                  <a:pos x="268" y="26"/>
                </a:cxn>
                <a:cxn ang="0">
                  <a:pos x="324" y="12"/>
                </a:cxn>
              </a:cxnLst>
              <a:rect l="0" t="0" r="r" b="b"/>
              <a:pathLst>
                <a:path w="438" h="389">
                  <a:moveTo>
                    <a:pt x="363" y="0"/>
                  </a:moveTo>
                  <a:lnTo>
                    <a:pt x="366" y="4"/>
                  </a:lnTo>
                  <a:lnTo>
                    <a:pt x="366" y="6"/>
                  </a:lnTo>
                  <a:lnTo>
                    <a:pt x="365" y="8"/>
                  </a:lnTo>
                  <a:lnTo>
                    <a:pt x="365" y="14"/>
                  </a:lnTo>
                  <a:lnTo>
                    <a:pt x="366" y="17"/>
                  </a:lnTo>
                  <a:lnTo>
                    <a:pt x="369" y="18"/>
                  </a:lnTo>
                  <a:lnTo>
                    <a:pt x="371" y="22"/>
                  </a:lnTo>
                  <a:lnTo>
                    <a:pt x="371" y="34"/>
                  </a:lnTo>
                  <a:lnTo>
                    <a:pt x="374" y="41"/>
                  </a:lnTo>
                  <a:lnTo>
                    <a:pt x="378" y="47"/>
                  </a:lnTo>
                  <a:lnTo>
                    <a:pt x="380" y="55"/>
                  </a:lnTo>
                  <a:lnTo>
                    <a:pt x="383" y="64"/>
                  </a:lnTo>
                  <a:lnTo>
                    <a:pt x="383" y="68"/>
                  </a:lnTo>
                  <a:lnTo>
                    <a:pt x="379" y="78"/>
                  </a:lnTo>
                  <a:lnTo>
                    <a:pt x="379" y="82"/>
                  </a:lnTo>
                  <a:lnTo>
                    <a:pt x="383" y="94"/>
                  </a:lnTo>
                  <a:lnTo>
                    <a:pt x="387" y="104"/>
                  </a:lnTo>
                  <a:lnTo>
                    <a:pt x="391" y="117"/>
                  </a:lnTo>
                  <a:lnTo>
                    <a:pt x="391" y="130"/>
                  </a:lnTo>
                  <a:lnTo>
                    <a:pt x="393" y="131"/>
                  </a:lnTo>
                  <a:lnTo>
                    <a:pt x="394" y="132"/>
                  </a:lnTo>
                  <a:lnTo>
                    <a:pt x="394" y="131"/>
                  </a:lnTo>
                  <a:lnTo>
                    <a:pt x="395" y="131"/>
                  </a:lnTo>
                  <a:lnTo>
                    <a:pt x="397" y="130"/>
                  </a:lnTo>
                  <a:lnTo>
                    <a:pt x="397" y="129"/>
                  </a:lnTo>
                  <a:lnTo>
                    <a:pt x="398" y="127"/>
                  </a:lnTo>
                  <a:lnTo>
                    <a:pt x="400" y="127"/>
                  </a:lnTo>
                  <a:lnTo>
                    <a:pt x="402" y="130"/>
                  </a:lnTo>
                  <a:lnTo>
                    <a:pt x="408" y="148"/>
                  </a:lnTo>
                  <a:lnTo>
                    <a:pt x="413" y="171"/>
                  </a:lnTo>
                  <a:lnTo>
                    <a:pt x="416" y="195"/>
                  </a:lnTo>
                  <a:lnTo>
                    <a:pt x="419" y="197"/>
                  </a:lnTo>
                  <a:lnTo>
                    <a:pt x="420" y="200"/>
                  </a:lnTo>
                  <a:lnTo>
                    <a:pt x="421" y="201"/>
                  </a:lnTo>
                  <a:lnTo>
                    <a:pt x="421" y="203"/>
                  </a:lnTo>
                  <a:lnTo>
                    <a:pt x="419" y="220"/>
                  </a:lnTo>
                  <a:lnTo>
                    <a:pt x="417" y="241"/>
                  </a:lnTo>
                  <a:lnTo>
                    <a:pt x="419" y="263"/>
                  </a:lnTo>
                  <a:lnTo>
                    <a:pt x="420" y="266"/>
                  </a:lnTo>
                  <a:lnTo>
                    <a:pt x="422" y="270"/>
                  </a:lnTo>
                  <a:lnTo>
                    <a:pt x="424" y="277"/>
                  </a:lnTo>
                  <a:lnTo>
                    <a:pt x="427" y="293"/>
                  </a:lnTo>
                  <a:lnTo>
                    <a:pt x="429" y="312"/>
                  </a:lnTo>
                  <a:lnTo>
                    <a:pt x="433" y="330"/>
                  </a:lnTo>
                  <a:lnTo>
                    <a:pt x="435" y="340"/>
                  </a:lnTo>
                  <a:lnTo>
                    <a:pt x="437" y="346"/>
                  </a:lnTo>
                  <a:lnTo>
                    <a:pt x="436" y="350"/>
                  </a:lnTo>
                  <a:lnTo>
                    <a:pt x="433" y="355"/>
                  </a:lnTo>
                  <a:lnTo>
                    <a:pt x="427" y="361"/>
                  </a:lnTo>
                  <a:lnTo>
                    <a:pt x="438" y="371"/>
                  </a:lnTo>
                  <a:lnTo>
                    <a:pt x="438" y="378"/>
                  </a:lnTo>
                  <a:lnTo>
                    <a:pt x="437" y="382"/>
                  </a:lnTo>
                  <a:lnTo>
                    <a:pt x="435" y="384"/>
                  </a:lnTo>
                  <a:lnTo>
                    <a:pt x="433" y="385"/>
                  </a:lnTo>
                  <a:lnTo>
                    <a:pt x="429" y="386"/>
                  </a:lnTo>
                  <a:lnTo>
                    <a:pt x="424" y="389"/>
                  </a:lnTo>
                  <a:lnTo>
                    <a:pt x="422" y="388"/>
                  </a:lnTo>
                  <a:lnTo>
                    <a:pt x="420" y="383"/>
                  </a:lnTo>
                  <a:lnTo>
                    <a:pt x="419" y="379"/>
                  </a:lnTo>
                  <a:lnTo>
                    <a:pt x="417" y="377"/>
                  </a:lnTo>
                  <a:lnTo>
                    <a:pt x="417" y="371"/>
                  </a:lnTo>
                  <a:lnTo>
                    <a:pt x="416" y="369"/>
                  </a:lnTo>
                  <a:lnTo>
                    <a:pt x="387" y="361"/>
                  </a:lnTo>
                  <a:lnTo>
                    <a:pt x="362" y="350"/>
                  </a:lnTo>
                  <a:lnTo>
                    <a:pt x="335" y="341"/>
                  </a:lnTo>
                  <a:lnTo>
                    <a:pt x="330" y="336"/>
                  </a:lnTo>
                  <a:lnTo>
                    <a:pt x="323" y="315"/>
                  </a:lnTo>
                  <a:lnTo>
                    <a:pt x="319" y="313"/>
                  </a:lnTo>
                  <a:lnTo>
                    <a:pt x="316" y="313"/>
                  </a:lnTo>
                  <a:lnTo>
                    <a:pt x="309" y="311"/>
                  </a:lnTo>
                  <a:lnTo>
                    <a:pt x="306" y="308"/>
                  </a:lnTo>
                  <a:lnTo>
                    <a:pt x="303" y="306"/>
                  </a:lnTo>
                  <a:lnTo>
                    <a:pt x="302" y="302"/>
                  </a:lnTo>
                  <a:lnTo>
                    <a:pt x="301" y="301"/>
                  </a:lnTo>
                  <a:lnTo>
                    <a:pt x="294" y="301"/>
                  </a:lnTo>
                  <a:lnTo>
                    <a:pt x="285" y="304"/>
                  </a:lnTo>
                  <a:lnTo>
                    <a:pt x="264" y="311"/>
                  </a:lnTo>
                  <a:lnTo>
                    <a:pt x="245" y="314"/>
                  </a:lnTo>
                  <a:lnTo>
                    <a:pt x="228" y="319"/>
                  </a:lnTo>
                  <a:lnTo>
                    <a:pt x="185" y="328"/>
                  </a:lnTo>
                  <a:lnTo>
                    <a:pt x="139" y="337"/>
                  </a:lnTo>
                  <a:lnTo>
                    <a:pt x="93" y="347"/>
                  </a:lnTo>
                  <a:lnTo>
                    <a:pt x="46" y="355"/>
                  </a:lnTo>
                  <a:lnTo>
                    <a:pt x="2" y="361"/>
                  </a:lnTo>
                  <a:lnTo>
                    <a:pt x="3" y="358"/>
                  </a:lnTo>
                  <a:lnTo>
                    <a:pt x="3" y="356"/>
                  </a:lnTo>
                  <a:lnTo>
                    <a:pt x="0" y="349"/>
                  </a:lnTo>
                  <a:lnTo>
                    <a:pt x="0" y="347"/>
                  </a:lnTo>
                  <a:lnTo>
                    <a:pt x="1" y="343"/>
                  </a:lnTo>
                  <a:lnTo>
                    <a:pt x="2" y="341"/>
                  </a:lnTo>
                  <a:lnTo>
                    <a:pt x="7" y="336"/>
                  </a:lnTo>
                  <a:lnTo>
                    <a:pt x="10" y="334"/>
                  </a:lnTo>
                  <a:lnTo>
                    <a:pt x="13" y="330"/>
                  </a:lnTo>
                  <a:lnTo>
                    <a:pt x="18" y="325"/>
                  </a:lnTo>
                  <a:lnTo>
                    <a:pt x="25" y="313"/>
                  </a:lnTo>
                  <a:lnTo>
                    <a:pt x="39" y="299"/>
                  </a:lnTo>
                  <a:lnTo>
                    <a:pt x="40" y="297"/>
                  </a:lnTo>
                  <a:lnTo>
                    <a:pt x="40" y="295"/>
                  </a:lnTo>
                  <a:lnTo>
                    <a:pt x="41" y="293"/>
                  </a:lnTo>
                  <a:lnTo>
                    <a:pt x="43" y="292"/>
                  </a:lnTo>
                  <a:lnTo>
                    <a:pt x="44" y="290"/>
                  </a:lnTo>
                  <a:lnTo>
                    <a:pt x="46" y="287"/>
                  </a:lnTo>
                  <a:lnTo>
                    <a:pt x="48" y="284"/>
                  </a:lnTo>
                  <a:lnTo>
                    <a:pt x="50" y="281"/>
                  </a:lnTo>
                  <a:lnTo>
                    <a:pt x="50" y="276"/>
                  </a:lnTo>
                  <a:lnTo>
                    <a:pt x="48" y="271"/>
                  </a:lnTo>
                  <a:lnTo>
                    <a:pt x="46" y="267"/>
                  </a:lnTo>
                  <a:lnTo>
                    <a:pt x="44" y="263"/>
                  </a:lnTo>
                  <a:lnTo>
                    <a:pt x="45" y="257"/>
                  </a:lnTo>
                  <a:lnTo>
                    <a:pt x="41" y="256"/>
                  </a:lnTo>
                  <a:lnTo>
                    <a:pt x="39" y="253"/>
                  </a:lnTo>
                  <a:lnTo>
                    <a:pt x="37" y="252"/>
                  </a:lnTo>
                  <a:lnTo>
                    <a:pt x="33" y="251"/>
                  </a:lnTo>
                  <a:lnTo>
                    <a:pt x="32" y="249"/>
                  </a:lnTo>
                  <a:lnTo>
                    <a:pt x="31" y="245"/>
                  </a:lnTo>
                  <a:lnTo>
                    <a:pt x="31" y="239"/>
                  </a:lnTo>
                  <a:lnTo>
                    <a:pt x="36" y="236"/>
                  </a:lnTo>
                  <a:lnTo>
                    <a:pt x="41" y="234"/>
                  </a:lnTo>
                  <a:lnTo>
                    <a:pt x="55" y="229"/>
                  </a:lnTo>
                  <a:lnTo>
                    <a:pt x="65" y="224"/>
                  </a:lnTo>
                  <a:lnTo>
                    <a:pt x="78" y="220"/>
                  </a:lnTo>
                  <a:lnTo>
                    <a:pt x="93" y="217"/>
                  </a:lnTo>
                  <a:lnTo>
                    <a:pt x="109" y="217"/>
                  </a:lnTo>
                  <a:lnTo>
                    <a:pt x="118" y="220"/>
                  </a:lnTo>
                  <a:lnTo>
                    <a:pt x="122" y="222"/>
                  </a:lnTo>
                  <a:lnTo>
                    <a:pt x="126" y="223"/>
                  </a:lnTo>
                  <a:lnTo>
                    <a:pt x="145" y="216"/>
                  </a:lnTo>
                  <a:lnTo>
                    <a:pt x="156" y="214"/>
                  </a:lnTo>
                  <a:lnTo>
                    <a:pt x="168" y="214"/>
                  </a:lnTo>
                  <a:lnTo>
                    <a:pt x="182" y="201"/>
                  </a:lnTo>
                  <a:lnTo>
                    <a:pt x="194" y="186"/>
                  </a:lnTo>
                  <a:lnTo>
                    <a:pt x="201" y="181"/>
                  </a:lnTo>
                  <a:lnTo>
                    <a:pt x="206" y="180"/>
                  </a:lnTo>
                  <a:lnTo>
                    <a:pt x="210" y="178"/>
                  </a:lnTo>
                  <a:lnTo>
                    <a:pt x="210" y="166"/>
                  </a:lnTo>
                  <a:lnTo>
                    <a:pt x="208" y="157"/>
                  </a:lnTo>
                  <a:lnTo>
                    <a:pt x="204" y="150"/>
                  </a:lnTo>
                  <a:lnTo>
                    <a:pt x="206" y="144"/>
                  </a:lnTo>
                  <a:lnTo>
                    <a:pt x="209" y="139"/>
                  </a:lnTo>
                  <a:lnTo>
                    <a:pt x="213" y="136"/>
                  </a:lnTo>
                  <a:lnTo>
                    <a:pt x="214" y="130"/>
                  </a:lnTo>
                  <a:lnTo>
                    <a:pt x="209" y="132"/>
                  </a:lnTo>
                  <a:lnTo>
                    <a:pt x="208" y="131"/>
                  </a:lnTo>
                  <a:lnTo>
                    <a:pt x="206" y="130"/>
                  </a:lnTo>
                  <a:lnTo>
                    <a:pt x="206" y="129"/>
                  </a:lnTo>
                  <a:lnTo>
                    <a:pt x="202" y="125"/>
                  </a:lnTo>
                  <a:lnTo>
                    <a:pt x="200" y="125"/>
                  </a:lnTo>
                  <a:lnTo>
                    <a:pt x="199" y="127"/>
                  </a:lnTo>
                  <a:lnTo>
                    <a:pt x="196" y="130"/>
                  </a:lnTo>
                  <a:lnTo>
                    <a:pt x="196" y="122"/>
                  </a:lnTo>
                  <a:lnTo>
                    <a:pt x="201" y="115"/>
                  </a:lnTo>
                  <a:lnTo>
                    <a:pt x="208" y="108"/>
                  </a:lnTo>
                  <a:lnTo>
                    <a:pt x="216" y="101"/>
                  </a:lnTo>
                  <a:lnTo>
                    <a:pt x="222" y="94"/>
                  </a:lnTo>
                  <a:lnTo>
                    <a:pt x="222" y="84"/>
                  </a:lnTo>
                  <a:lnTo>
                    <a:pt x="224" y="78"/>
                  </a:lnTo>
                  <a:lnTo>
                    <a:pt x="228" y="74"/>
                  </a:lnTo>
                  <a:lnTo>
                    <a:pt x="231" y="67"/>
                  </a:lnTo>
                  <a:lnTo>
                    <a:pt x="245" y="46"/>
                  </a:lnTo>
                  <a:lnTo>
                    <a:pt x="256" y="34"/>
                  </a:lnTo>
                  <a:lnTo>
                    <a:pt x="268" y="26"/>
                  </a:lnTo>
                  <a:lnTo>
                    <a:pt x="284" y="20"/>
                  </a:lnTo>
                  <a:lnTo>
                    <a:pt x="303" y="15"/>
                  </a:lnTo>
                  <a:lnTo>
                    <a:pt x="324" y="12"/>
                  </a:lnTo>
                  <a:lnTo>
                    <a:pt x="344" y="7"/>
                  </a:lnTo>
                  <a:lnTo>
                    <a:pt x="36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66" name="Freeform 16">
              <a:extLst>
                <a:ext uri="{FF2B5EF4-FFF2-40B4-BE49-F238E27FC236}">
                  <a16:creationId xmlns:a16="http://schemas.microsoft.com/office/drawing/2014/main" id="{8EE46790-B44E-A648-876D-A65E034D9F2B}"/>
                </a:ext>
              </a:extLst>
            </p:cNvPr>
            <p:cNvSpPr>
              <a:spLocks/>
            </p:cNvSpPr>
            <p:nvPr/>
          </p:nvSpPr>
          <p:spPr bwMode="auto">
            <a:xfrm>
              <a:off x="3216946" y="3112848"/>
              <a:ext cx="66607" cy="33304"/>
            </a:xfrm>
            <a:custGeom>
              <a:avLst/>
              <a:gdLst/>
              <a:ahLst/>
              <a:cxnLst>
                <a:cxn ang="0">
                  <a:pos x="23" y="0"/>
                </a:cxn>
                <a:cxn ang="0">
                  <a:pos x="32" y="0"/>
                </a:cxn>
                <a:cxn ang="0">
                  <a:pos x="27" y="3"/>
                </a:cxn>
                <a:cxn ang="0">
                  <a:pos x="22" y="9"/>
                </a:cxn>
                <a:cxn ang="0">
                  <a:pos x="18" y="14"/>
                </a:cxn>
                <a:cxn ang="0">
                  <a:pos x="12" y="16"/>
                </a:cxn>
                <a:cxn ang="0">
                  <a:pos x="9" y="16"/>
                </a:cxn>
                <a:cxn ang="0">
                  <a:pos x="2" y="12"/>
                </a:cxn>
                <a:cxn ang="0">
                  <a:pos x="0" y="10"/>
                </a:cxn>
                <a:cxn ang="0">
                  <a:pos x="0" y="9"/>
                </a:cxn>
                <a:cxn ang="0">
                  <a:pos x="1" y="8"/>
                </a:cxn>
                <a:cxn ang="0">
                  <a:pos x="6" y="5"/>
                </a:cxn>
                <a:cxn ang="0">
                  <a:pos x="7" y="4"/>
                </a:cxn>
                <a:cxn ang="0">
                  <a:pos x="14" y="4"/>
                </a:cxn>
                <a:cxn ang="0">
                  <a:pos x="23" y="0"/>
                </a:cxn>
              </a:cxnLst>
              <a:rect l="0" t="0" r="r" b="b"/>
              <a:pathLst>
                <a:path w="32" h="16">
                  <a:moveTo>
                    <a:pt x="23" y="0"/>
                  </a:moveTo>
                  <a:lnTo>
                    <a:pt x="32" y="0"/>
                  </a:lnTo>
                  <a:lnTo>
                    <a:pt x="27" y="3"/>
                  </a:lnTo>
                  <a:lnTo>
                    <a:pt x="22" y="9"/>
                  </a:lnTo>
                  <a:lnTo>
                    <a:pt x="18" y="14"/>
                  </a:lnTo>
                  <a:lnTo>
                    <a:pt x="12" y="16"/>
                  </a:lnTo>
                  <a:lnTo>
                    <a:pt x="9" y="16"/>
                  </a:lnTo>
                  <a:lnTo>
                    <a:pt x="2" y="12"/>
                  </a:lnTo>
                  <a:lnTo>
                    <a:pt x="0" y="10"/>
                  </a:lnTo>
                  <a:lnTo>
                    <a:pt x="0" y="9"/>
                  </a:lnTo>
                  <a:lnTo>
                    <a:pt x="1" y="8"/>
                  </a:lnTo>
                  <a:lnTo>
                    <a:pt x="6" y="5"/>
                  </a:lnTo>
                  <a:lnTo>
                    <a:pt x="7" y="4"/>
                  </a:lnTo>
                  <a:lnTo>
                    <a:pt x="14" y="4"/>
                  </a:lnTo>
                  <a:lnTo>
                    <a:pt x="2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67" name="Freeform 17">
              <a:extLst>
                <a:ext uri="{FF2B5EF4-FFF2-40B4-BE49-F238E27FC236}">
                  <a16:creationId xmlns:a16="http://schemas.microsoft.com/office/drawing/2014/main" id="{A8AE3FE9-4436-D040-A712-A7CDF7CF0119}"/>
                </a:ext>
              </a:extLst>
            </p:cNvPr>
            <p:cNvSpPr>
              <a:spLocks/>
            </p:cNvSpPr>
            <p:nvPr/>
          </p:nvSpPr>
          <p:spPr bwMode="auto">
            <a:xfrm>
              <a:off x="3023369" y="3123258"/>
              <a:ext cx="195657" cy="131137"/>
            </a:xfrm>
            <a:custGeom>
              <a:avLst/>
              <a:gdLst/>
              <a:ahLst/>
              <a:cxnLst>
                <a:cxn ang="0">
                  <a:pos x="87" y="0"/>
                </a:cxn>
                <a:cxn ang="0">
                  <a:pos x="86" y="2"/>
                </a:cxn>
                <a:cxn ang="0">
                  <a:pos x="86" y="4"/>
                </a:cxn>
                <a:cxn ang="0">
                  <a:pos x="84" y="5"/>
                </a:cxn>
                <a:cxn ang="0">
                  <a:pos x="83" y="7"/>
                </a:cxn>
                <a:cxn ang="0">
                  <a:pos x="80" y="10"/>
                </a:cxn>
                <a:cxn ang="0">
                  <a:pos x="80" y="12"/>
                </a:cxn>
                <a:cxn ang="0">
                  <a:pos x="81" y="13"/>
                </a:cxn>
                <a:cxn ang="0">
                  <a:pos x="83" y="13"/>
                </a:cxn>
                <a:cxn ang="0">
                  <a:pos x="86" y="12"/>
                </a:cxn>
                <a:cxn ang="0">
                  <a:pos x="94" y="14"/>
                </a:cxn>
                <a:cxn ang="0">
                  <a:pos x="93" y="17"/>
                </a:cxn>
                <a:cxn ang="0">
                  <a:pos x="93" y="19"/>
                </a:cxn>
                <a:cxn ang="0">
                  <a:pos x="92" y="21"/>
                </a:cxn>
                <a:cxn ang="0">
                  <a:pos x="90" y="23"/>
                </a:cxn>
                <a:cxn ang="0">
                  <a:pos x="87" y="23"/>
                </a:cxn>
                <a:cxn ang="0">
                  <a:pos x="85" y="24"/>
                </a:cxn>
                <a:cxn ang="0">
                  <a:pos x="79" y="24"/>
                </a:cxn>
                <a:cxn ang="0">
                  <a:pos x="77" y="25"/>
                </a:cxn>
                <a:cxn ang="0">
                  <a:pos x="76" y="26"/>
                </a:cxn>
                <a:cxn ang="0">
                  <a:pos x="74" y="28"/>
                </a:cxn>
                <a:cxn ang="0">
                  <a:pos x="74" y="30"/>
                </a:cxn>
                <a:cxn ang="0">
                  <a:pos x="73" y="31"/>
                </a:cxn>
                <a:cxn ang="0">
                  <a:pos x="70" y="32"/>
                </a:cxn>
                <a:cxn ang="0">
                  <a:pos x="66" y="32"/>
                </a:cxn>
                <a:cxn ang="0">
                  <a:pos x="59" y="34"/>
                </a:cxn>
                <a:cxn ang="0">
                  <a:pos x="57" y="35"/>
                </a:cxn>
                <a:cxn ang="0">
                  <a:pos x="55" y="38"/>
                </a:cxn>
                <a:cxn ang="0">
                  <a:pos x="54" y="41"/>
                </a:cxn>
                <a:cxn ang="0">
                  <a:pos x="51" y="42"/>
                </a:cxn>
                <a:cxn ang="0">
                  <a:pos x="26" y="54"/>
                </a:cxn>
                <a:cxn ang="0">
                  <a:pos x="20" y="58"/>
                </a:cxn>
                <a:cxn ang="0">
                  <a:pos x="15" y="61"/>
                </a:cxn>
                <a:cxn ang="0">
                  <a:pos x="8" y="63"/>
                </a:cxn>
                <a:cxn ang="0">
                  <a:pos x="0" y="62"/>
                </a:cxn>
                <a:cxn ang="0">
                  <a:pos x="1" y="54"/>
                </a:cxn>
                <a:cxn ang="0">
                  <a:pos x="6" y="49"/>
                </a:cxn>
                <a:cxn ang="0">
                  <a:pos x="12" y="46"/>
                </a:cxn>
                <a:cxn ang="0">
                  <a:pos x="16" y="42"/>
                </a:cxn>
                <a:cxn ang="0">
                  <a:pos x="21" y="38"/>
                </a:cxn>
                <a:cxn ang="0">
                  <a:pos x="23" y="31"/>
                </a:cxn>
                <a:cxn ang="0">
                  <a:pos x="36" y="28"/>
                </a:cxn>
                <a:cxn ang="0">
                  <a:pos x="47" y="24"/>
                </a:cxn>
                <a:cxn ang="0">
                  <a:pos x="54" y="17"/>
                </a:cxn>
                <a:cxn ang="0">
                  <a:pos x="64" y="16"/>
                </a:cxn>
                <a:cxn ang="0">
                  <a:pos x="72" y="11"/>
                </a:cxn>
                <a:cxn ang="0">
                  <a:pos x="80" y="5"/>
                </a:cxn>
                <a:cxn ang="0">
                  <a:pos x="87" y="0"/>
                </a:cxn>
              </a:cxnLst>
              <a:rect l="0" t="0" r="r" b="b"/>
              <a:pathLst>
                <a:path w="94" h="63">
                  <a:moveTo>
                    <a:pt x="87" y="0"/>
                  </a:moveTo>
                  <a:lnTo>
                    <a:pt x="86" y="2"/>
                  </a:lnTo>
                  <a:lnTo>
                    <a:pt x="86" y="4"/>
                  </a:lnTo>
                  <a:lnTo>
                    <a:pt x="84" y="5"/>
                  </a:lnTo>
                  <a:lnTo>
                    <a:pt x="83" y="7"/>
                  </a:lnTo>
                  <a:lnTo>
                    <a:pt x="80" y="10"/>
                  </a:lnTo>
                  <a:lnTo>
                    <a:pt x="80" y="12"/>
                  </a:lnTo>
                  <a:lnTo>
                    <a:pt x="81" y="13"/>
                  </a:lnTo>
                  <a:lnTo>
                    <a:pt x="83" y="13"/>
                  </a:lnTo>
                  <a:lnTo>
                    <a:pt x="86" y="12"/>
                  </a:lnTo>
                  <a:lnTo>
                    <a:pt x="94" y="14"/>
                  </a:lnTo>
                  <a:lnTo>
                    <a:pt x="93" y="17"/>
                  </a:lnTo>
                  <a:lnTo>
                    <a:pt x="93" y="19"/>
                  </a:lnTo>
                  <a:lnTo>
                    <a:pt x="92" y="21"/>
                  </a:lnTo>
                  <a:lnTo>
                    <a:pt x="90" y="23"/>
                  </a:lnTo>
                  <a:lnTo>
                    <a:pt x="87" y="23"/>
                  </a:lnTo>
                  <a:lnTo>
                    <a:pt x="85" y="24"/>
                  </a:lnTo>
                  <a:lnTo>
                    <a:pt x="79" y="24"/>
                  </a:lnTo>
                  <a:lnTo>
                    <a:pt x="77" y="25"/>
                  </a:lnTo>
                  <a:lnTo>
                    <a:pt x="76" y="26"/>
                  </a:lnTo>
                  <a:lnTo>
                    <a:pt x="74" y="28"/>
                  </a:lnTo>
                  <a:lnTo>
                    <a:pt x="74" y="30"/>
                  </a:lnTo>
                  <a:lnTo>
                    <a:pt x="73" y="31"/>
                  </a:lnTo>
                  <a:lnTo>
                    <a:pt x="70" y="32"/>
                  </a:lnTo>
                  <a:lnTo>
                    <a:pt x="66" y="32"/>
                  </a:lnTo>
                  <a:lnTo>
                    <a:pt x="59" y="34"/>
                  </a:lnTo>
                  <a:lnTo>
                    <a:pt x="57" y="35"/>
                  </a:lnTo>
                  <a:lnTo>
                    <a:pt x="55" y="38"/>
                  </a:lnTo>
                  <a:lnTo>
                    <a:pt x="54" y="41"/>
                  </a:lnTo>
                  <a:lnTo>
                    <a:pt x="51" y="42"/>
                  </a:lnTo>
                  <a:lnTo>
                    <a:pt x="26" y="54"/>
                  </a:lnTo>
                  <a:lnTo>
                    <a:pt x="20" y="58"/>
                  </a:lnTo>
                  <a:lnTo>
                    <a:pt x="15" y="61"/>
                  </a:lnTo>
                  <a:lnTo>
                    <a:pt x="8" y="63"/>
                  </a:lnTo>
                  <a:lnTo>
                    <a:pt x="0" y="62"/>
                  </a:lnTo>
                  <a:lnTo>
                    <a:pt x="1" y="54"/>
                  </a:lnTo>
                  <a:lnTo>
                    <a:pt x="6" y="49"/>
                  </a:lnTo>
                  <a:lnTo>
                    <a:pt x="12" y="46"/>
                  </a:lnTo>
                  <a:lnTo>
                    <a:pt x="16" y="42"/>
                  </a:lnTo>
                  <a:lnTo>
                    <a:pt x="21" y="38"/>
                  </a:lnTo>
                  <a:lnTo>
                    <a:pt x="23" y="31"/>
                  </a:lnTo>
                  <a:lnTo>
                    <a:pt x="36" y="28"/>
                  </a:lnTo>
                  <a:lnTo>
                    <a:pt x="47" y="24"/>
                  </a:lnTo>
                  <a:lnTo>
                    <a:pt x="54" y="17"/>
                  </a:lnTo>
                  <a:lnTo>
                    <a:pt x="64" y="16"/>
                  </a:lnTo>
                  <a:lnTo>
                    <a:pt x="72" y="11"/>
                  </a:lnTo>
                  <a:lnTo>
                    <a:pt x="80" y="5"/>
                  </a:lnTo>
                  <a:lnTo>
                    <a:pt x="8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68" name="Freeform 18">
              <a:extLst>
                <a:ext uri="{FF2B5EF4-FFF2-40B4-BE49-F238E27FC236}">
                  <a16:creationId xmlns:a16="http://schemas.microsoft.com/office/drawing/2014/main" id="{98345659-969E-FE46-8A88-899784E47038}"/>
                </a:ext>
              </a:extLst>
            </p:cNvPr>
            <p:cNvSpPr>
              <a:spLocks/>
            </p:cNvSpPr>
            <p:nvPr/>
          </p:nvSpPr>
          <p:spPr bwMode="auto">
            <a:xfrm>
              <a:off x="3035859" y="2917185"/>
              <a:ext cx="251857" cy="247703"/>
            </a:xfrm>
            <a:custGeom>
              <a:avLst/>
              <a:gdLst/>
              <a:ahLst/>
              <a:cxnLst>
                <a:cxn ang="0">
                  <a:pos x="107" y="0"/>
                </a:cxn>
                <a:cxn ang="0">
                  <a:pos x="110" y="14"/>
                </a:cxn>
                <a:cxn ang="0">
                  <a:pos x="115" y="28"/>
                </a:cxn>
                <a:cxn ang="0">
                  <a:pos x="119" y="43"/>
                </a:cxn>
                <a:cxn ang="0">
                  <a:pos x="121" y="60"/>
                </a:cxn>
                <a:cxn ang="0">
                  <a:pos x="113" y="61"/>
                </a:cxn>
                <a:cxn ang="0">
                  <a:pos x="107" y="63"/>
                </a:cxn>
                <a:cxn ang="0">
                  <a:pos x="101" y="67"/>
                </a:cxn>
                <a:cxn ang="0">
                  <a:pos x="96" y="70"/>
                </a:cxn>
                <a:cxn ang="0">
                  <a:pos x="91" y="70"/>
                </a:cxn>
                <a:cxn ang="0">
                  <a:pos x="85" y="66"/>
                </a:cxn>
                <a:cxn ang="0">
                  <a:pos x="85" y="68"/>
                </a:cxn>
                <a:cxn ang="0">
                  <a:pos x="86" y="70"/>
                </a:cxn>
                <a:cxn ang="0">
                  <a:pos x="87" y="71"/>
                </a:cxn>
                <a:cxn ang="0">
                  <a:pos x="87" y="73"/>
                </a:cxn>
                <a:cxn ang="0">
                  <a:pos x="86" y="74"/>
                </a:cxn>
                <a:cxn ang="0">
                  <a:pos x="85" y="76"/>
                </a:cxn>
                <a:cxn ang="0">
                  <a:pos x="71" y="80"/>
                </a:cxn>
                <a:cxn ang="0">
                  <a:pos x="59" y="82"/>
                </a:cxn>
                <a:cxn ang="0">
                  <a:pos x="48" y="88"/>
                </a:cxn>
                <a:cxn ang="0">
                  <a:pos x="46" y="90"/>
                </a:cxn>
                <a:cxn ang="0">
                  <a:pos x="45" y="91"/>
                </a:cxn>
                <a:cxn ang="0">
                  <a:pos x="43" y="96"/>
                </a:cxn>
                <a:cxn ang="0">
                  <a:pos x="34" y="96"/>
                </a:cxn>
                <a:cxn ang="0">
                  <a:pos x="32" y="97"/>
                </a:cxn>
                <a:cxn ang="0">
                  <a:pos x="32" y="103"/>
                </a:cxn>
                <a:cxn ang="0">
                  <a:pos x="30" y="105"/>
                </a:cxn>
                <a:cxn ang="0">
                  <a:pos x="28" y="105"/>
                </a:cxn>
                <a:cxn ang="0">
                  <a:pos x="25" y="106"/>
                </a:cxn>
                <a:cxn ang="0">
                  <a:pos x="24" y="106"/>
                </a:cxn>
                <a:cxn ang="0">
                  <a:pos x="21" y="110"/>
                </a:cxn>
                <a:cxn ang="0">
                  <a:pos x="20" y="112"/>
                </a:cxn>
                <a:cxn ang="0">
                  <a:pos x="15" y="117"/>
                </a:cxn>
                <a:cxn ang="0">
                  <a:pos x="11" y="119"/>
                </a:cxn>
                <a:cxn ang="0">
                  <a:pos x="9" y="119"/>
                </a:cxn>
                <a:cxn ang="0">
                  <a:pos x="6" y="116"/>
                </a:cxn>
                <a:cxn ang="0">
                  <a:pos x="6" y="111"/>
                </a:cxn>
                <a:cxn ang="0">
                  <a:pos x="7" y="110"/>
                </a:cxn>
                <a:cxn ang="0">
                  <a:pos x="8" y="110"/>
                </a:cxn>
                <a:cxn ang="0">
                  <a:pos x="10" y="109"/>
                </a:cxn>
                <a:cxn ang="0">
                  <a:pos x="11" y="109"/>
                </a:cxn>
                <a:cxn ang="0">
                  <a:pos x="14" y="106"/>
                </a:cxn>
                <a:cxn ang="0">
                  <a:pos x="14" y="104"/>
                </a:cxn>
                <a:cxn ang="0">
                  <a:pos x="8" y="78"/>
                </a:cxn>
                <a:cxn ang="0">
                  <a:pos x="3" y="54"/>
                </a:cxn>
                <a:cxn ang="0">
                  <a:pos x="0" y="26"/>
                </a:cxn>
                <a:cxn ang="0">
                  <a:pos x="55" y="13"/>
                </a:cxn>
                <a:cxn ang="0">
                  <a:pos x="107" y="0"/>
                </a:cxn>
              </a:cxnLst>
              <a:rect l="0" t="0" r="r" b="b"/>
              <a:pathLst>
                <a:path w="121" h="119">
                  <a:moveTo>
                    <a:pt x="107" y="0"/>
                  </a:moveTo>
                  <a:lnTo>
                    <a:pt x="110" y="14"/>
                  </a:lnTo>
                  <a:lnTo>
                    <a:pt x="115" y="28"/>
                  </a:lnTo>
                  <a:lnTo>
                    <a:pt x="119" y="43"/>
                  </a:lnTo>
                  <a:lnTo>
                    <a:pt x="121" y="60"/>
                  </a:lnTo>
                  <a:lnTo>
                    <a:pt x="113" y="61"/>
                  </a:lnTo>
                  <a:lnTo>
                    <a:pt x="107" y="63"/>
                  </a:lnTo>
                  <a:lnTo>
                    <a:pt x="101" y="67"/>
                  </a:lnTo>
                  <a:lnTo>
                    <a:pt x="96" y="70"/>
                  </a:lnTo>
                  <a:lnTo>
                    <a:pt x="91" y="70"/>
                  </a:lnTo>
                  <a:lnTo>
                    <a:pt x="85" y="66"/>
                  </a:lnTo>
                  <a:lnTo>
                    <a:pt x="85" y="68"/>
                  </a:lnTo>
                  <a:lnTo>
                    <a:pt x="86" y="70"/>
                  </a:lnTo>
                  <a:lnTo>
                    <a:pt x="87" y="71"/>
                  </a:lnTo>
                  <a:lnTo>
                    <a:pt x="87" y="73"/>
                  </a:lnTo>
                  <a:lnTo>
                    <a:pt x="86" y="74"/>
                  </a:lnTo>
                  <a:lnTo>
                    <a:pt x="85" y="76"/>
                  </a:lnTo>
                  <a:lnTo>
                    <a:pt x="71" y="80"/>
                  </a:lnTo>
                  <a:lnTo>
                    <a:pt x="59" y="82"/>
                  </a:lnTo>
                  <a:lnTo>
                    <a:pt x="48" y="88"/>
                  </a:lnTo>
                  <a:lnTo>
                    <a:pt x="46" y="90"/>
                  </a:lnTo>
                  <a:lnTo>
                    <a:pt x="45" y="91"/>
                  </a:lnTo>
                  <a:lnTo>
                    <a:pt x="43" y="96"/>
                  </a:lnTo>
                  <a:lnTo>
                    <a:pt x="34" y="96"/>
                  </a:lnTo>
                  <a:lnTo>
                    <a:pt x="32" y="97"/>
                  </a:lnTo>
                  <a:lnTo>
                    <a:pt x="32" y="103"/>
                  </a:lnTo>
                  <a:lnTo>
                    <a:pt x="30" y="105"/>
                  </a:lnTo>
                  <a:lnTo>
                    <a:pt x="28" y="105"/>
                  </a:lnTo>
                  <a:lnTo>
                    <a:pt x="25" y="106"/>
                  </a:lnTo>
                  <a:lnTo>
                    <a:pt x="24" y="106"/>
                  </a:lnTo>
                  <a:lnTo>
                    <a:pt x="21" y="110"/>
                  </a:lnTo>
                  <a:lnTo>
                    <a:pt x="20" y="112"/>
                  </a:lnTo>
                  <a:lnTo>
                    <a:pt x="15" y="117"/>
                  </a:lnTo>
                  <a:lnTo>
                    <a:pt x="11" y="119"/>
                  </a:lnTo>
                  <a:lnTo>
                    <a:pt x="9" y="119"/>
                  </a:lnTo>
                  <a:lnTo>
                    <a:pt x="6" y="116"/>
                  </a:lnTo>
                  <a:lnTo>
                    <a:pt x="6" y="111"/>
                  </a:lnTo>
                  <a:lnTo>
                    <a:pt x="7" y="110"/>
                  </a:lnTo>
                  <a:lnTo>
                    <a:pt x="8" y="110"/>
                  </a:lnTo>
                  <a:lnTo>
                    <a:pt x="10" y="109"/>
                  </a:lnTo>
                  <a:lnTo>
                    <a:pt x="11" y="109"/>
                  </a:lnTo>
                  <a:lnTo>
                    <a:pt x="14" y="106"/>
                  </a:lnTo>
                  <a:lnTo>
                    <a:pt x="14" y="104"/>
                  </a:lnTo>
                  <a:lnTo>
                    <a:pt x="8" y="78"/>
                  </a:lnTo>
                  <a:lnTo>
                    <a:pt x="3" y="54"/>
                  </a:lnTo>
                  <a:lnTo>
                    <a:pt x="0" y="26"/>
                  </a:lnTo>
                  <a:lnTo>
                    <a:pt x="55" y="13"/>
                  </a:lnTo>
                  <a:lnTo>
                    <a:pt x="10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69" name="Freeform 19">
              <a:extLst>
                <a:ext uri="{FF2B5EF4-FFF2-40B4-BE49-F238E27FC236}">
                  <a16:creationId xmlns:a16="http://schemas.microsoft.com/office/drawing/2014/main" id="{57B35AF7-2FFE-B642-80F0-E3122791807B}"/>
                </a:ext>
              </a:extLst>
            </p:cNvPr>
            <p:cNvSpPr>
              <a:spLocks/>
            </p:cNvSpPr>
            <p:nvPr/>
          </p:nvSpPr>
          <p:spPr bwMode="auto">
            <a:xfrm>
              <a:off x="2852690" y="3146154"/>
              <a:ext cx="185249" cy="422550"/>
            </a:xfrm>
            <a:custGeom>
              <a:avLst/>
              <a:gdLst/>
              <a:ahLst/>
              <a:cxnLst>
                <a:cxn ang="0">
                  <a:pos x="19" y="1"/>
                </a:cxn>
                <a:cxn ang="0">
                  <a:pos x="19" y="2"/>
                </a:cxn>
                <a:cxn ang="0">
                  <a:pos x="28" y="3"/>
                </a:cxn>
                <a:cxn ang="0">
                  <a:pos x="40" y="6"/>
                </a:cxn>
                <a:cxn ang="0">
                  <a:pos x="42" y="7"/>
                </a:cxn>
                <a:cxn ang="0">
                  <a:pos x="46" y="8"/>
                </a:cxn>
                <a:cxn ang="0">
                  <a:pos x="48" y="9"/>
                </a:cxn>
                <a:cxn ang="0">
                  <a:pos x="49" y="14"/>
                </a:cxn>
                <a:cxn ang="0">
                  <a:pos x="53" y="13"/>
                </a:cxn>
                <a:cxn ang="0">
                  <a:pos x="58" y="12"/>
                </a:cxn>
                <a:cxn ang="0">
                  <a:pos x="66" y="15"/>
                </a:cxn>
                <a:cxn ang="0">
                  <a:pos x="77" y="20"/>
                </a:cxn>
                <a:cxn ang="0">
                  <a:pos x="74" y="40"/>
                </a:cxn>
                <a:cxn ang="0">
                  <a:pos x="67" y="55"/>
                </a:cxn>
                <a:cxn ang="0">
                  <a:pos x="66" y="77"/>
                </a:cxn>
                <a:cxn ang="0">
                  <a:pos x="75" y="75"/>
                </a:cxn>
                <a:cxn ang="0">
                  <a:pos x="85" y="73"/>
                </a:cxn>
                <a:cxn ang="0">
                  <a:pos x="88" y="92"/>
                </a:cxn>
                <a:cxn ang="0">
                  <a:pos x="85" y="119"/>
                </a:cxn>
                <a:cxn ang="0">
                  <a:pos x="85" y="133"/>
                </a:cxn>
                <a:cxn ang="0">
                  <a:pos x="84" y="139"/>
                </a:cxn>
                <a:cxn ang="0">
                  <a:pos x="87" y="140"/>
                </a:cxn>
                <a:cxn ang="0">
                  <a:pos x="88" y="143"/>
                </a:cxn>
                <a:cxn ang="0">
                  <a:pos x="85" y="149"/>
                </a:cxn>
                <a:cxn ang="0">
                  <a:pos x="75" y="163"/>
                </a:cxn>
                <a:cxn ang="0">
                  <a:pos x="74" y="174"/>
                </a:cxn>
                <a:cxn ang="0">
                  <a:pos x="66" y="181"/>
                </a:cxn>
                <a:cxn ang="0">
                  <a:pos x="67" y="191"/>
                </a:cxn>
                <a:cxn ang="0">
                  <a:pos x="66" y="203"/>
                </a:cxn>
                <a:cxn ang="0">
                  <a:pos x="62" y="201"/>
                </a:cxn>
                <a:cxn ang="0">
                  <a:pos x="54" y="197"/>
                </a:cxn>
                <a:cxn ang="0">
                  <a:pos x="34" y="201"/>
                </a:cxn>
                <a:cxn ang="0">
                  <a:pos x="21" y="192"/>
                </a:cxn>
                <a:cxn ang="0">
                  <a:pos x="3" y="176"/>
                </a:cxn>
                <a:cxn ang="0">
                  <a:pos x="2" y="160"/>
                </a:cxn>
                <a:cxn ang="0">
                  <a:pos x="10" y="149"/>
                </a:cxn>
                <a:cxn ang="0">
                  <a:pos x="24" y="141"/>
                </a:cxn>
                <a:cxn ang="0">
                  <a:pos x="26" y="128"/>
                </a:cxn>
                <a:cxn ang="0">
                  <a:pos x="32" y="119"/>
                </a:cxn>
                <a:cxn ang="0">
                  <a:pos x="37" y="120"/>
                </a:cxn>
                <a:cxn ang="0">
                  <a:pos x="40" y="121"/>
                </a:cxn>
                <a:cxn ang="0">
                  <a:pos x="38" y="114"/>
                </a:cxn>
                <a:cxn ang="0">
                  <a:pos x="40" y="111"/>
                </a:cxn>
                <a:cxn ang="0">
                  <a:pos x="44" y="107"/>
                </a:cxn>
                <a:cxn ang="0">
                  <a:pos x="42" y="104"/>
                </a:cxn>
                <a:cxn ang="0">
                  <a:pos x="38" y="103"/>
                </a:cxn>
                <a:cxn ang="0">
                  <a:pos x="32" y="99"/>
                </a:cxn>
                <a:cxn ang="0">
                  <a:pos x="30" y="92"/>
                </a:cxn>
                <a:cxn ang="0">
                  <a:pos x="26" y="91"/>
                </a:cxn>
                <a:cxn ang="0">
                  <a:pos x="23" y="89"/>
                </a:cxn>
                <a:cxn ang="0">
                  <a:pos x="18" y="87"/>
                </a:cxn>
                <a:cxn ang="0">
                  <a:pos x="17" y="83"/>
                </a:cxn>
                <a:cxn ang="0">
                  <a:pos x="14" y="79"/>
                </a:cxn>
                <a:cxn ang="0">
                  <a:pos x="4" y="72"/>
                </a:cxn>
                <a:cxn ang="0">
                  <a:pos x="0" y="68"/>
                </a:cxn>
                <a:cxn ang="0">
                  <a:pos x="5" y="52"/>
                </a:cxn>
                <a:cxn ang="0">
                  <a:pos x="0" y="40"/>
                </a:cxn>
                <a:cxn ang="0">
                  <a:pos x="9" y="27"/>
                </a:cxn>
                <a:cxn ang="0">
                  <a:pos x="13" y="14"/>
                </a:cxn>
                <a:cxn ang="0">
                  <a:pos x="14" y="3"/>
                </a:cxn>
              </a:cxnLst>
              <a:rect l="0" t="0" r="r" b="b"/>
              <a:pathLst>
                <a:path w="89" h="203">
                  <a:moveTo>
                    <a:pt x="18" y="0"/>
                  </a:moveTo>
                  <a:lnTo>
                    <a:pt x="19" y="1"/>
                  </a:lnTo>
                  <a:lnTo>
                    <a:pt x="20" y="1"/>
                  </a:lnTo>
                  <a:lnTo>
                    <a:pt x="19" y="2"/>
                  </a:lnTo>
                  <a:lnTo>
                    <a:pt x="19" y="3"/>
                  </a:lnTo>
                  <a:lnTo>
                    <a:pt x="28" y="3"/>
                  </a:lnTo>
                  <a:lnTo>
                    <a:pt x="33" y="5"/>
                  </a:lnTo>
                  <a:lnTo>
                    <a:pt x="40" y="6"/>
                  </a:lnTo>
                  <a:lnTo>
                    <a:pt x="41" y="6"/>
                  </a:lnTo>
                  <a:lnTo>
                    <a:pt x="42" y="7"/>
                  </a:lnTo>
                  <a:lnTo>
                    <a:pt x="45" y="7"/>
                  </a:lnTo>
                  <a:lnTo>
                    <a:pt x="46" y="8"/>
                  </a:lnTo>
                  <a:lnTo>
                    <a:pt x="47" y="8"/>
                  </a:lnTo>
                  <a:lnTo>
                    <a:pt x="48" y="9"/>
                  </a:lnTo>
                  <a:lnTo>
                    <a:pt x="48" y="14"/>
                  </a:lnTo>
                  <a:lnTo>
                    <a:pt x="49" y="14"/>
                  </a:lnTo>
                  <a:lnTo>
                    <a:pt x="52" y="13"/>
                  </a:lnTo>
                  <a:lnTo>
                    <a:pt x="53" y="13"/>
                  </a:lnTo>
                  <a:lnTo>
                    <a:pt x="55" y="12"/>
                  </a:lnTo>
                  <a:lnTo>
                    <a:pt x="58" y="12"/>
                  </a:lnTo>
                  <a:lnTo>
                    <a:pt x="61" y="13"/>
                  </a:lnTo>
                  <a:lnTo>
                    <a:pt x="66" y="15"/>
                  </a:lnTo>
                  <a:lnTo>
                    <a:pt x="73" y="17"/>
                  </a:lnTo>
                  <a:lnTo>
                    <a:pt x="77" y="20"/>
                  </a:lnTo>
                  <a:lnTo>
                    <a:pt x="77" y="31"/>
                  </a:lnTo>
                  <a:lnTo>
                    <a:pt x="74" y="40"/>
                  </a:lnTo>
                  <a:lnTo>
                    <a:pt x="70" y="47"/>
                  </a:lnTo>
                  <a:lnTo>
                    <a:pt x="67" y="55"/>
                  </a:lnTo>
                  <a:lnTo>
                    <a:pt x="65" y="64"/>
                  </a:lnTo>
                  <a:lnTo>
                    <a:pt x="66" y="77"/>
                  </a:lnTo>
                  <a:lnTo>
                    <a:pt x="72" y="77"/>
                  </a:lnTo>
                  <a:lnTo>
                    <a:pt x="75" y="75"/>
                  </a:lnTo>
                  <a:lnTo>
                    <a:pt x="80" y="73"/>
                  </a:lnTo>
                  <a:lnTo>
                    <a:pt x="85" y="73"/>
                  </a:lnTo>
                  <a:lnTo>
                    <a:pt x="89" y="82"/>
                  </a:lnTo>
                  <a:lnTo>
                    <a:pt x="88" y="92"/>
                  </a:lnTo>
                  <a:lnTo>
                    <a:pt x="85" y="111"/>
                  </a:lnTo>
                  <a:lnTo>
                    <a:pt x="85" y="119"/>
                  </a:lnTo>
                  <a:lnTo>
                    <a:pt x="87" y="126"/>
                  </a:lnTo>
                  <a:lnTo>
                    <a:pt x="85" y="133"/>
                  </a:lnTo>
                  <a:lnTo>
                    <a:pt x="82" y="139"/>
                  </a:lnTo>
                  <a:lnTo>
                    <a:pt x="84" y="139"/>
                  </a:lnTo>
                  <a:lnTo>
                    <a:pt x="85" y="140"/>
                  </a:lnTo>
                  <a:lnTo>
                    <a:pt x="87" y="140"/>
                  </a:lnTo>
                  <a:lnTo>
                    <a:pt x="88" y="141"/>
                  </a:lnTo>
                  <a:lnTo>
                    <a:pt x="88" y="143"/>
                  </a:lnTo>
                  <a:lnTo>
                    <a:pt x="87" y="146"/>
                  </a:lnTo>
                  <a:lnTo>
                    <a:pt x="85" y="149"/>
                  </a:lnTo>
                  <a:lnTo>
                    <a:pt x="78" y="156"/>
                  </a:lnTo>
                  <a:lnTo>
                    <a:pt x="75" y="163"/>
                  </a:lnTo>
                  <a:lnTo>
                    <a:pt x="75" y="169"/>
                  </a:lnTo>
                  <a:lnTo>
                    <a:pt x="74" y="174"/>
                  </a:lnTo>
                  <a:lnTo>
                    <a:pt x="70" y="178"/>
                  </a:lnTo>
                  <a:lnTo>
                    <a:pt x="66" y="181"/>
                  </a:lnTo>
                  <a:lnTo>
                    <a:pt x="67" y="188"/>
                  </a:lnTo>
                  <a:lnTo>
                    <a:pt x="67" y="191"/>
                  </a:lnTo>
                  <a:lnTo>
                    <a:pt x="66" y="196"/>
                  </a:lnTo>
                  <a:lnTo>
                    <a:pt x="66" y="203"/>
                  </a:lnTo>
                  <a:lnTo>
                    <a:pt x="65" y="203"/>
                  </a:lnTo>
                  <a:lnTo>
                    <a:pt x="62" y="201"/>
                  </a:lnTo>
                  <a:lnTo>
                    <a:pt x="54" y="201"/>
                  </a:lnTo>
                  <a:lnTo>
                    <a:pt x="54" y="197"/>
                  </a:lnTo>
                  <a:lnTo>
                    <a:pt x="37" y="197"/>
                  </a:lnTo>
                  <a:lnTo>
                    <a:pt x="34" y="201"/>
                  </a:lnTo>
                  <a:lnTo>
                    <a:pt x="28" y="196"/>
                  </a:lnTo>
                  <a:lnTo>
                    <a:pt x="21" y="192"/>
                  </a:lnTo>
                  <a:lnTo>
                    <a:pt x="14" y="188"/>
                  </a:lnTo>
                  <a:lnTo>
                    <a:pt x="3" y="176"/>
                  </a:lnTo>
                  <a:lnTo>
                    <a:pt x="0" y="169"/>
                  </a:lnTo>
                  <a:lnTo>
                    <a:pt x="2" y="160"/>
                  </a:lnTo>
                  <a:lnTo>
                    <a:pt x="6" y="149"/>
                  </a:lnTo>
                  <a:lnTo>
                    <a:pt x="10" y="149"/>
                  </a:lnTo>
                  <a:lnTo>
                    <a:pt x="17" y="146"/>
                  </a:lnTo>
                  <a:lnTo>
                    <a:pt x="24" y="141"/>
                  </a:lnTo>
                  <a:lnTo>
                    <a:pt x="24" y="133"/>
                  </a:lnTo>
                  <a:lnTo>
                    <a:pt x="26" y="128"/>
                  </a:lnTo>
                  <a:lnTo>
                    <a:pt x="30" y="124"/>
                  </a:lnTo>
                  <a:lnTo>
                    <a:pt x="32" y="119"/>
                  </a:lnTo>
                  <a:lnTo>
                    <a:pt x="35" y="119"/>
                  </a:lnTo>
                  <a:lnTo>
                    <a:pt x="37" y="120"/>
                  </a:lnTo>
                  <a:lnTo>
                    <a:pt x="39" y="121"/>
                  </a:lnTo>
                  <a:lnTo>
                    <a:pt x="40" y="121"/>
                  </a:lnTo>
                  <a:lnTo>
                    <a:pt x="38" y="119"/>
                  </a:lnTo>
                  <a:lnTo>
                    <a:pt x="38" y="114"/>
                  </a:lnTo>
                  <a:lnTo>
                    <a:pt x="39" y="113"/>
                  </a:lnTo>
                  <a:lnTo>
                    <a:pt x="40" y="111"/>
                  </a:lnTo>
                  <a:lnTo>
                    <a:pt x="42" y="110"/>
                  </a:lnTo>
                  <a:lnTo>
                    <a:pt x="44" y="107"/>
                  </a:lnTo>
                  <a:lnTo>
                    <a:pt x="44" y="105"/>
                  </a:lnTo>
                  <a:lnTo>
                    <a:pt x="42" y="104"/>
                  </a:lnTo>
                  <a:lnTo>
                    <a:pt x="40" y="103"/>
                  </a:lnTo>
                  <a:lnTo>
                    <a:pt x="38" y="103"/>
                  </a:lnTo>
                  <a:lnTo>
                    <a:pt x="33" y="100"/>
                  </a:lnTo>
                  <a:lnTo>
                    <a:pt x="32" y="99"/>
                  </a:lnTo>
                  <a:lnTo>
                    <a:pt x="30" y="94"/>
                  </a:lnTo>
                  <a:lnTo>
                    <a:pt x="30" y="92"/>
                  </a:lnTo>
                  <a:lnTo>
                    <a:pt x="28" y="92"/>
                  </a:lnTo>
                  <a:lnTo>
                    <a:pt x="26" y="91"/>
                  </a:lnTo>
                  <a:lnTo>
                    <a:pt x="25" y="90"/>
                  </a:lnTo>
                  <a:lnTo>
                    <a:pt x="23" y="89"/>
                  </a:lnTo>
                  <a:lnTo>
                    <a:pt x="19" y="89"/>
                  </a:lnTo>
                  <a:lnTo>
                    <a:pt x="18" y="87"/>
                  </a:lnTo>
                  <a:lnTo>
                    <a:pt x="17" y="85"/>
                  </a:lnTo>
                  <a:lnTo>
                    <a:pt x="17" y="83"/>
                  </a:lnTo>
                  <a:lnTo>
                    <a:pt x="16" y="82"/>
                  </a:lnTo>
                  <a:lnTo>
                    <a:pt x="14" y="79"/>
                  </a:lnTo>
                  <a:lnTo>
                    <a:pt x="11" y="76"/>
                  </a:lnTo>
                  <a:lnTo>
                    <a:pt x="4" y="72"/>
                  </a:lnTo>
                  <a:lnTo>
                    <a:pt x="2" y="70"/>
                  </a:lnTo>
                  <a:lnTo>
                    <a:pt x="0" y="68"/>
                  </a:lnTo>
                  <a:lnTo>
                    <a:pt x="3" y="59"/>
                  </a:lnTo>
                  <a:lnTo>
                    <a:pt x="5" y="52"/>
                  </a:lnTo>
                  <a:lnTo>
                    <a:pt x="5" y="45"/>
                  </a:lnTo>
                  <a:lnTo>
                    <a:pt x="0" y="40"/>
                  </a:lnTo>
                  <a:lnTo>
                    <a:pt x="4" y="33"/>
                  </a:lnTo>
                  <a:lnTo>
                    <a:pt x="9" y="27"/>
                  </a:lnTo>
                  <a:lnTo>
                    <a:pt x="12" y="20"/>
                  </a:lnTo>
                  <a:lnTo>
                    <a:pt x="13" y="14"/>
                  </a:lnTo>
                  <a:lnTo>
                    <a:pt x="13" y="9"/>
                  </a:lnTo>
                  <a:lnTo>
                    <a:pt x="14" y="3"/>
                  </a:lnTo>
                  <a:lnTo>
                    <a:pt x="1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70" name="Freeform 20">
              <a:extLst>
                <a:ext uri="{FF2B5EF4-FFF2-40B4-BE49-F238E27FC236}">
                  <a16:creationId xmlns:a16="http://schemas.microsoft.com/office/drawing/2014/main" id="{74430572-A85E-F040-83DE-943459922A59}"/>
                </a:ext>
              </a:extLst>
            </p:cNvPr>
            <p:cNvSpPr>
              <a:spLocks/>
            </p:cNvSpPr>
            <p:nvPr/>
          </p:nvSpPr>
          <p:spPr bwMode="auto">
            <a:xfrm>
              <a:off x="2654953" y="3674861"/>
              <a:ext cx="14572" cy="12489"/>
            </a:xfrm>
            <a:custGeom>
              <a:avLst/>
              <a:gdLst/>
              <a:ahLst/>
              <a:cxnLst>
                <a:cxn ang="0">
                  <a:pos x="2" y="0"/>
                </a:cxn>
                <a:cxn ang="0">
                  <a:pos x="5" y="0"/>
                </a:cxn>
                <a:cxn ang="0">
                  <a:pos x="7" y="3"/>
                </a:cxn>
                <a:cxn ang="0">
                  <a:pos x="7" y="5"/>
                </a:cxn>
                <a:cxn ang="0">
                  <a:pos x="6" y="6"/>
                </a:cxn>
                <a:cxn ang="0">
                  <a:pos x="5" y="6"/>
                </a:cxn>
                <a:cxn ang="0">
                  <a:pos x="2" y="5"/>
                </a:cxn>
                <a:cxn ang="0">
                  <a:pos x="0" y="3"/>
                </a:cxn>
                <a:cxn ang="0">
                  <a:pos x="2" y="0"/>
                </a:cxn>
              </a:cxnLst>
              <a:rect l="0" t="0" r="r" b="b"/>
              <a:pathLst>
                <a:path w="7" h="6">
                  <a:moveTo>
                    <a:pt x="2" y="0"/>
                  </a:moveTo>
                  <a:lnTo>
                    <a:pt x="5" y="0"/>
                  </a:lnTo>
                  <a:lnTo>
                    <a:pt x="7" y="3"/>
                  </a:lnTo>
                  <a:lnTo>
                    <a:pt x="7" y="5"/>
                  </a:lnTo>
                  <a:lnTo>
                    <a:pt x="6" y="6"/>
                  </a:lnTo>
                  <a:lnTo>
                    <a:pt x="5" y="6"/>
                  </a:lnTo>
                  <a:lnTo>
                    <a:pt x="2" y="5"/>
                  </a:lnTo>
                  <a:lnTo>
                    <a:pt x="0" y="3"/>
                  </a:lnTo>
                  <a:lnTo>
                    <a:pt x="2"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Franklin Gothic Book"/>
                <a:ea typeface="+mn-ea"/>
                <a:cs typeface="+mn-cs"/>
              </a:endParaRPr>
            </a:p>
          </p:txBody>
        </p:sp>
        <p:sp>
          <p:nvSpPr>
            <p:cNvPr id="79" name="Freeform 96">
              <a:extLst>
                <a:ext uri="{FF2B5EF4-FFF2-40B4-BE49-F238E27FC236}">
                  <a16:creationId xmlns:a16="http://schemas.microsoft.com/office/drawing/2014/main" id="{8EDA527B-C00C-3D4B-B4A7-E091E995BF1E}"/>
                </a:ext>
              </a:extLst>
            </p:cNvPr>
            <p:cNvSpPr>
              <a:spLocks/>
            </p:cNvSpPr>
            <p:nvPr/>
          </p:nvSpPr>
          <p:spPr bwMode="auto">
            <a:xfrm>
              <a:off x="1793231" y="3626987"/>
              <a:ext cx="1113579" cy="659844"/>
            </a:xfrm>
            <a:custGeom>
              <a:avLst/>
              <a:gdLst/>
              <a:ahLst/>
              <a:cxnLst>
                <a:cxn ang="0">
                  <a:pos x="349" y="15"/>
                </a:cxn>
                <a:cxn ang="0">
                  <a:pos x="366" y="0"/>
                </a:cxn>
                <a:cxn ang="0">
                  <a:pos x="372" y="7"/>
                </a:cxn>
                <a:cxn ang="0">
                  <a:pos x="401" y="26"/>
                </a:cxn>
                <a:cxn ang="0">
                  <a:pos x="411" y="27"/>
                </a:cxn>
                <a:cxn ang="0">
                  <a:pos x="413" y="49"/>
                </a:cxn>
                <a:cxn ang="0">
                  <a:pos x="405" y="85"/>
                </a:cxn>
                <a:cxn ang="0">
                  <a:pos x="434" y="87"/>
                </a:cxn>
                <a:cxn ang="0">
                  <a:pos x="465" y="96"/>
                </a:cxn>
                <a:cxn ang="0">
                  <a:pos x="486" y="128"/>
                </a:cxn>
                <a:cxn ang="0">
                  <a:pos x="472" y="122"/>
                </a:cxn>
                <a:cxn ang="0">
                  <a:pos x="456" y="111"/>
                </a:cxn>
                <a:cxn ang="0">
                  <a:pos x="443" y="100"/>
                </a:cxn>
                <a:cxn ang="0">
                  <a:pos x="426" y="94"/>
                </a:cxn>
                <a:cxn ang="0">
                  <a:pos x="433" y="104"/>
                </a:cxn>
                <a:cxn ang="0">
                  <a:pos x="435" y="105"/>
                </a:cxn>
                <a:cxn ang="0">
                  <a:pos x="464" y="129"/>
                </a:cxn>
                <a:cxn ang="0">
                  <a:pos x="486" y="143"/>
                </a:cxn>
                <a:cxn ang="0">
                  <a:pos x="486" y="157"/>
                </a:cxn>
                <a:cxn ang="0">
                  <a:pos x="480" y="163"/>
                </a:cxn>
                <a:cxn ang="0">
                  <a:pos x="476" y="157"/>
                </a:cxn>
                <a:cxn ang="0">
                  <a:pos x="463" y="148"/>
                </a:cxn>
                <a:cxn ang="0">
                  <a:pos x="476" y="169"/>
                </a:cxn>
                <a:cxn ang="0">
                  <a:pos x="506" y="185"/>
                </a:cxn>
                <a:cxn ang="0">
                  <a:pos x="472" y="177"/>
                </a:cxn>
                <a:cxn ang="0">
                  <a:pos x="457" y="170"/>
                </a:cxn>
                <a:cxn ang="0">
                  <a:pos x="434" y="178"/>
                </a:cxn>
                <a:cxn ang="0">
                  <a:pos x="480" y="192"/>
                </a:cxn>
                <a:cxn ang="0">
                  <a:pos x="478" y="195"/>
                </a:cxn>
                <a:cxn ang="0">
                  <a:pos x="484" y="199"/>
                </a:cxn>
                <a:cxn ang="0">
                  <a:pos x="494" y="211"/>
                </a:cxn>
                <a:cxn ang="0">
                  <a:pos x="512" y="209"/>
                </a:cxn>
                <a:cxn ang="0">
                  <a:pos x="511" y="204"/>
                </a:cxn>
                <a:cxn ang="0">
                  <a:pos x="532" y="204"/>
                </a:cxn>
                <a:cxn ang="0">
                  <a:pos x="534" y="212"/>
                </a:cxn>
                <a:cxn ang="0">
                  <a:pos x="530" y="223"/>
                </a:cxn>
                <a:cxn ang="0">
                  <a:pos x="508" y="232"/>
                </a:cxn>
                <a:cxn ang="0">
                  <a:pos x="490" y="237"/>
                </a:cxn>
                <a:cxn ang="0">
                  <a:pos x="349" y="265"/>
                </a:cxn>
                <a:cxn ang="0">
                  <a:pos x="214" y="289"/>
                </a:cxn>
                <a:cxn ang="0">
                  <a:pos x="123" y="294"/>
                </a:cxn>
                <a:cxn ang="0">
                  <a:pos x="54" y="311"/>
                </a:cxn>
                <a:cxn ang="0">
                  <a:pos x="9" y="310"/>
                </a:cxn>
                <a:cxn ang="0">
                  <a:pos x="26" y="300"/>
                </a:cxn>
                <a:cxn ang="0">
                  <a:pos x="44" y="272"/>
                </a:cxn>
                <a:cxn ang="0">
                  <a:pos x="75" y="240"/>
                </a:cxn>
                <a:cxn ang="0">
                  <a:pos x="96" y="237"/>
                </a:cxn>
                <a:cxn ang="0">
                  <a:pos x="112" y="245"/>
                </a:cxn>
                <a:cxn ang="0">
                  <a:pos x="131" y="240"/>
                </a:cxn>
                <a:cxn ang="0">
                  <a:pos x="165" y="231"/>
                </a:cxn>
                <a:cxn ang="0">
                  <a:pos x="183" y="217"/>
                </a:cxn>
                <a:cxn ang="0">
                  <a:pos x="213" y="204"/>
                </a:cxn>
                <a:cxn ang="0">
                  <a:pos x="217" y="192"/>
                </a:cxn>
                <a:cxn ang="0">
                  <a:pos x="216" y="168"/>
                </a:cxn>
                <a:cxn ang="0">
                  <a:pos x="224" y="156"/>
                </a:cxn>
                <a:cxn ang="0">
                  <a:pos x="243" y="111"/>
                </a:cxn>
                <a:cxn ang="0">
                  <a:pos x="265" y="105"/>
                </a:cxn>
                <a:cxn ang="0">
                  <a:pos x="280" y="69"/>
                </a:cxn>
                <a:cxn ang="0">
                  <a:pos x="300" y="49"/>
                </a:cxn>
                <a:cxn ang="0">
                  <a:pos x="310" y="31"/>
                </a:cxn>
                <a:cxn ang="0">
                  <a:pos x="319" y="0"/>
                </a:cxn>
              </a:cxnLst>
              <a:rect l="0" t="0" r="r" b="b"/>
              <a:pathLst>
                <a:path w="535" h="317">
                  <a:moveTo>
                    <a:pt x="319" y="0"/>
                  </a:moveTo>
                  <a:lnTo>
                    <a:pt x="329" y="6"/>
                  </a:lnTo>
                  <a:lnTo>
                    <a:pt x="338" y="9"/>
                  </a:lnTo>
                  <a:lnTo>
                    <a:pt x="344" y="12"/>
                  </a:lnTo>
                  <a:lnTo>
                    <a:pt x="344" y="13"/>
                  </a:lnTo>
                  <a:lnTo>
                    <a:pt x="342" y="15"/>
                  </a:lnTo>
                  <a:lnTo>
                    <a:pt x="349" y="15"/>
                  </a:lnTo>
                  <a:lnTo>
                    <a:pt x="351" y="16"/>
                  </a:lnTo>
                  <a:lnTo>
                    <a:pt x="352" y="17"/>
                  </a:lnTo>
                  <a:lnTo>
                    <a:pt x="352" y="20"/>
                  </a:lnTo>
                  <a:lnTo>
                    <a:pt x="356" y="16"/>
                  </a:lnTo>
                  <a:lnTo>
                    <a:pt x="360" y="5"/>
                  </a:lnTo>
                  <a:lnTo>
                    <a:pt x="364" y="0"/>
                  </a:lnTo>
                  <a:lnTo>
                    <a:pt x="366" y="0"/>
                  </a:lnTo>
                  <a:lnTo>
                    <a:pt x="369" y="2"/>
                  </a:lnTo>
                  <a:lnTo>
                    <a:pt x="367" y="3"/>
                  </a:lnTo>
                  <a:lnTo>
                    <a:pt x="367" y="5"/>
                  </a:lnTo>
                  <a:lnTo>
                    <a:pt x="371" y="5"/>
                  </a:lnTo>
                  <a:lnTo>
                    <a:pt x="374" y="3"/>
                  </a:lnTo>
                  <a:lnTo>
                    <a:pt x="373" y="6"/>
                  </a:lnTo>
                  <a:lnTo>
                    <a:pt x="372" y="7"/>
                  </a:lnTo>
                  <a:lnTo>
                    <a:pt x="373" y="8"/>
                  </a:lnTo>
                  <a:lnTo>
                    <a:pt x="374" y="6"/>
                  </a:lnTo>
                  <a:lnTo>
                    <a:pt x="378" y="14"/>
                  </a:lnTo>
                  <a:lnTo>
                    <a:pt x="383" y="19"/>
                  </a:lnTo>
                  <a:lnTo>
                    <a:pt x="390" y="21"/>
                  </a:lnTo>
                  <a:lnTo>
                    <a:pt x="404" y="23"/>
                  </a:lnTo>
                  <a:lnTo>
                    <a:pt x="401" y="26"/>
                  </a:lnTo>
                  <a:lnTo>
                    <a:pt x="400" y="28"/>
                  </a:lnTo>
                  <a:lnTo>
                    <a:pt x="398" y="29"/>
                  </a:lnTo>
                  <a:lnTo>
                    <a:pt x="399" y="30"/>
                  </a:lnTo>
                  <a:lnTo>
                    <a:pt x="400" y="30"/>
                  </a:lnTo>
                  <a:lnTo>
                    <a:pt x="401" y="29"/>
                  </a:lnTo>
                  <a:lnTo>
                    <a:pt x="406" y="27"/>
                  </a:lnTo>
                  <a:lnTo>
                    <a:pt x="411" y="27"/>
                  </a:lnTo>
                  <a:lnTo>
                    <a:pt x="414" y="29"/>
                  </a:lnTo>
                  <a:lnTo>
                    <a:pt x="414" y="37"/>
                  </a:lnTo>
                  <a:lnTo>
                    <a:pt x="415" y="38"/>
                  </a:lnTo>
                  <a:lnTo>
                    <a:pt x="418" y="43"/>
                  </a:lnTo>
                  <a:lnTo>
                    <a:pt x="418" y="45"/>
                  </a:lnTo>
                  <a:lnTo>
                    <a:pt x="415" y="47"/>
                  </a:lnTo>
                  <a:lnTo>
                    <a:pt x="413" y="49"/>
                  </a:lnTo>
                  <a:lnTo>
                    <a:pt x="411" y="50"/>
                  </a:lnTo>
                  <a:lnTo>
                    <a:pt x="408" y="50"/>
                  </a:lnTo>
                  <a:lnTo>
                    <a:pt x="406" y="49"/>
                  </a:lnTo>
                  <a:lnTo>
                    <a:pt x="405" y="56"/>
                  </a:lnTo>
                  <a:lnTo>
                    <a:pt x="402" y="72"/>
                  </a:lnTo>
                  <a:lnTo>
                    <a:pt x="400" y="79"/>
                  </a:lnTo>
                  <a:lnTo>
                    <a:pt x="405" y="85"/>
                  </a:lnTo>
                  <a:lnTo>
                    <a:pt x="409" y="86"/>
                  </a:lnTo>
                  <a:lnTo>
                    <a:pt x="415" y="85"/>
                  </a:lnTo>
                  <a:lnTo>
                    <a:pt x="422" y="82"/>
                  </a:lnTo>
                  <a:lnTo>
                    <a:pt x="428" y="79"/>
                  </a:lnTo>
                  <a:lnTo>
                    <a:pt x="428" y="83"/>
                  </a:lnTo>
                  <a:lnTo>
                    <a:pt x="431" y="86"/>
                  </a:lnTo>
                  <a:lnTo>
                    <a:pt x="434" y="87"/>
                  </a:lnTo>
                  <a:lnTo>
                    <a:pt x="436" y="90"/>
                  </a:lnTo>
                  <a:lnTo>
                    <a:pt x="437" y="92"/>
                  </a:lnTo>
                  <a:lnTo>
                    <a:pt x="442" y="90"/>
                  </a:lnTo>
                  <a:lnTo>
                    <a:pt x="450" y="87"/>
                  </a:lnTo>
                  <a:lnTo>
                    <a:pt x="456" y="89"/>
                  </a:lnTo>
                  <a:lnTo>
                    <a:pt x="462" y="91"/>
                  </a:lnTo>
                  <a:lnTo>
                    <a:pt x="465" y="96"/>
                  </a:lnTo>
                  <a:lnTo>
                    <a:pt x="470" y="100"/>
                  </a:lnTo>
                  <a:lnTo>
                    <a:pt x="476" y="104"/>
                  </a:lnTo>
                  <a:lnTo>
                    <a:pt x="482" y="104"/>
                  </a:lnTo>
                  <a:lnTo>
                    <a:pt x="485" y="111"/>
                  </a:lnTo>
                  <a:lnTo>
                    <a:pt x="487" y="118"/>
                  </a:lnTo>
                  <a:lnTo>
                    <a:pt x="487" y="128"/>
                  </a:lnTo>
                  <a:lnTo>
                    <a:pt x="486" y="128"/>
                  </a:lnTo>
                  <a:lnTo>
                    <a:pt x="485" y="127"/>
                  </a:lnTo>
                  <a:lnTo>
                    <a:pt x="483" y="127"/>
                  </a:lnTo>
                  <a:lnTo>
                    <a:pt x="480" y="126"/>
                  </a:lnTo>
                  <a:lnTo>
                    <a:pt x="478" y="126"/>
                  </a:lnTo>
                  <a:lnTo>
                    <a:pt x="476" y="125"/>
                  </a:lnTo>
                  <a:lnTo>
                    <a:pt x="476" y="126"/>
                  </a:lnTo>
                  <a:lnTo>
                    <a:pt x="472" y="122"/>
                  </a:lnTo>
                  <a:lnTo>
                    <a:pt x="469" y="120"/>
                  </a:lnTo>
                  <a:lnTo>
                    <a:pt x="466" y="115"/>
                  </a:lnTo>
                  <a:lnTo>
                    <a:pt x="465" y="114"/>
                  </a:lnTo>
                  <a:lnTo>
                    <a:pt x="464" y="112"/>
                  </a:lnTo>
                  <a:lnTo>
                    <a:pt x="458" y="112"/>
                  </a:lnTo>
                  <a:lnTo>
                    <a:pt x="457" y="111"/>
                  </a:lnTo>
                  <a:lnTo>
                    <a:pt x="456" y="111"/>
                  </a:lnTo>
                  <a:lnTo>
                    <a:pt x="456" y="110"/>
                  </a:lnTo>
                  <a:lnTo>
                    <a:pt x="452" y="106"/>
                  </a:lnTo>
                  <a:lnTo>
                    <a:pt x="448" y="108"/>
                  </a:lnTo>
                  <a:lnTo>
                    <a:pt x="448" y="105"/>
                  </a:lnTo>
                  <a:lnTo>
                    <a:pt x="447" y="104"/>
                  </a:lnTo>
                  <a:lnTo>
                    <a:pt x="445" y="101"/>
                  </a:lnTo>
                  <a:lnTo>
                    <a:pt x="443" y="100"/>
                  </a:lnTo>
                  <a:lnTo>
                    <a:pt x="442" y="99"/>
                  </a:lnTo>
                  <a:lnTo>
                    <a:pt x="440" y="94"/>
                  </a:lnTo>
                  <a:lnTo>
                    <a:pt x="437" y="94"/>
                  </a:lnTo>
                  <a:lnTo>
                    <a:pt x="434" y="97"/>
                  </a:lnTo>
                  <a:lnTo>
                    <a:pt x="431" y="96"/>
                  </a:lnTo>
                  <a:lnTo>
                    <a:pt x="428" y="94"/>
                  </a:lnTo>
                  <a:lnTo>
                    <a:pt x="426" y="94"/>
                  </a:lnTo>
                  <a:lnTo>
                    <a:pt x="422" y="96"/>
                  </a:lnTo>
                  <a:lnTo>
                    <a:pt x="420" y="97"/>
                  </a:lnTo>
                  <a:lnTo>
                    <a:pt x="424" y="99"/>
                  </a:lnTo>
                  <a:lnTo>
                    <a:pt x="428" y="100"/>
                  </a:lnTo>
                  <a:lnTo>
                    <a:pt x="430" y="100"/>
                  </a:lnTo>
                  <a:lnTo>
                    <a:pt x="434" y="101"/>
                  </a:lnTo>
                  <a:lnTo>
                    <a:pt x="433" y="104"/>
                  </a:lnTo>
                  <a:lnTo>
                    <a:pt x="430" y="106"/>
                  </a:lnTo>
                  <a:lnTo>
                    <a:pt x="429" y="108"/>
                  </a:lnTo>
                  <a:lnTo>
                    <a:pt x="429" y="111"/>
                  </a:lnTo>
                  <a:lnTo>
                    <a:pt x="431" y="113"/>
                  </a:lnTo>
                  <a:lnTo>
                    <a:pt x="433" y="112"/>
                  </a:lnTo>
                  <a:lnTo>
                    <a:pt x="433" y="107"/>
                  </a:lnTo>
                  <a:lnTo>
                    <a:pt x="435" y="105"/>
                  </a:lnTo>
                  <a:lnTo>
                    <a:pt x="440" y="105"/>
                  </a:lnTo>
                  <a:lnTo>
                    <a:pt x="438" y="107"/>
                  </a:lnTo>
                  <a:lnTo>
                    <a:pt x="437" y="108"/>
                  </a:lnTo>
                  <a:lnTo>
                    <a:pt x="440" y="108"/>
                  </a:lnTo>
                  <a:lnTo>
                    <a:pt x="440" y="107"/>
                  </a:lnTo>
                  <a:lnTo>
                    <a:pt x="459" y="127"/>
                  </a:lnTo>
                  <a:lnTo>
                    <a:pt x="464" y="129"/>
                  </a:lnTo>
                  <a:lnTo>
                    <a:pt x="468" y="129"/>
                  </a:lnTo>
                  <a:lnTo>
                    <a:pt x="471" y="133"/>
                  </a:lnTo>
                  <a:lnTo>
                    <a:pt x="472" y="135"/>
                  </a:lnTo>
                  <a:lnTo>
                    <a:pt x="473" y="139"/>
                  </a:lnTo>
                  <a:lnTo>
                    <a:pt x="485" y="139"/>
                  </a:lnTo>
                  <a:lnTo>
                    <a:pt x="485" y="142"/>
                  </a:lnTo>
                  <a:lnTo>
                    <a:pt x="486" y="143"/>
                  </a:lnTo>
                  <a:lnTo>
                    <a:pt x="487" y="146"/>
                  </a:lnTo>
                  <a:lnTo>
                    <a:pt x="487" y="147"/>
                  </a:lnTo>
                  <a:lnTo>
                    <a:pt x="490" y="153"/>
                  </a:lnTo>
                  <a:lnTo>
                    <a:pt x="489" y="153"/>
                  </a:lnTo>
                  <a:lnTo>
                    <a:pt x="486" y="155"/>
                  </a:lnTo>
                  <a:lnTo>
                    <a:pt x="485" y="155"/>
                  </a:lnTo>
                  <a:lnTo>
                    <a:pt x="486" y="157"/>
                  </a:lnTo>
                  <a:lnTo>
                    <a:pt x="489" y="160"/>
                  </a:lnTo>
                  <a:lnTo>
                    <a:pt x="490" y="162"/>
                  </a:lnTo>
                  <a:lnTo>
                    <a:pt x="490" y="164"/>
                  </a:lnTo>
                  <a:lnTo>
                    <a:pt x="487" y="167"/>
                  </a:lnTo>
                  <a:lnTo>
                    <a:pt x="485" y="162"/>
                  </a:lnTo>
                  <a:lnTo>
                    <a:pt x="483" y="162"/>
                  </a:lnTo>
                  <a:lnTo>
                    <a:pt x="480" y="163"/>
                  </a:lnTo>
                  <a:lnTo>
                    <a:pt x="478" y="163"/>
                  </a:lnTo>
                  <a:lnTo>
                    <a:pt x="476" y="161"/>
                  </a:lnTo>
                  <a:lnTo>
                    <a:pt x="476" y="160"/>
                  </a:lnTo>
                  <a:lnTo>
                    <a:pt x="477" y="159"/>
                  </a:lnTo>
                  <a:lnTo>
                    <a:pt x="479" y="159"/>
                  </a:lnTo>
                  <a:lnTo>
                    <a:pt x="478" y="157"/>
                  </a:lnTo>
                  <a:lnTo>
                    <a:pt x="476" y="157"/>
                  </a:lnTo>
                  <a:lnTo>
                    <a:pt x="473" y="156"/>
                  </a:lnTo>
                  <a:lnTo>
                    <a:pt x="472" y="156"/>
                  </a:lnTo>
                  <a:lnTo>
                    <a:pt x="470" y="155"/>
                  </a:lnTo>
                  <a:lnTo>
                    <a:pt x="468" y="153"/>
                  </a:lnTo>
                  <a:lnTo>
                    <a:pt x="466" y="150"/>
                  </a:lnTo>
                  <a:lnTo>
                    <a:pt x="465" y="147"/>
                  </a:lnTo>
                  <a:lnTo>
                    <a:pt x="463" y="148"/>
                  </a:lnTo>
                  <a:lnTo>
                    <a:pt x="461" y="150"/>
                  </a:lnTo>
                  <a:lnTo>
                    <a:pt x="458" y="152"/>
                  </a:lnTo>
                  <a:lnTo>
                    <a:pt x="456" y="152"/>
                  </a:lnTo>
                  <a:lnTo>
                    <a:pt x="454" y="150"/>
                  </a:lnTo>
                  <a:lnTo>
                    <a:pt x="461" y="157"/>
                  </a:lnTo>
                  <a:lnTo>
                    <a:pt x="469" y="162"/>
                  </a:lnTo>
                  <a:lnTo>
                    <a:pt x="476" y="169"/>
                  </a:lnTo>
                  <a:lnTo>
                    <a:pt x="483" y="171"/>
                  </a:lnTo>
                  <a:lnTo>
                    <a:pt x="490" y="176"/>
                  </a:lnTo>
                  <a:lnTo>
                    <a:pt x="496" y="176"/>
                  </a:lnTo>
                  <a:lnTo>
                    <a:pt x="499" y="177"/>
                  </a:lnTo>
                  <a:lnTo>
                    <a:pt x="501" y="178"/>
                  </a:lnTo>
                  <a:lnTo>
                    <a:pt x="505" y="182"/>
                  </a:lnTo>
                  <a:lnTo>
                    <a:pt x="506" y="185"/>
                  </a:lnTo>
                  <a:lnTo>
                    <a:pt x="505" y="189"/>
                  </a:lnTo>
                  <a:lnTo>
                    <a:pt x="499" y="191"/>
                  </a:lnTo>
                  <a:lnTo>
                    <a:pt x="494" y="190"/>
                  </a:lnTo>
                  <a:lnTo>
                    <a:pt x="490" y="188"/>
                  </a:lnTo>
                  <a:lnTo>
                    <a:pt x="486" y="184"/>
                  </a:lnTo>
                  <a:lnTo>
                    <a:pt x="476" y="177"/>
                  </a:lnTo>
                  <a:lnTo>
                    <a:pt x="472" y="177"/>
                  </a:lnTo>
                  <a:lnTo>
                    <a:pt x="469" y="176"/>
                  </a:lnTo>
                  <a:lnTo>
                    <a:pt x="465" y="174"/>
                  </a:lnTo>
                  <a:lnTo>
                    <a:pt x="461" y="169"/>
                  </a:lnTo>
                  <a:lnTo>
                    <a:pt x="459" y="167"/>
                  </a:lnTo>
                  <a:lnTo>
                    <a:pt x="458" y="167"/>
                  </a:lnTo>
                  <a:lnTo>
                    <a:pt x="457" y="169"/>
                  </a:lnTo>
                  <a:lnTo>
                    <a:pt x="457" y="170"/>
                  </a:lnTo>
                  <a:lnTo>
                    <a:pt x="456" y="173"/>
                  </a:lnTo>
                  <a:lnTo>
                    <a:pt x="456" y="175"/>
                  </a:lnTo>
                  <a:lnTo>
                    <a:pt x="451" y="171"/>
                  </a:lnTo>
                  <a:lnTo>
                    <a:pt x="444" y="171"/>
                  </a:lnTo>
                  <a:lnTo>
                    <a:pt x="436" y="173"/>
                  </a:lnTo>
                  <a:lnTo>
                    <a:pt x="428" y="175"/>
                  </a:lnTo>
                  <a:lnTo>
                    <a:pt x="434" y="178"/>
                  </a:lnTo>
                  <a:lnTo>
                    <a:pt x="448" y="178"/>
                  </a:lnTo>
                  <a:lnTo>
                    <a:pt x="448" y="184"/>
                  </a:lnTo>
                  <a:lnTo>
                    <a:pt x="476" y="184"/>
                  </a:lnTo>
                  <a:lnTo>
                    <a:pt x="476" y="188"/>
                  </a:lnTo>
                  <a:lnTo>
                    <a:pt x="477" y="190"/>
                  </a:lnTo>
                  <a:lnTo>
                    <a:pt x="479" y="191"/>
                  </a:lnTo>
                  <a:lnTo>
                    <a:pt x="480" y="192"/>
                  </a:lnTo>
                  <a:lnTo>
                    <a:pt x="485" y="195"/>
                  </a:lnTo>
                  <a:lnTo>
                    <a:pt x="484" y="196"/>
                  </a:lnTo>
                  <a:lnTo>
                    <a:pt x="483" y="196"/>
                  </a:lnTo>
                  <a:lnTo>
                    <a:pt x="482" y="197"/>
                  </a:lnTo>
                  <a:lnTo>
                    <a:pt x="477" y="197"/>
                  </a:lnTo>
                  <a:lnTo>
                    <a:pt x="477" y="196"/>
                  </a:lnTo>
                  <a:lnTo>
                    <a:pt x="478" y="195"/>
                  </a:lnTo>
                  <a:lnTo>
                    <a:pt x="479" y="192"/>
                  </a:lnTo>
                  <a:lnTo>
                    <a:pt x="478" y="192"/>
                  </a:lnTo>
                  <a:lnTo>
                    <a:pt x="477" y="194"/>
                  </a:lnTo>
                  <a:lnTo>
                    <a:pt x="475" y="195"/>
                  </a:lnTo>
                  <a:lnTo>
                    <a:pt x="473" y="195"/>
                  </a:lnTo>
                  <a:lnTo>
                    <a:pt x="477" y="199"/>
                  </a:lnTo>
                  <a:lnTo>
                    <a:pt x="484" y="199"/>
                  </a:lnTo>
                  <a:lnTo>
                    <a:pt x="489" y="198"/>
                  </a:lnTo>
                  <a:lnTo>
                    <a:pt x="493" y="201"/>
                  </a:lnTo>
                  <a:lnTo>
                    <a:pt x="489" y="205"/>
                  </a:lnTo>
                  <a:lnTo>
                    <a:pt x="489" y="209"/>
                  </a:lnTo>
                  <a:lnTo>
                    <a:pt x="490" y="212"/>
                  </a:lnTo>
                  <a:lnTo>
                    <a:pt x="492" y="212"/>
                  </a:lnTo>
                  <a:lnTo>
                    <a:pt x="494" y="211"/>
                  </a:lnTo>
                  <a:lnTo>
                    <a:pt x="496" y="209"/>
                  </a:lnTo>
                  <a:lnTo>
                    <a:pt x="497" y="208"/>
                  </a:lnTo>
                  <a:lnTo>
                    <a:pt x="498" y="205"/>
                  </a:lnTo>
                  <a:lnTo>
                    <a:pt x="500" y="204"/>
                  </a:lnTo>
                  <a:lnTo>
                    <a:pt x="501" y="203"/>
                  </a:lnTo>
                  <a:lnTo>
                    <a:pt x="506" y="205"/>
                  </a:lnTo>
                  <a:lnTo>
                    <a:pt x="512" y="209"/>
                  </a:lnTo>
                  <a:lnTo>
                    <a:pt x="516" y="211"/>
                  </a:lnTo>
                  <a:lnTo>
                    <a:pt x="521" y="209"/>
                  </a:lnTo>
                  <a:lnTo>
                    <a:pt x="520" y="208"/>
                  </a:lnTo>
                  <a:lnTo>
                    <a:pt x="515" y="208"/>
                  </a:lnTo>
                  <a:lnTo>
                    <a:pt x="514" y="206"/>
                  </a:lnTo>
                  <a:lnTo>
                    <a:pt x="512" y="205"/>
                  </a:lnTo>
                  <a:lnTo>
                    <a:pt x="511" y="204"/>
                  </a:lnTo>
                  <a:lnTo>
                    <a:pt x="509" y="202"/>
                  </a:lnTo>
                  <a:lnTo>
                    <a:pt x="509" y="198"/>
                  </a:lnTo>
                  <a:lnTo>
                    <a:pt x="513" y="199"/>
                  </a:lnTo>
                  <a:lnTo>
                    <a:pt x="522" y="197"/>
                  </a:lnTo>
                  <a:lnTo>
                    <a:pt x="529" y="198"/>
                  </a:lnTo>
                  <a:lnTo>
                    <a:pt x="532" y="199"/>
                  </a:lnTo>
                  <a:lnTo>
                    <a:pt x="532" y="204"/>
                  </a:lnTo>
                  <a:lnTo>
                    <a:pt x="529" y="206"/>
                  </a:lnTo>
                  <a:lnTo>
                    <a:pt x="529" y="209"/>
                  </a:lnTo>
                  <a:lnTo>
                    <a:pt x="530" y="209"/>
                  </a:lnTo>
                  <a:lnTo>
                    <a:pt x="532" y="208"/>
                  </a:lnTo>
                  <a:lnTo>
                    <a:pt x="533" y="208"/>
                  </a:lnTo>
                  <a:lnTo>
                    <a:pt x="534" y="210"/>
                  </a:lnTo>
                  <a:lnTo>
                    <a:pt x="534" y="212"/>
                  </a:lnTo>
                  <a:lnTo>
                    <a:pt x="535" y="215"/>
                  </a:lnTo>
                  <a:lnTo>
                    <a:pt x="535" y="218"/>
                  </a:lnTo>
                  <a:lnTo>
                    <a:pt x="534" y="219"/>
                  </a:lnTo>
                  <a:lnTo>
                    <a:pt x="530" y="219"/>
                  </a:lnTo>
                  <a:lnTo>
                    <a:pt x="529" y="220"/>
                  </a:lnTo>
                  <a:lnTo>
                    <a:pt x="529" y="222"/>
                  </a:lnTo>
                  <a:lnTo>
                    <a:pt x="530" y="223"/>
                  </a:lnTo>
                  <a:lnTo>
                    <a:pt x="533" y="223"/>
                  </a:lnTo>
                  <a:lnTo>
                    <a:pt x="530" y="225"/>
                  </a:lnTo>
                  <a:lnTo>
                    <a:pt x="526" y="227"/>
                  </a:lnTo>
                  <a:lnTo>
                    <a:pt x="520" y="227"/>
                  </a:lnTo>
                  <a:lnTo>
                    <a:pt x="515" y="229"/>
                  </a:lnTo>
                  <a:lnTo>
                    <a:pt x="512" y="230"/>
                  </a:lnTo>
                  <a:lnTo>
                    <a:pt x="508" y="232"/>
                  </a:lnTo>
                  <a:lnTo>
                    <a:pt x="501" y="234"/>
                  </a:lnTo>
                  <a:lnTo>
                    <a:pt x="499" y="234"/>
                  </a:lnTo>
                  <a:lnTo>
                    <a:pt x="497" y="232"/>
                  </a:lnTo>
                  <a:lnTo>
                    <a:pt x="496" y="232"/>
                  </a:lnTo>
                  <a:lnTo>
                    <a:pt x="493" y="234"/>
                  </a:lnTo>
                  <a:lnTo>
                    <a:pt x="491" y="236"/>
                  </a:lnTo>
                  <a:lnTo>
                    <a:pt x="490" y="237"/>
                  </a:lnTo>
                  <a:lnTo>
                    <a:pt x="483" y="238"/>
                  </a:lnTo>
                  <a:lnTo>
                    <a:pt x="473" y="239"/>
                  </a:lnTo>
                  <a:lnTo>
                    <a:pt x="465" y="240"/>
                  </a:lnTo>
                  <a:lnTo>
                    <a:pt x="434" y="247"/>
                  </a:lnTo>
                  <a:lnTo>
                    <a:pt x="399" y="255"/>
                  </a:lnTo>
                  <a:lnTo>
                    <a:pt x="364" y="262"/>
                  </a:lnTo>
                  <a:lnTo>
                    <a:pt x="349" y="265"/>
                  </a:lnTo>
                  <a:lnTo>
                    <a:pt x="334" y="266"/>
                  </a:lnTo>
                  <a:lnTo>
                    <a:pt x="316" y="268"/>
                  </a:lnTo>
                  <a:lnTo>
                    <a:pt x="310" y="271"/>
                  </a:lnTo>
                  <a:lnTo>
                    <a:pt x="303" y="272"/>
                  </a:lnTo>
                  <a:lnTo>
                    <a:pt x="293" y="274"/>
                  </a:lnTo>
                  <a:lnTo>
                    <a:pt x="253" y="281"/>
                  </a:lnTo>
                  <a:lnTo>
                    <a:pt x="214" y="289"/>
                  </a:lnTo>
                  <a:lnTo>
                    <a:pt x="172" y="296"/>
                  </a:lnTo>
                  <a:lnTo>
                    <a:pt x="133" y="300"/>
                  </a:lnTo>
                  <a:lnTo>
                    <a:pt x="131" y="299"/>
                  </a:lnTo>
                  <a:lnTo>
                    <a:pt x="130" y="297"/>
                  </a:lnTo>
                  <a:lnTo>
                    <a:pt x="125" y="295"/>
                  </a:lnTo>
                  <a:lnTo>
                    <a:pt x="124" y="294"/>
                  </a:lnTo>
                  <a:lnTo>
                    <a:pt x="123" y="294"/>
                  </a:lnTo>
                  <a:lnTo>
                    <a:pt x="122" y="295"/>
                  </a:lnTo>
                  <a:lnTo>
                    <a:pt x="123" y="296"/>
                  </a:lnTo>
                  <a:lnTo>
                    <a:pt x="124" y="296"/>
                  </a:lnTo>
                  <a:lnTo>
                    <a:pt x="111" y="301"/>
                  </a:lnTo>
                  <a:lnTo>
                    <a:pt x="94" y="306"/>
                  </a:lnTo>
                  <a:lnTo>
                    <a:pt x="74" y="308"/>
                  </a:lnTo>
                  <a:lnTo>
                    <a:pt x="54" y="311"/>
                  </a:lnTo>
                  <a:lnTo>
                    <a:pt x="34" y="314"/>
                  </a:lnTo>
                  <a:lnTo>
                    <a:pt x="27" y="315"/>
                  </a:lnTo>
                  <a:lnTo>
                    <a:pt x="19" y="316"/>
                  </a:lnTo>
                  <a:lnTo>
                    <a:pt x="9" y="316"/>
                  </a:lnTo>
                  <a:lnTo>
                    <a:pt x="0" y="317"/>
                  </a:lnTo>
                  <a:lnTo>
                    <a:pt x="10" y="314"/>
                  </a:lnTo>
                  <a:lnTo>
                    <a:pt x="9" y="310"/>
                  </a:lnTo>
                  <a:lnTo>
                    <a:pt x="15" y="307"/>
                  </a:lnTo>
                  <a:lnTo>
                    <a:pt x="19" y="302"/>
                  </a:lnTo>
                  <a:lnTo>
                    <a:pt x="23" y="296"/>
                  </a:lnTo>
                  <a:lnTo>
                    <a:pt x="29" y="294"/>
                  </a:lnTo>
                  <a:lnTo>
                    <a:pt x="29" y="295"/>
                  </a:lnTo>
                  <a:lnTo>
                    <a:pt x="26" y="297"/>
                  </a:lnTo>
                  <a:lnTo>
                    <a:pt x="26" y="300"/>
                  </a:lnTo>
                  <a:lnTo>
                    <a:pt x="30" y="296"/>
                  </a:lnTo>
                  <a:lnTo>
                    <a:pt x="31" y="292"/>
                  </a:lnTo>
                  <a:lnTo>
                    <a:pt x="33" y="287"/>
                  </a:lnTo>
                  <a:lnTo>
                    <a:pt x="34" y="281"/>
                  </a:lnTo>
                  <a:lnTo>
                    <a:pt x="39" y="276"/>
                  </a:lnTo>
                  <a:lnTo>
                    <a:pt x="46" y="274"/>
                  </a:lnTo>
                  <a:lnTo>
                    <a:pt x="44" y="272"/>
                  </a:lnTo>
                  <a:lnTo>
                    <a:pt x="43" y="269"/>
                  </a:lnTo>
                  <a:lnTo>
                    <a:pt x="43" y="266"/>
                  </a:lnTo>
                  <a:lnTo>
                    <a:pt x="51" y="260"/>
                  </a:lnTo>
                  <a:lnTo>
                    <a:pt x="58" y="253"/>
                  </a:lnTo>
                  <a:lnTo>
                    <a:pt x="66" y="248"/>
                  </a:lnTo>
                  <a:lnTo>
                    <a:pt x="71" y="243"/>
                  </a:lnTo>
                  <a:lnTo>
                    <a:pt x="75" y="240"/>
                  </a:lnTo>
                  <a:lnTo>
                    <a:pt x="81" y="229"/>
                  </a:lnTo>
                  <a:lnTo>
                    <a:pt x="82" y="227"/>
                  </a:lnTo>
                  <a:lnTo>
                    <a:pt x="85" y="226"/>
                  </a:lnTo>
                  <a:lnTo>
                    <a:pt x="88" y="226"/>
                  </a:lnTo>
                  <a:lnTo>
                    <a:pt x="90" y="233"/>
                  </a:lnTo>
                  <a:lnTo>
                    <a:pt x="94" y="236"/>
                  </a:lnTo>
                  <a:lnTo>
                    <a:pt x="96" y="237"/>
                  </a:lnTo>
                  <a:lnTo>
                    <a:pt x="100" y="239"/>
                  </a:lnTo>
                  <a:lnTo>
                    <a:pt x="102" y="239"/>
                  </a:lnTo>
                  <a:lnTo>
                    <a:pt x="104" y="240"/>
                  </a:lnTo>
                  <a:lnTo>
                    <a:pt x="104" y="245"/>
                  </a:lnTo>
                  <a:lnTo>
                    <a:pt x="105" y="246"/>
                  </a:lnTo>
                  <a:lnTo>
                    <a:pt x="110" y="246"/>
                  </a:lnTo>
                  <a:lnTo>
                    <a:pt x="112" y="245"/>
                  </a:lnTo>
                  <a:lnTo>
                    <a:pt x="117" y="245"/>
                  </a:lnTo>
                  <a:lnTo>
                    <a:pt x="119" y="246"/>
                  </a:lnTo>
                  <a:lnTo>
                    <a:pt x="122" y="248"/>
                  </a:lnTo>
                  <a:lnTo>
                    <a:pt x="123" y="246"/>
                  </a:lnTo>
                  <a:lnTo>
                    <a:pt x="125" y="245"/>
                  </a:lnTo>
                  <a:lnTo>
                    <a:pt x="126" y="243"/>
                  </a:lnTo>
                  <a:lnTo>
                    <a:pt x="131" y="240"/>
                  </a:lnTo>
                  <a:lnTo>
                    <a:pt x="132" y="238"/>
                  </a:lnTo>
                  <a:lnTo>
                    <a:pt x="133" y="234"/>
                  </a:lnTo>
                  <a:lnTo>
                    <a:pt x="144" y="237"/>
                  </a:lnTo>
                  <a:lnTo>
                    <a:pt x="156" y="234"/>
                  </a:lnTo>
                  <a:lnTo>
                    <a:pt x="158" y="233"/>
                  </a:lnTo>
                  <a:lnTo>
                    <a:pt x="160" y="233"/>
                  </a:lnTo>
                  <a:lnTo>
                    <a:pt x="165" y="231"/>
                  </a:lnTo>
                  <a:lnTo>
                    <a:pt x="168" y="229"/>
                  </a:lnTo>
                  <a:lnTo>
                    <a:pt x="170" y="225"/>
                  </a:lnTo>
                  <a:lnTo>
                    <a:pt x="172" y="220"/>
                  </a:lnTo>
                  <a:lnTo>
                    <a:pt x="175" y="222"/>
                  </a:lnTo>
                  <a:lnTo>
                    <a:pt x="180" y="222"/>
                  </a:lnTo>
                  <a:lnTo>
                    <a:pt x="182" y="219"/>
                  </a:lnTo>
                  <a:lnTo>
                    <a:pt x="183" y="217"/>
                  </a:lnTo>
                  <a:lnTo>
                    <a:pt x="186" y="216"/>
                  </a:lnTo>
                  <a:lnTo>
                    <a:pt x="187" y="213"/>
                  </a:lnTo>
                  <a:lnTo>
                    <a:pt x="189" y="212"/>
                  </a:lnTo>
                  <a:lnTo>
                    <a:pt x="197" y="212"/>
                  </a:lnTo>
                  <a:lnTo>
                    <a:pt x="202" y="209"/>
                  </a:lnTo>
                  <a:lnTo>
                    <a:pt x="208" y="205"/>
                  </a:lnTo>
                  <a:lnTo>
                    <a:pt x="213" y="204"/>
                  </a:lnTo>
                  <a:lnTo>
                    <a:pt x="217" y="206"/>
                  </a:lnTo>
                  <a:lnTo>
                    <a:pt x="215" y="204"/>
                  </a:lnTo>
                  <a:lnTo>
                    <a:pt x="213" y="201"/>
                  </a:lnTo>
                  <a:lnTo>
                    <a:pt x="211" y="197"/>
                  </a:lnTo>
                  <a:lnTo>
                    <a:pt x="210" y="195"/>
                  </a:lnTo>
                  <a:lnTo>
                    <a:pt x="211" y="192"/>
                  </a:lnTo>
                  <a:lnTo>
                    <a:pt x="217" y="192"/>
                  </a:lnTo>
                  <a:lnTo>
                    <a:pt x="217" y="190"/>
                  </a:lnTo>
                  <a:lnTo>
                    <a:pt x="214" y="187"/>
                  </a:lnTo>
                  <a:lnTo>
                    <a:pt x="211" y="182"/>
                  </a:lnTo>
                  <a:lnTo>
                    <a:pt x="211" y="175"/>
                  </a:lnTo>
                  <a:lnTo>
                    <a:pt x="213" y="174"/>
                  </a:lnTo>
                  <a:lnTo>
                    <a:pt x="215" y="169"/>
                  </a:lnTo>
                  <a:lnTo>
                    <a:pt x="216" y="168"/>
                  </a:lnTo>
                  <a:lnTo>
                    <a:pt x="216" y="167"/>
                  </a:lnTo>
                  <a:lnTo>
                    <a:pt x="217" y="164"/>
                  </a:lnTo>
                  <a:lnTo>
                    <a:pt x="220" y="162"/>
                  </a:lnTo>
                  <a:lnTo>
                    <a:pt x="220" y="164"/>
                  </a:lnTo>
                  <a:lnTo>
                    <a:pt x="221" y="162"/>
                  </a:lnTo>
                  <a:lnTo>
                    <a:pt x="223" y="159"/>
                  </a:lnTo>
                  <a:lnTo>
                    <a:pt x="224" y="156"/>
                  </a:lnTo>
                  <a:lnTo>
                    <a:pt x="225" y="153"/>
                  </a:lnTo>
                  <a:lnTo>
                    <a:pt x="225" y="141"/>
                  </a:lnTo>
                  <a:lnTo>
                    <a:pt x="231" y="141"/>
                  </a:lnTo>
                  <a:lnTo>
                    <a:pt x="231" y="133"/>
                  </a:lnTo>
                  <a:lnTo>
                    <a:pt x="234" y="119"/>
                  </a:lnTo>
                  <a:lnTo>
                    <a:pt x="237" y="113"/>
                  </a:lnTo>
                  <a:lnTo>
                    <a:pt x="243" y="111"/>
                  </a:lnTo>
                  <a:lnTo>
                    <a:pt x="241" y="107"/>
                  </a:lnTo>
                  <a:lnTo>
                    <a:pt x="239" y="103"/>
                  </a:lnTo>
                  <a:lnTo>
                    <a:pt x="239" y="97"/>
                  </a:lnTo>
                  <a:lnTo>
                    <a:pt x="244" y="100"/>
                  </a:lnTo>
                  <a:lnTo>
                    <a:pt x="250" y="104"/>
                  </a:lnTo>
                  <a:lnTo>
                    <a:pt x="256" y="105"/>
                  </a:lnTo>
                  <a:lnTo>
                    <a:pt x="265" y="105"/>
                  </a:lnTo>
                  <a:lnTo>
                    <a:pt x="272" y="97"/>
                  </a:lnTo>
                  <a:lnTo>
                    <a:pt x="275" y="85"/>
                  </a:lnTo>
                  <a:lnTo>
                    <a:pt x="277" y="71"/>
                  </a:lnTo>
                  <a:lnTo>
                    <a:pt x="281" y="73"/>
                  </a:lnTo>
                  <a:lnTo>
                    <a:pt x="281" y="72"/>
                  </a:lnTo>
                  <a:lnTo>
                    <a:pt x="280" y="71"/>
                  </a:lnTo>
                  <a:lnTo>
                    <a:pt x="280" y="69"/>
                  </a:lnTo>
                  <a:lnTo>
                    <a:pt x="279" y="65"/>
                  </a:lnTo>
                  <a:lnTo>
                    <a:pt x="282" y="66"/>
                  </a:lnTo>
                  <a:lnTo>
                    <a:pt x="288" y="66"/>
                  </a:lnTo>
                  <a:lnTo>
                    <a:pt x="289" y="65"/>
                  </a:lnTo>
                  <a:lnTo>
                    <a:pt x="296" y="51"/>
                  </a:lnTo>
                  <a:lnTo>
                    <a:pt x="299" y="50"/>
                  </a:lnTo>
                  <a:lnTo>
                    <a:pt x="300" y="49"/>
                  </a:lnTo>
                  <a:lnTo>
                    <a:pt x="303" y="48"/>
                  </a:lnTo>
                  <a:lnTo>
                    <a:pt x="305" y="47"/>
                  </a:lnTo>
                  <a:lnTo>
                    <a:pt x="307" y="45"/>
                  </a:lnTo>
                  <a:lnTo>
                    <a:pt x="308" y="44"/>
                  </a:lnTo>
                  <a:lnTo>
                    <a:pt x="308" y="37"/>
                  </a:lnTo>
                  <a:lnTo>
                    <a:pt x="309" y="34"/>
                  </a:lnTo>
                  <a:lnTo>
                    <a:pt x="310" y="31"/>
                  </a:lnTo>
                  <a:lnTo>
                    <a:pt x="312" y="30"/>
                  </a:lnTo>
                  <a:lnTo>
                    <a:pt x="313" y="30"/>
                  </a:lnTo>
                  <a:lnTo>
                    <a:pt x="315" y="29"/>
                  </a:lnTo>
                  <a:lnTo>
                    <a:pt x="316" y="29"/>
                  </a:lnTo>
                  <a:lnTo>
                    <a:pt x="317" y="19"/>
                  </a:lnTo>
                  <a:lnTo>
                    <a:pt x="316" y="9"/>
                  </a:lnTo>
                  <a:lnTo>
                    <a:pt x="319"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Franklin Gothic Book"/>
                <a:ea typeface="+mn-ea"/>
                <a:cs typeface="+mn-cs"/>
              </a:endParaRPr>
            </a:p>
          </p:txBody>
        </p:sp>
        <p:sp>
          <p:nvSpPr>
            <p:cNvPr id="80" name="Freeform 97">
              <a:extLst>
                <a:ext uri="{FF2B5EF4-FFF2-40B4-BE49-F238E27FC236}">
                  <a16:creationId xmlns:a16="http://schemas.microsoft.com/office/drawing/2014/main" id="{98DCDBE0-539F-3247-8B0F-93C0C0BFEB3B}"/>
                </a:ext>
              </a:extLst>
            </p:cNvPr>
            <p:cNvSpPr>
              <a:spLocks/>
            </p:cNvSpPr>
            <p:nvPr/>
          </p:nvSpPr>
          <p:spPr bwMode="auto">
            <a:xfrm>
              <a:off x="2276128" y="3493769"/>
              <a:ext cx="688961" cy="326800"/>
            </a:xfrm>
            <a:custGeom>
              <a:avLst/>
              <a:gdLst/>
              <a:ahLst/>
              <a:cxnLst>
                <a:cxn ang="0">
                  <a:pos x="258" y="14"/>
                </a:cxn>
                <a:cxn ang="0">
                  <a:pos x="287" y="115"/>
                </a:cxn>
                <a:cxn ang="0">
                  <a:pos x="324" y="108"/>
                </a:cxn>
                <a:cxn ang="0">
                  <a:pos x="317" y="147"/>
                </a:cxn>
                <a:cxn ang="0">
                  <a:pos x="289" y="151"/>
                </a:cxn>
                <a:cxn ang="0">
                  <a:pos x="288" y="143"/>
                </a:cxn>
                <a:cxn ang="0">
                  <a:pos x="281" y="143"/>
                </a:cxn>
                <a:cxn ang="0">
                  <a:pos x="281" y="137"/>
                </a:cxn>
                <a:cxn ang="0">
                  <a:pos x="277" y="128"/>
                </a:cxn>
                <a:cxn ang="0">
                  <a:pos x="276" y="121"/>
                </a:cxn>
                <a:cxn ang="0">
                  <a:pos x="273" y="129"/>
                </a:cxn>
                <a:cxn ang="0">
                  <a:pos x="266" y="125"/>
                </a:cxn>
                <a:cxn ang="0">
                  <a:pos x="257" y="127"/>
                </a:cxn>
                <a:cxn ang="0">
                  <a:pos x="251" y="116"/>
                </a:cxn>
                <a:cxn ang="0">
                  <a:pos x="253" y="107"/>
                </a:cxn>
                <a:cxn ang="0">
                  <a:pos x="267" y="104"/>
                </a:cxn>
                <a:cxn ang="0">
                  <a:pos x="261" y="100"/>
                </a:cxn>
                <a:cxn ang="0">
                  <a:pos x="250" y="92"/>
                </a:cxn>
                <a:cxn ang="0">
                  <a:pos x="252" y="79"/>
                </a:cxn>
                <a:cxn ang="0">
                  <a:pos x="243" y="77"/>
                </a:cxn>
                <a:cxn ang="0">
                  <a:pos x="245" y="63"/>
                </a:cxn>
                <a:cxn ang="0">
                  <a:pos x="239" y="58"/>
                </a:cxn>
                <a:cxn ang="0">
                  <a:pos x="245" y="35"/>
                </a:cxn>
                <a:cxn ang="0">
                  <a:pos x="251" y="27"/>
                </a:cxn>
                <a:cxn ang="0">
                  <a:pos x="253" y="16"/>
                </a:cxn>
                <a:cxn ang="0">
                  <a:pos x="241" y="14"/>
                </a:cxn>
                <a:cxn ang="0">
                  <a:pos x="237" y="21"/>
                </a:cxn>
                <a:cxn ang="0">
                  <a:pos x="239" y="30"/>
                </a:cxn>
                <a:cxn ang="0">
                  <a:pos x="231" y="28"/>
                </a:cxn>
                <a:cxn ang="0">
                  <a:pos x="225" y="35"/>
                </a:cxn>
                <a:cxn ang="0">
                  <a:pos x="220" y="42"/>
                </a:cxn>
                <a:cxn ang="0">
                  <a:pos x="219" y="48"/>
                </a:cxn>
                <a:cxn ang="0">
                  <a:pos x="211" y="48"/>
                </a:cxn>
                <a:cxn ang="0">
                  <a:pos x="208" y="50"/>
                </a:cxn>
                <a:cxn ang="0">
                  <a:pos x="213" y="59"/>
                </a:cxn>
                <a:cxn ang="0">
                  <a:pos x="217" y="74"/>
                </a:cxn>
                <a:cxn ang="0">
                  <a:pos x="219" y="113"/>
                </a:cxn>
                <a:cxn ang="0">
                  <a:pos x="216" y="107"/>
                </a:cxn>
                <a:cxn ang="0">
                  <a:pos x="227" y="134"/>
                </a:cxn>
                <a:cxn ang="0">
                  <a:pos x="240" y="150"/>
                </a:cxn>
                <a:cxn ang="0">
                  <a:pos x="210" y="135"/>
                </a:cxn>
                <a:cxn ang="0">
                  <a:pos x="201" y="139"/>
                </a:cxn>
                <a:cxn ang="0">
                  <a:pos x="190" y="129"/>
                </a:cxn>
                <a:cxn ang="0">
                  <a:pos x="186" y="141"/>
                </a:cxn>
                <a:cxn ang="0">
                  <a:pos x="189" y="108"/>
                </a:cxn>
                <a:cxn ang="0">
                  <a:pos x="190" y="85"/>
                </a:cxn>
                <a:cxn ang="0">
                  <a:pos x="173" y="86"/>
                </a:cxn>
                <a:cxn ang="0">
                  <a:pos x="162" y="79"/>
                </a:cxn>
                <a:cxn ang="0">
                  <a:pos x="148" y="79"/>
                </a:cxn>
                <a:cxn ang="0">
                  <a:pos x="128" y="62"/>
                </a:cxn>
                <a:cxn ang="0">
                  <a:pos x="111" y="38"/>
                </a:cxn>
                <a:cxn ang="0">
                  <a:pos x="97" y="36"/>
                </a:cxn>
                <a:cxn ang="0">
                  <a:pos x="74" y="45"/>
                </a:cxn>
                <a:cxn ang="0">
                  <a:pos x="67" y="55"/>
                </a:cxn>
                <a:cxn ang="0">
                  <a:pos x="55" y="50"/>
                </a:cxn>
                <a:cxn ang="0">
                  <a:pos x="48" y="50"/>
                </a:cxn>
                <a:cxn ang="0">
                  <a:pos x="45" y="58"/>
                </a:cxn>
                <a:cxn ang="0">
                  <a:pos x="34" y="66"/>
                </a:cxn>
                <a:cxn ang="0">
                  <a:pos x="23" y="78"/>
                </a:cxn>
                <a:cxn ang="0">
                  <a:pos x="7" y="94"/>
                </a:cxn>
                <a:cxn ang="0">
                  <a:pos x="170" y="18"/>
                </a:cxn>
                <a:cxn ang="0">
                  <a:pos x="239" y="2"/>
                </a:cxn>
              </a:cxnLst>
              <a:rect l="0" t="0" r="r" b="b"/>
              <a:pathLst>
                <a:path w="331" h="157">
                  <a:moveTo>
                    <a:pt x="255" y="0"/>
                  </a:moveTo>
                  <a:lnTo>
                    <a:pt x="255" y="7"/>
                  </a:lnTo>
                  <a:lnTo>
                    <a:pt x="258" y="9"/>
                  </a:lnTo>
                  <a:lnTo>
                    <a:pt x="258" y="14"/>
                  </a:lnTo>
                  <a:lnTo>
                    <a:pt x="259" y="16"/>
                  </a:lnTo>
                  <a:lnTo>
                    <a:pt x="268" y="49"/>
                  </a:lnTo>
                  <a:lnTo>
                    <a:pt x="276" y="83"/>
                  </a:lnTo>
                  <a:lnTo>
                    <a:pt x="287" y="115"/>
                  </a:lnTo>
                  <a:lnTo>
                    <a:pt x="295" y="113"/>
                  </a:lnTo>
                  <a:lnTo>
                    <a:pt x="305" y="109"/>
                  </a:lnTo>
                  <a:lnTo>
                    <a:pt x="315" y="108"/>
                  </a:lnTo>
                  <a:lnTo>
                    <a:pt x="324" y="108"/>
                  </a:lnTo>
                  <a:lnTo>
                    <a:pt x="331" y="113"/>
                  </a:lnTo>
                  <a:lnTo>
                    <a:pt x="326" y="123"/>
                  </a:lnTo>
                  <a:lnTo>
                    <a:pt x="321" y="134"/>
                  </a:lnTo>
                  <a:lnTo>
                    <a:pt x="317" y="147"/>
                  </a:lnTo>
                  <a:lnTo>
                    <a:pt x="309" y="149"/>
                  </a:lnTo>
                  <a:lnTo>
                    <a:pt x="295" y="156"/>
                  </a:lnTo>
                  <a:lnTo>
                    <a:pt x="287" y="157"/>
                  </a:lnTo>
                  <a:lnTo>
                    <a:pt x="289" y="151"/>
                  </a:lnTo>
                  <a:lnTo>
                    <a:pt x="291" y="147"/>
                  </a:lnTo>
                  <a:lnTo>
                    <a:pt x="291" y="146"/>
                  </a:lnTo>
                  <a:lnTo>
                    <a:pt x="289" y="144"/>
                  </a:lnTo>
                  <a:lnTo>
                    <a:pt x="288" y="143"/>
                  </a:lnTo>
                  <a:lnTo>
                    <a:pt x="283" y="141"/>
                  </a:lnTo>
                  <a:lnTo>
                    <a:pt x="282" y="141"/>
                  </a:lnTo>
                  <a:lnTo>
                    <a:pt x="281" y="142"/>
                  </a:lnTo>
                  <a:lnTo>
                    <a:pt x="281" y="143"/>
                  </a:lnTo>
                  <a:lnTo>
                    <a:pt x="277" y="143"/>
                  </a:lnTo>
                  <a:lnTo>
                    <a:pt x="277" y="142"/>
                  </a:lnTo>
                  <a:lnTo>
                    <a:pt x="280" y="140"/>
                  </a:lnTo>
                  <a:lnTo>
                    <a:pt x="281" y="137"/>
                  </a:lnTo>
                  <a:lnTo>
                    <a:pt x="282" y="136"/>
                  </a:lnTo>
                  <a:lnTo>
                    <a:pt x="283" y="136"/>
                  </a:lnTo>
                  <a:lnTo>
                    <a:pt x="283" y="134"/>
                  </a:lnTo>
                  <a:lnTo>
                    <a:pt x="277" y="128"/>
                  </a:lnTo>
                  <a:lnTo>
                    <a:pt x="276" y="126"/>
                  </a:lnTo>
                  <a:lnTo>
                    <a:pt x="276" y="123"/>
                  </a:lnTo>
                  <a:lnTo>
                    <a:pt x="277" y="121"/>
                  </a:lnTo>
                  <a:lnTo>
                    <a:pt x="276" y="121"/>
                  </a:lnTo>
                  <a:lnTo>
                    <a:pt x="274" y="123"/>
                  </a:lnTo>
                  <a:lnTo>
                    <a:pt x="274" y="127"/>
                  </a:lnTo>
                  <a:lnTo>
                    <a:pt x="273" y="128"/>
                  </a:lnTo>
                  <a:lnTo>
                    <a:pt x="273" y="129"/>
                  </a:lnTo>
                  <a:lnTo>
                    <a:pt x="272" y="128"/>
                  </a:lnTo>
                  <a:lnTo>
                    <a:pt x="270" y="128"/>
                  </a:lnTo>
                  <a:lnTo>
                    <a:pt x="267" y="125"/>
                  </a:lnTo>
                  <a:lnTo>
                    <a:pt x="266" y="125"/>
                  </a:lnTo>
                  <a:lnTo>
                    <a:pt x="265" y="126"/>
                  </a:lnTo>
                  <a:lnTo>
                    <a:pt x="264" y="128"/>
                  </a:lnTo>
                  <a:lnTo>
                    <a:pt x="264" y="132"/>
                  </a:lnTo>
                  <a:lnTo>
                    <a:pt x="257" y="127"/>
                  </a:lnTo>
                  <a:lnTo>
                    <a:pt x="253" y="126"/>
                  </a:lnTo>
                  <a:lnTo>
                    <a:pt x="250" y="123"/>
                  </a:lnTo>
                  <a:lnTo>
                    <a:pt x="250" y="118"/>
                  </a:lnTo>
                  <a:lnTo>
                    <a:pt x="251" y="116"/>
                  </a:lnTo>
                  <a:lnTo>
                    <a:pt x="252" y="114"/>
                  </a:lnTo>
                  <a:lnTo>
                    <a:pt x="252" y="113"/>
                  </a:lnTo>
                  <a:lnTo>
                    <a:pt x="253" y="111"/>
                  </a:lnTo>
                  <a:lnTo>
                    <a:pt x="253" y="107"/>
                  </a:lnTo>
                  <a:lnTo>
                    <a:pt x="257" y="108"/>
                  </a:lnTo>
                  <a:lnTo>
                    <a:pt x="260" y="108"/>
                  </a:lnTo>
                  <a:lnTo>
                    <a:pt x="265" y="106"/>
                  </a:lnTo>
                  <a:lnTo>
                    <a:pt x="267" y="104"/>
                  </a:lnTo>
                  <a:lnTo>
                    <a:pt x="267" y="102"/>
                  </a:lnTo>
                  <a:lnTo>
                    <a:pt x="266" y="101"/>
                  </a:lnTo>
                  <a:lnTo>
                    <a:pt x="264" y="100"/>
                  </a:lnTo>
                  <a:lnTo>
                    <a:pt x="261" y="100"/>
                  </a:lnTo>
                  <a:lnTo>
                    <a:pt x="259" y="101"/>
                  </a:lnTo>
                  <a:lnTo>
                    <a:pt x="253" y="101"/>
                  </a:lnTo>
                  <a:lnTo>
                    <a:pt x="252" y="97"/>
                  </a:lnTo>
                  <a:lnTo>
                    <a:pt x="250" y="92"/>
                  </a:lnTo>
                  <a:lnTo>
                    <a:pt x="248" y="87"/>
                  </a:lnTo>
                  <a:lnTo>
                    <a:pt x="248" y="84"/>
                  </a:lnTo>
                  <a:lnTo>
                    <a:pt x="253" y="81"/>
                  </a:lnTo>
                  <a:lnTo>
                    <a:pt x="252" y="79"/>
                  </a:lnTo>
                  <a:lnTo>
                    <a:pt x="251" y="78"/>
                  </a:lnTo>
                  <a:lnTo>
                    <a:pt x="246" y="78"/>
                  </a:lnTo>
                  <a:lnTo>
                    <a:pt x="244" y="77"/>
                  </a:lnTo>
                  <a:lnTo>
                    <a:pt x="243" y="77"/>
                  </a:lnTo>
                  <a:lnTo>
                    <a:pt x="241" y="76"/>
                  </a:lnTo>
                  <a:lnTo>
                    <a:pt x="241" y="71"/>
                  </a:lnTo>
                  <a:lnTo>
                    <a:pt x="244" y="66"/>
                  </a:lnTo>
                  <a:lnTo>
                    <a:pt x="245" y="63"/>
                  </a:lnTo>
                  <a:lnTo>
                    <a:pt x="244" y="59"/>
                  </a:lnTo>
                  <a:lnTo>
                    <a:pt x="241" y="57"/>
                  </a:lnTo>
                  <a:lnTo>
                    <a:pt x="240" y="57"/>
                  </a:lnTo>
                  <a:lnTo>
                    <a:pt x="239" y="58"/>
                  </a:lnTo>
                  <a:lnTo>
                    <a:pt x="239" y="59"/>
                  </a:lnTo>
                  <a:lnTo>
                    <a:pt x="238" y="48"/>
                  </a:lnTo>
                  <a:lnTo>
                    <a:pt x="239" y="41"/>
                  </a:lnTo>
                  <a:lnTo>
                    <a:pt x="245" y="35"/>
                  </a:lnTo>
                  <a:lnTo>
                    <a:pt x="258" y="30"/>
                  </a:lnTo>
                  <a:lnTo>
                    <a:pt x="254" y="29"/>
                  </a:lnTo>
                  <a:lnTo>
                    <a:pt x="252" y="28"/>
                  </a:lnTo>
                  <a:lnTo>
                    <a:pt x="251" y="27"/>
                  </a:lnTo>
                  <a:lnTo>
                    <a:pt x="250" y="24"/>
                  </a:lnTo>
                  <a:lnTo>
                    <a:pt x="250" y="22"/>
                  </a:lnTo>
                  <a:lnTo>
                    <a:pt x="251" y="20"/>
                  </a:lnTo>
                  <a:lnTo>
                    <a:pt x="253" y="16"/>
                  </a:lnTo>
                  <a:lnTo>
                    <a:pt x="253" y="14"/>
                  </a:lnTo>
                  <a:lnTo>
                    <a:pt x="251" y="13"/>
                  </a:lnTo>
                  <a:lnTo>
                    <a:pt x="245" y="13"/>
                  </a:lnTo>
                  <a:lnTo>
                    <a:pt x="241" y="14"/>
                  </a:lnTo>
                  <a:lnTo>
                    <a:pt x="239" y="15"/>
                  </a:lnTo>
                  <a:lnTo>
                    <a:pt x="236" y="16"/>
                  </a:lnTo>
                  <a:lnTo>
                    <a:pt x="236" y="18"/>
                  </a:lnTo>
                  <a:lnTo>
                    <a:pt x="237" y="21"/>
                  </a:lnTo>
                  <a:lnTo>
                    <a:pt x="237" y="22"/>
                  </a:lnTo>
                  <a:lnTo>
                    <a:pt x="238" y="24"/>
                  </a:lnTo>
                  <a:lnTo>
                    <a:pt x="239" y="25"/>
                  </a:lnTo>
                  <a:lnTo>
                    <a:pt x="239" y="30"/>
                  </a:lnTo>
                  <a:lnTo>
                    <a:pt x="234" y="30"/>
                  </a:lnTo>
                  <a:lnTo>
                    <a:pt x="233" y="29"/>
                  </a:lnTo>
                  <a:lnTo>
                    <a:pt x="233" y="25"/>
                  </a:lnTo>
                  <a:lnTo>
                    <a:pt x="231" y="28"/>
                  </a:lnTo>
                  <a:lnTo>
                    <a:pt x="229" y="29"/>
                  </a:lnTo>
                  <a:lnTo>
                    <a:pt x="227" y="31"/>
                  </a:lnTo>
                  <a:lnTo>
                    <a:pt x="226" y="32"/>
                  </a:lnTo>
                  <a:lnTo>
                    <a:pt x="225" y="35"/>
                  </a:lnTo>
                  <a:lnTo>
                    <a:pt x="224" y="36"/>
                  </a:lnTo>
                  <a:lnTo>
                    <a:pt x="219" y="36"/>
                  </a:lnTo>
                  <a:lnTo>
                    <a:pt x="219" y="41"/>
                  </a:lnTo>
                  <a:lnTo>
                    <a:pt x="220" y="42"/>
                  </a:lnTo>
                  <a:lnTo>
                    <a:pt x="220" y="43"/>
                  </a:lnTo>
                  <a:lnTo>
                    <a:pt x="222" y="44"/>
                  </a:lnTo>
                  <a:lnTo>
                    <a:pt x="220" y="45"/>
                  </a:lnTo>
                  <a:lnTo>
                    <a:pt x="219" y="48"/>
                  </a:lnTo>
                  <a:lnTo>
                    <a:pt x="217" y="46"/>
                  </a:lnTo>
                  <a:lnTo>
                    <a:pt x="216" y="45"/>
                  </a:lnTo>
                  <a:lnTo>
                    <a:pt x="210" y="45"/>
                  </a:lnTo>
                  <a:lnTo>
                    <a:pt x="211" y="48"/>
                  </a:lnTo>
                  <a:lnTo>
                    <a:pt x="212" y="49"/>
                  </a:lnTo>
                  <a:lnTo>
                    <a:pt x="211" y="49"/>
                  </a:lnTo>
                  <a:lnTo>
                    <a:pt x="210" y="50"/>
                  </a:lnTo>
                  <a:lnTo>
                    <a:pt x="208" y="50"/>
                  </a:lnTo>
                  <a:lnTo>
                    <a:pt x="208" y="53"/>
                  </a:lnTo>
                  <a:lnTo>
                    <a:pt x="209" y="56"/>
                  </a:lnTo>
                  <a:lnTo>
                    <a:pt x="211" y="58"/>
                  </a:lnTo>
                  <a:lnTo>
                    <a:pt x="213" y="59"/>
                  </a:lnTo>
                  <a:lnTo>
                    <a:pt x="216" y="59"/>
                  </a:lnTo>
                  <a:lnTo>
                    <a:pt x="217" y="60"/>
                  </a:lnTo>
                  <a:lnTo>
                    <a:pt x="219" y="62"/>
                  </a:lnTo>
                  <a:lnTo>
                    <a:pt x="217" y="74"/>
                  </a:lnTo>
                  <a:lnTo>
                    <a:pt x="219" y="86"/>
                  </a:lnTo>
                  <a:lnTo>
                    <a:pt x="222" y="99"/>
                  </a:lnTo>
                  <a:lnTo>
                    <a:pt x="224" y="113"/>
                  </a:lnTo>
                  <a:lnTo>
                    <a:pt x="219" y="113"/>
                  </a:lnTo>
                  <a:lnTo>
                    <a:pt x="217" y="112"/>
                  </a:lnTo>
                  <a:lnTo>
                    <a:pt x="217" y="111"/>
                  </a:lnTo>
                  <a:lnTo>
                    <a:pt x="216" y="108"/>
                  </a:lnTo>
                  <a:lnTo>
                    <a:pt x="216" y="107"/>
                  </a:lnTo>
                  <a:lnTo>
                    <a:pt x="213" y="116"/>
                  </a:lnTo>
                  <a:lnTo>
                    <a:pt x="216" y="123"/>
                  </a:lnTo>
                  <a:lnTo>
                    <a:pt x="220" y="129"/>
                  </a:lnTo>
                  <a:lnTo>
                    <a:pt x="227" y="134"/>
                  </a:lnTo>
                  <a:lnTo>
                    <a:pt x="236" y="139"/>
                  </a:lnTo>
                  <a:lnTo>
                    <a:pt x="243" y="143"/>
                  </a:lnTo>
                  <a:lnTo>
                    <a:pt x="247" y="149"/>
                  </a:lnTo>
                  <a:lnTo>
                    <a:pt x="240" y="150"/>
                  </a:lnTo>
                  <a:lnTo>
                    <a:pt x="231" y="149"/>
                  </a:lnTo>
                  <a:lnTo>
                    <a:pt x="222" y="147"/>
                  </a:lnTo>
                  <a:lnTo>
                    <a:pt x="213" y="142"/>
                  </a:lnTo>
                  <a:lnTo>
                    <a:pt x="210" y="135"/>
                  </a:lnTo>
                  <a:lnTo>
                    <a:pt x="209" y="135"/>
                  </a:lnTo>
                  <a:lnTo>
                    <a:pt x="208" y="137"/>
                  </a:lnTo>
                  <a:lnTo>
                    <a:pt x="208" y="143"/>
                  </a:lnTo>
                  <a:lnTo>
                    <a:pt x="201" y="139"/>
                  </a:lnTo>
                  <a:lnTo>
                    <a:pt x="198" y="135"/>
                  </a:lnTo>
                  <a:lnTo>
                    <a:pt x="196" y="133"/>
                  </a:lnTo>
                  <a:lnTo>
                    <a:pt x="194" y="129"/>
                  </a:lnTo>
                  <a:lnTo>
                    <a:pt x="190" y="129"/>
                  </a:lnTo>
                  <a:lnTo>
                    <a:pt x="188" y="130"/>
                  </a:lnTo>
                  <a:lnTo>
                    <a:pt x="187" y="132"/>
                  </a:lnTo>
                  <a:lnTo>
                    <a:pt x="186" y="134"/>
                  </a:lnTo>
                  <a:lnTo>
                    <a:pt x="186" y="141"/>
                  </a:lnTo>
                  <a:lnTo>
                    <a:pt x="181" y="134"/>
                  </a:lnTo>
                  <a:lnTo>
                    <a:pt x="181" y="126"/>
                  </a:lnTo>
                  <a:lnTo>
                    <a:pt x="184" y="118"/>
                  </a:lnTo>
                  <a:lnTo>
                    <a:pt x="189" y="108"/>
                  </a:lnTo>
                  <a:lnTo>
                    <a:pt x="192" y="99"/>
                  </a:lnTo>
                  <a:lnTo>
                    <a:pt x="194" y="90"/>
                  </a:lnTo>
                  <a:lnTo>
                    <a:pt x="192" y="87"/>
                  </a:lnTo>
                  <a:lnTo>
                    <a:pt x="190" y="85"/>
                  </a:lnTo>
                  <a:lnTo>
                    <a:pt x="186" y="85"/>
                  </a:lnTo>
                  <a:lnTo>
                    <a:pt x="181" y="87"/>
                  </a:lnTo>
                  <a:lnTo>
                    <a:pt x="176" y="87"/>
                  </a:lnTo>
                  <a:lnTo>
                    <a:pt x="173" y="86"/>
                  </a:lnTo>
                  <a:lnTo>
                    <a:pt x="170" y="84"/>
                  </a:lnTo>
                  <a:lnTo>
                    <a:pt x="168" y="83"/>
                  </a:lnTo>
                  <a:lnTo>
                    <a:pt x="166" y="80"/>
                  </a:lnTo>
                  <a:lnTo>
                    <a:pt x="162" y="79"/>
                  </a:lnTo>
                  <a:lnTo>
                    <a:pt x="156" y="79"/>
                  </a:lnTo>
                  <a:lnTo>
                    <a:pt x="154" y="80"/>
                  </a:lnTo>
                  <a:lnTo>
                    <a:pt x="151" y="80"/>
                  </a:lnTo>
                  <a:lnTo>
                    <a:pt x="148" y="79"/>
                  </a:lnTo>
                  <a:lnTo>
                    <a:pt x="148" y="70"/>
                  </a:lnTo>
                  <a:lnTo>
                    <a:pt x="145" y="64"/>
                  </a:lnTo>
                  <a:lnTo>
                    <a:pt x="138" y="62"/>
                  </a:lnTo>
                  <a:lnTo>
                    <a:pt x="128" y="62"/>
                  </a:lnTo>
                  <a:lnTo>
                    <a:pt x="118" y="48"/>
                  </a:lnTo>
                  <a:lnTo>
                    <a:pt x="117" y="41"/>
                  </a:lnTo>
                  <a:lnTo>
                    <a:pt x="114" y="39"/>
                  </a:lnTo>
                  <a:lnTo>
                    <a:pt x="111" y="38"/>
                  </a:lnTo>
                  <a:lnTo>
                    <a:pt x="106" y="37"/>
                  </a:lnTo>
                  <a:lnTo>
                    <a:pt x="103" y="37"/>
                  </a:lnTo>
                  <a:lnTo>
                    <a:pt x="99" y="36"/>
                  </a:lnTo>
                  <a:lnTo>
                    <a:pt x="97" y="36"/>
                  </a:lnTo>
                  <a:lnTo>
                    <a:pt x="94" y="35"/>
                  </a:lnTo>
                  <a:lnTo>
                    <a:pt x="91" y="35"/>
                  </a:lnTo>
                  <a:lnTo>
                    <a:pt x="75" y="43"/>
                  </a:lnTo>
                  <a:lnTo>
                    <a:pt x="74" y="45"/>
                  </a:lnTo>
                  <a:lnTo>
                    <a:pt x="71" y="48"/>
                  </a:lnTo>
                  <a:lnTo>
                    <a:pt x="70" y="50"/>
                  </a:lnTo>
                  <a:lnTo>
                    <a:pt x="68" y="52"/>
                  </a:lnTo>
                  <a:lnTo>
                    <a:pt x="67" y="55"/>
                  </a:lnTo>
                  <a:lnTo>
                    <a:pt x="64" y="55"/>
                  </a:lnTo>
                  <a:lnTo>
                    <a:pt x="61" y="53"/>
                  </a:lnTo>
                  <a:lnTo>
                    <a:pt x="59" y="52"/>
                  </a:lnTo>
                  <a:lnTo>
                    <a:pt x="55" y="50"/>
                  </a:lnTo>
                  <a:lnTo>
                    <a:pt x="53" y="49"/>
                  </a:lnTo>
                  <a:lnTo>
                    <a:pt x="50" y="49"/>
                  </a:lnTo>
                  <a:lnTo>
                    <a:pt x="49" y="50"/>
                  </a:lnTo>
                  <a:lnTo>
                    <a:pt x="48" y="50"/>
                  </a:lnTo>
                  <a:lnTo>
                    <a:pt x="48" y="51"/>
                  </a:lnTo>
                  <a:lnTo>
                    <a:pt x="47" y="52"/>
                  </a:lnTo>
                  <a:lnTo>
                    <a:pt x="46" y="55"/>
                  </a:lnTo>
                  <a:lnTo>
                    <a:pt x="45" y="58"/>
                  </a:lnTo>
                  <a:lnTo>
                    <a:pt x="42" y="60"/>
                  </a:lnTo>
                  <a:lnTo>
                    <a:pt x="40" y="64"/>
                  </a:lnTo>
                  <a:lnTo>
                    <a:pt x="38" y="65"/>
                  </a:lnTo>
                  <a:lnTo>
                    <a:pt x="34" y="66"/>
                  </a:lnTo>
                  <a:lnTo>
                    <a:pt x="31" y="66"/>
                  </a:lnTo>
                  <a:lnTo>
                    <a:pt x="28" y="67"/>
                  </a:lnTo>
                  <a:lnTo>
                    <a:pt x="25" y="71"/>
                  </a:lnTo>
                  <a:lnTo>
                    <a:pt x="23" y="78"/>
                  </a:lnTo>
                  <a:lnTo>
                    <a:pt x="20" y="81"/>
                  </a:lnTo>
                  <a:lnTo>
                    <a:pt x="16" y="86"/>
                  </a:lnTo>
                  <a:lnTo>
                    <a:pt x="12" y="87"/>
                  </a:lnTo>
                  <a:lnTo>
                    <a:pt x="7" y="94"/>
                  </a:lnTo>
                  <a:lnTo>
                    <a:pt x="0" y="51"/>
                  </a:lnTo>
                  <a:lnTo>
                    <a:pt x="126" y="28"/>
                  </a:lnTo>
                  <a:lnTo>
                    <a:pt x="146" y="23"/>
                  </a:lnTo>
                  <a:lnTo>
                    <a:pt x="170" y="18"/>
                  </a:lnTo>
                  <a:lnTo>
                    <a:pt x="194" y="14"/>
                  </a:lnTo>
                  <a:lnTo>
                    <a:pt x="206" y="10"/>
                  </a:lnTo>
                  <a:lnTo>
                    <a:pt x="222" y="7"/>
                  </a:lnTo>
                  <a:lnTo>
                    <a:pt x="239" y="2"/>
                  </a:lnTo>
                  <a:lnTo>
                    <a:pt x="25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81" name="Freeform 98">
              <a:extLst>
                <a:ext uri="{FF2B5EF4-FFF2-40B4-BE49-F238E27FC236}">
                  <a16:creationId xmlns:a16="http://schemas.microsoft.com/office/drawing/2014/main" id="{F77A62CD-E076-6C4C-982D-50D78EB81925}"/>
                </a:ext>
              </a:extLst>
            </p:cNvPr>
            <p:cNvSpPr>
              <a:spLocks/>
            </p:cNvSpPr>
            <p:nvPr/>
          </p:nvSpPr>
          <p:spPr bwMode="auto">
            <a:xfrm>
              <a:off x="2881831" y="3803917"/>
              <a:ext cx="52037" cy="116565"/>
            </a:xfrm>
            <a:custGeom>
              <a:avLst/>
              <a:gdLst/>
              <a:ahLst/>
              <a:cxnLst>
                <a:cxn ang="0">
                  <a:pos x="20" y="0"/>
                </a:cxn>
                <a:cxn ang="0">
                  <a:pos x="25" y="4"/>
                </a:cxn>
                <a:cxn ang="0">
                  <a:pos x="25" y="8"/>
                </a:cxn>
                <a:cxn ang="0">
                  <a:pos x="24" y="14"/>
                </a:cxn>
                <a:cxn ang="0">
                  <a:pos x="21" y="20"/>
                </a:cxn>
                <a:cxn ang="0">
                  <a:pos x="19" y="27"/>
                </a:cxn>
                <a:cxn ang="0">
                  <a:pos x="18" y="34"/>
                </a:cxn>
                <a:cxn ang="0">
                  <a:pos x="20" y="40"/>
                </a:cxn>
                <a:cxn ang="0">
                  <a:pos x="6" y="56"/>
                </a:cxn>
                <a:cxn ang="0">
                  <a:pos x="0" y="56"/>
                </a:cxn>
                <a:cxn ang="0">
                  <a:pos x="2" y="44"/>
                </a:cxn>
                <a:cxn ang="0">
                  <a:pos x="6" y="32"/>
                </a:cxn>
                <a:cxn ang="0">
                  <a:pos x="12" y="22"/>
                </a:cxn>
                <a:cxn ang="0">
                  <a:pos x="12" y="16"/>
                </a:cxn>
                <a:cxn ang="0">
                  <a:pos x="10" y="14"/>
                </a:cxn>
                <a:cxn ang="0">
                  <a:pos x="6" y="14"/>
                </a:cxn>
                <a:cxn ang="0">
                  <a:pos x="7" y="11"/>
                </a:cxn>
                <a:cxn ang="0">
                  <a:pos x="10" y="8"/>
                </a:cxn>
                <a:cxn ang="0">
                  <a:pos x="13" y="6"/>
                </a:cxn>
                <a:cxn ang="0">
                  <a:pos x="16" y="5"/>
                </a:cxn>
                <a:cxn ang="0">
                  <a:pos x="20" y="0"/>
                </a:cxn>
              </a:cxnLst>
              <a:rect l="0" t="0" r="r" b="b"/>
              <a:pathLst>
                <a:path w="25" h="56">
                  <a:moveTo>
                    <a:pt x="20" y="0"/>
                  </a:moveTo>
                  <a:lnTo>
                    <a:pt x="25" y="4"/>
                  </a:lnTo>
                  <a:lnTo>
                    <a:pt x="25" y="8"/>
                  </a:lnTo>
                  <a:lnTo>
                    <a:pt x="24" y="14"/>
                  </a:lnTo>
                  <a:lnTo>
                    <a:pt x="21" y="20"/>
                  </a:lnTo>
                  <a:lnTo>
                    <a:pt x="19" y="27"/>
                  </a:lnTo>
                  <a:lnTo>
                    <a:pt x="18" y="34"/>
                  </a:lnTo>
                  <a:lnTo>
                    <a:pt x="20" y="40"/>
                  </a:lnTo>
                  <a:lnTo>
                    <a:pt x="6" y="56"/>
                  </a:lnTo>
                  <a:lnTo>
                    <a:pt x="0" y="56"/>
                  </a:lnTo>
                  <a:lnTo>
                    <a:pt x="2" y="44"/>
                  </a:lnTo>
                  <a:lnTo>
                    <a:pt x="6" y="32"/>
                  </a:lnTo>
                  <a:lnTo>
                    <a:pt x="12" y="22"/>
                  </a:lnTo>
                  <a:lnTo>
                    <a:pt x="12" y="16"/>
                  </a:lnTo>
                  <a:lnTo>
                    <a:pt x="10" y="14"/>
                  </a:lnTo>
                  <a:lnTo>
                    <a:pt x="6" y="14"/>
                  </a:lnTo>
                  <a:lnTo>
                    <a:pt x="7" y="11"/>
                  </a:lnTo>
                  <a:lnTo>
                    <a:pt x="10" y="8"/>
                  </a:lnTo>
                  <a:lnTo>
                    <a:pt x="13" y="6"/>
                  </a:lnTo>
                  <a:lnTo>
                    <a:pt x="16" y="5"/>
                  </a:lnTo>
                  <a:lnTo>
                    <a:pt x="20"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86" name="TextBox 85">
              <a:extLst>
                <a:ext uri="{FF2B5EF4-FFF2-40B4-BE49-F238E27FC236}">
                  <a16:creationId xmlns:a16="http://schemas.microsoft.com/office/drawing/2014/main" id="{BDB30400-B446-C242-8959-EBB4D7707852}"/>
                </a:ext>
              </a:extLst>
            </p:cNvPr>
            <p:cNvSpPr txBox="1"/>
            <p:nvPr/>
          </p:nvSpPr>
          <p:spPr>
            <a:xfrm>
              <a:off x="2449113" y="4286904"/>
              <a:ext cx="287492" cy="166567"/>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alibri" charset="0"/>
                  <a:ea typeface="Calibri" charset="0"/>
                  <a:cs typeface="Calibri" charset="0"/>
                </a:rPr>
                <a:t>NC</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750" b="1"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sp>
          <p:nvSpPr>
            <p:cNvPr id="88" name="TextBox 87">
              <a:extLst>
                <a:ext uri="{FF2B5EF4-FFF2-40B4-BE49-F238E27FC236}">
                  <a16:creationId xmlns:a16="http://schemas.microsoft.com/office/drawing/2014/main" id="{01E1E3BC-91C1-8346-92F3-19477876DB1C}"/>
                </a:ext>
              </a:extLst>
            </p:cNvPr>
            <p:cNvSpPr txBox="1"/>
            <p:nvPr/>
          </p:nvSpPr>
          <p:spPr>
            <a:xfrm>
              <a:off x="2229762" y="3307228"/>
              <a:ext cx="541436" cy="76343"/>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white"/>
                  </a:solidFill>
                  <a:effectLst/>
                  <a:uLnTx/>
                  <a:uFillTx/>
                  <a:latin typeface="Calibri" charset="0"/>
                  <a:ea typeface="Calibri" charset="0"/>
                  <a:cs typeface="Calibri" charset="0"/>
                </a:rPr>
                <a:t>PA </a:t>
              </a:r>
            </a:p>
          </p:txBody>
        </p:sp>
      </p:grpSp>
      <p:sp>
        <p:nvSpPr>
          <p:cNvPr id="162" name="TextBox 161">
            <a:extLst>
              <a:ext uri="{FF2B5EF4-FFF2-40B4-BE49-F238E27FC236}">
                <a16:creationId xmlns:a16="http://schemas.microsoft.com/office/drawing/2014/main" id="{29EC5ADB-A069-FF4C-A8A7-43AAD5E4454F}"/>
              </a:ext>
            </a:extLst>
          </p:cNvPr>
          <p:cNvSpPr txBox="1"/>
          <p:nvPr/>
        </p:nvSpPr>
        <p:spPr>
          <a:xfrm>
            <a:off x="1259701" y="1362905"/>
            <a:ext cx="4858374" cy="561692"/>
          </a:xfrm>
          <a:prstGeom prst="rect">
            <a:avLst/>
          </a:prstGeom>
          <a:noFill/>
        </p:spPr>
        <p:txBody>
          <a:bodyPr wrap="square" lIns="68580" tIns="34290" rIns="68580" bIns="34290" anchor="t">
            <a:spAutoFit/>
          </a:bodyPr>
          <a:lstStyle/>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11 states activated 2 ¼  hours after initial request</a:t>
            </a: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10  states that do NOT subscribe CMV Alerts</a:t>
            </a:r>
          </a:p>
        </p:txBody>
      </p:sp>
      <p:sp>
        <p:nvSpPr>
          <p:cNvPr id="163" name="TextBox 162">
            <a:extLst>
              <a:ext uri="{FF2B5EF4-FFF2-40B4-BE49-F238E27FC236}">
                <a16:creationId xmlns:a16="http://schemas.microsoft.com/office/drawing/2014/main" id="{08B0F7F9-3A08-E641-AE0D-0DEEE3606D5D}"/>
              </a:ext>
            </a:extLst>
          </p:cNvPr>
          <p:cNvSpPr txBox="1"/>
          <p:nvPr/>
        </p:nvSpPr>
        <p:spPr>
          <a:xfrm>
            <a:off x="1335902" y="2124905"/>
            <a:ext cx="3946503" cy="561692"/>
          </a:xfrm>
          <a:prstGeom prst="rect">
            <a:avLst/>
          </a:prstGeom>
          <a:noFill/>
        </p:spPr>
        <p:txBody>
          <a:bodyPr wrap="square" lIns="68580" tIns="34290" rIns="68580" bIns="34290" anchor="t">
            <a:spAutoFit/>
          </a:bodyPr>
          <a:lstStyle/>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11 State agencies </a:t>
            </a: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1956 NB interstate road miles</a:t>
            </a:r>
          </a:p>
        </p:txBody>
      </p:sp>
      <p:sp>
        <p:nvSpPr>
          <p:cNvPr id="165" name="TextBox 164">
            <a:extLst>
              <a:ext uri="{FF2B5EF4-FFF2-40B4-BE49-F238E27FC236}">
                <a16:creationId xmlns:a16="http://schemas.microsoft.com/office/drawing/2014/main" id="{BA1E871C-3B64-204E-8E31-B07F470D6837}"/>
              </a:ext>
            </a:extLst>
          </p:cNvPr>
          <p:cNvSpPr txBox="1"/>
          <p:nvPr/>
        </p:nvSpPr>
        <p:spPr>
          <a:xfrm>
            <a:off x="1335901" y="2886906"/>
            <a:ext cx="3742176" cy="315471"/>
          </a:xfrm>
          <a:prstGeom prst="rect">
            <a:avLst/>
          </a:prstGeom>
          <a:noFill/>
        </p:spPr>
        <p:txBody>
          <a:bodyPr wrap="square" lIns="68580" tIns="34290" rIns="68580" bIns="34290" anchor="t">
            <a:spAutoFit/>
          </a:bodyPr>
          <a:lstStyle/>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4,811 Trucks alerted over 30-hours</a:t>
            </a:r>
          </a:p>
        </p:txBody>
      </p:sp>
      <p:grpSp>
        <p:nvGrpSpPr>
          <p:cNvPr id="10" name="Group 9">
            <a:extLst>
              <a:ext uri="{FF2B5EF4-FFF2-40B4-BE49-F238E27FC236}">
                <a16:creationId xmlns:a16="http://schemas.microsoft.com/office/drawing/2014/main" id="{DD096022-7283-1B42-8510-7EED7C63B90E}"/>
              </a:ext>
            </a:extLst>
          </p:cNvPr>
          <p:cNvGrpSpPr>
            <a:grpSpLocks noChangeAspect="1"/>
          </p:cNvGrpSpPr>
          <p:nvPr/>
        </p:nvGrpSpPr>
        <p:grpSpPr>
          <a:xfrm>
            <a:off x="612973" y="2048706"/>
            <a:ext cx="578932" cy="578733"/>
            <a:chOff x="436969" y="1779047"/>
            <a:chExt cx="492884" cy="492714"/>
          </a:xfrm>
        </p:grpSpPr>
        <p:sp>
          <p:nvSpPr>
            <p:cNvPr id="170" name="Oval 169">
              <a:extLst>
                <a:ext uri="{FF2B5EF4-FFF2-40B4-BE49-F238E27FC236}">
                  <a16:creationId xmlns:a16="http://schemas.microsoft.com/office/drawing/2014/main" id="{A834A6C2-B2CE-7648-8D63-5FAB6BC840B9}"/>
                </a:ext>
              </a:extLst>
            </p:cNvPr>
            <p:cNvSpPr/>
            <p:nvPr/>
          </p:nvSpPr>
          <p:spPr>
            <a:xfrm>
              <a:off x="442173" y="1784081"/>
              <a:ext cx="487680" cy="48768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Franklin Gothic Book"/>
                <a:ea typeface="+mn-ea"/>
                <a:cs typeface="+mn-cs"/>
              </a:endParaRPr>
            </a:p>
          </p:txBody>
        </p:sp>
        <p:pic>
          <p:nvPicPr>
            <p:cNvPr id="171" name="Picture 170">
              <a:extLst>
                <a:ext uri="{FF2B5EF4-FFF2-40B4-BE49-F238E27FC236}">
                  <a16:creationId xmlns:a16="http://schemas.microsoft.com/office/drawing/2014/main" id="{085692BB-6BFA-2F4D-B13F-575A28A85923}"/>
                </a:ext>
              </a:extLst>
            </p:cNvPr>
            <p:cNvPicPr>
              <a:picLocks noChangeAspect="1"/>
            </p:cNvPicPr>
            <p:nvPr/>
          </p:nvPicPr>
          <p:blipFill>
            <a:blip r:embed="rId3"/>
            <a:stretch>
              <a:fillRect/>
            </a:stretch>
          </p:blipFill>
          <p:spPr>
            <a:xfrm>
              <a:off x="436969" y="1779047"/>
              <a:ext cx="487680" cy="487680"/>
            </a:xfrm>
            <a:prstGeom prst="rect">
              <a:avLst/>
            </a:prstGeom>
          </p:spPr>
        </p:pic>
      </p:grpSp>
      <p:grpSp>
        <p:nvGrpSpPr>
          <p:cNvPr id="9" name="Group 8">
            <a:extLst>
              <a:ext uri="{FF2B5EF4-FFF2-40B4-BE49-F238E27FC236}">
                <a16:creationId xmlns:a16="http://schemas.microsoft.com/office/drawing/2014/main" id="{0CAB9648-5F8D-CB46-8CE6-B3CD12895F2C}"/>
              </a:ext>
            </a:extLst>
          </p:cNvPr>
          <p:cNvGrpSpPr>
            <a:grpSpLocks noChangeAspect="1"/>
          </p:cNvGrpSpPr>
          <p:nvPr/>
        </p:nvGrpSpPr>
        <p:grpSpPr>
          <a:xfrm>
            <a:off x="552041" y="2734505"/>
            <a:ext cx="779224" cy="779224"/>
            <a:chOff x="355406" y="3147386"/>
            <a:chExt cx="646331" cy="646331"/>
          </a:xfrm>
        </p:grpSpPr>
        <p:sp>
          <p:nvSpPr>
            <p:cNvPr id="172" name="Oval 171">
              <a:extLst>
                <a:ext uri="{FF2B5EF4-FFF2-40B4-BE49-F238E27FC236}">
                  <a16:creationId xmlns:a16="http://schemas.microsoft.com/office/drawing/2014/main" id="{A82FC56A-F0E0-DD4E-9579-7C9848F801BA}"/>
                </a:ext>
              </a:extLst>
            </p:cNvPr>
            <p:cNvSpPr/>
            <p:nvPr/>
          </p:nvSpPr>
          <p:spPr>
            <a:xfrm>
              <a:off x="437354" y="3226712"/>
              <a:ext cx="487680" cy="48768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Franklin Gothic Book"/>
                <a:ea typeface="+mn-ea"/>
                <a:cs typeface="+mn-cs"/>
              </a:endParaRPr>
            </a:p>
          </p:txBody>
        </p:sp>
        <p:pic>
          <p:nvPicPr>
            <p:cNvPr id="173" name="Picture 172">
              <a:extLst>
                <a:ext uri="{FF2B5EF4-FFF2-40B4-BE49-F238E27FC236}">
                  <a16:creationId xmlns:a16="http://schemas.microsoft.com/office/drawing/2014/main" id="{C8C2AB31-5918-294D-8C43-791273E43DE1}"/>
                </a:ext>
              </a:extLst>
            </p:cNvPr>
            <p:cNvPicPr>
              <a:picLocks noChangeAspect="1"/>
            </p:cNvPicPr>
            <p:nvPr/>
          </p:nvPicPr>
          <p:blipFill>
            <a:blip r:embed="rId4"/>
            <a:stretch>
              <a:fillRect/>
            </a:stretch>
          </p:blipFill>
          <p:spPr>
            <a:xfrm>
              <a:off x="355406" y="3147386"/>
              <a:ext cx="646331" cy="646331"/>
            </a:xfrm>
            <a:prstGeom prst="rect">
              <a:avLst/>
            </a:prstGeom>
          </p:spPr>
        </p:pic>
      </p:grpSp>
      <p:grpSp>
        <p:nvGrpSpPr>
          <p:cNvPr id="11" name="Group 10">
            <a:extLst>
              <a:ext uri="{FF2B5EF4-FFF2-40B4-BE49-F238E27FC236}">
                <a16:creationId xmlns:a16="http://schemas.microsoft.com/office/drawing/2014/main" id="{B1578E5C-56FC-6D46-BDDC-CCA84EFC3795}"/>
              </a:ext>
            </a:extLst>
          </p:cNvPr>
          <p:cNvGrpSpPr>
            <a:grpSpLocks noChangeAspect="1"/>
          </p:cNvGrpSpPr>
          <p:nvPr/>
        </p:nvGrpSpPr>
        <p:grpSpPr>
          <a:xfrm>
            <a:off x="620039" y="1362905"/>
            <a:ext cx="584351" cy="578760"/>
            <a:chOff x="384053" y="3093992"/>
            <a:chExt cx="492415" cy="487704"/>
          </a:xfrm>
        </p:grpSpPr>
        <p:sp>
          <p:nvSpPr>
            <p:cNvPr id="174" name="Oval 173">
              <a:extLst>
                <a:ext uri="{FF2B5EF4-FFF2-40B4-BE49-F238E27FC236}">
                  <a16:creationId xmlns:a16="http://schemas.microsoft.com/office/drawing/2014/main" id="{C6C1E25D-676B-EC44-A728-81358250CF57}"/>
                </a:ext>
              </a:extLst>
            </p:cNvPr>
            <p:cNvSpPr/>
            <p:nvPr/>
          </p:nvSpPr>
          <p:spPr>
            <a:xfrm>
              <a:off x="384053" y="3094016"/>
              <a:ext cx="487680" cy="48768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Franklin Gothic Book"/>
                <a:ea typeface="+mn-ea"/>
                <a:cs typeface="+mn-cs"/>
              </a:endParaRPr>
            </a:p>
          </p:txBody>
        </p:sp>
        <p:pic>
          <p:nvPicPr>
            <p:cNvPr id="175" name="Picture 174">
              <a:extLst>
                <a:ext uri="{FF2B5EF4-FFF2-40B4-BE49-F238E27FC236}">
                  <a16:creationId xmlns:a16="http://schemas.microsoft.com/office/drawing/2014/main" id="{5098CEF4-2382-6640-8FBE-19F4288929E8}"/>
                </a:ext>
              </a:extLst>
            </p:cNvPr>
            <p:cNvPicPr>
              <a:picLocks noChangeAspect="1"/>
            </p:cNvPicPr>
            <p:nvPr/>
          </p:nvPicPr>
          <p:blipFill>
            <a:blip r:embed="rId5"/>
            <a:stretch>
              <a:fillRect/>
            </a:stretch>
          </p:blipFill>
          <p:spPr>
            <a:xfrm>
              <a:off x="388788" y="3093992"/>
              <a:ext cx="487680" cy="487680"/>
            </a:xfrm>
            <a:prstGeom prst="rect">
              <a:avLst/>
            </a:prstGeom>
          </p:spPr>
        </p:pic>
      </p:grpSp>
      <p:sp>
        <p:nvSpPr>
          <p:cNvPr id="13" name="Line Callout 1 12">
            <a:extLst>
              <a:ext uri="{FF2B5EF4-FFF2-40B4-BE49-F238E27FC236}">
                <a16:creationId xmlns:a16="http://schemas.microsoft.com/office/drawing/2014/main" id="{8DD9887D-9906-2843-973A-3B795B8C49C4}"/>
              </a:ext>
            </a:extLst>
          </p:cNvPr>
          <p:cNvSpPr/>
          <p:nvPr/>
        </p:nvSpPr>
        <p:spPr>
          <a:xfrm>
            <a:off x="8900693" y="3098909"/>
            <a:ext cx="685800" cy="244671"/>
          </a:xfrm>
          <a:prstGeom prst="borderCallout1">
            <a:avLst>
              <a:gd name="adj1" fmla="val 60105"/>
              <a:gd name="adj2" fmla="val 1503"/>
              <a:gd name="adj3" fmla="val -46708"/>
              <a:gd name="adj4" fmla="val -74323"/>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546A"/>
                </a:solidFill>
                <a:effectLst/>
                <a:uLnTx/>
                <a:uFillTx/>
                <a:latin typeface="Calibri" panose="020F0502020204030204"/>
                <a:ea typeface="+mn-ea"/>
                <a:cs typeface="+mn-cs"/>
              </a:rPr>
              <a:t>NJ 776</a:t>
            </a:r>
          </a:p>
        </p:txBody>
      </p:sp>
      <p:sp>
        <p:nvSpPr>
          <p:cNvPr id="178" name="Line Callout 1 177">
            <a:extLst>
              <a:ext uri="{FF2B5EF4-FFF2-40B4-BE49-F238E27FC236}">
                <a16:creationId xmlns:a16="http://schemas.microsoft.com/office/drawing/2014/main" id="{61B2864F-75EB-D948-A495-879B3D5B6D22}"/>
              </a:ext>
            </a:extLst>
          </p:cNvPr>
          <p:cNvSpPr/>
          <p:nvPr/>
        </p:nvSpPr>
        <p:spPr>
          <a:xfrm>
            <a:off x="8900694" y="3528004"/>
            <a:ext cx="685800" cy="244671"/>
          </a:xfrm>
          <a:prstGeom prst="borderCallout1">
            <a:avLst>
              <a:gd name="adj1" fmla="val 60105"/>
              <a:gd name="adj2" fmla="val 1503"/>
              <a:gd name="adj3" fmla="val -98870"/>
              <a:gd name="adj4" fmla="val -9571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546A"/>
                </a:solidFill>
                <a:effectLst/>
                <a:uLnTx/>
                <a:uFillTx/>
                <a:latin typeface="Calibri" panose="020F0502020204030204"/>
                <a:ea typeface="+mn-ea"/>
                <a:cs typeface="+mn-cs"/>
              </a:rPr>
              <a:t>DE 642</a:t>
            </a:r>
          </a:p>
        </p:txBody>
      </p:sp>
      <p:sp>
        <p:nvSpPr>
          <p:cNvPr id="179" name="Line Callout 1 178">
            <a:extLst>
              <a:ext uri="{FF2B5EF4-FFF2-40B4-BE49-F238E27FC236}">
                <a16:creationId xmlns:a16="http://schemas.microsoft.com/office/drawing/2014/main" id="{21602247-D362-124A-B1C0-75CE71B22676}"/>
              </a:ext>
            </a:extLst>
          </p:cNvPr>
          <p:cNvSpPr/>
          <p:nvPr/>
        </p:nvSpPr>
        <p:spPr>
          <a:xfrm>
            <a:off x="8900695" y="3918753"/>
            <a:ext cx="685800" cy="249222"/>
          </a:xfrm>
          <a:prstGeom prst="borderCallout1">
            <a:avLst>
              <a:gd name="adj1" fmla="val 60105"/>
              <a:gd name="adj2" fmla="val 1503"/>
              <a:gd name="adj3" fmla="val -123252"/>
              <a:gd name="adj4" fmla="val -10062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546A"/>
                </a:solidFill>
                <a:effectLst/>
                <a:uLnTx/>
                <a:uFillTx/>
                <a:latin typeface="Calibri" panose="020F0502020204030204"/>
                <a:ea typeface="+mn-ea"/>
                <a:cs typeface="+mn-cs"/>
              </a:rPr>
              <a:t> MD 732</a:t>
            </a:r>
          </a:p>
        </p:txBody>
      </p:sp>
      <p:sp>
        <p:nvSpPr>
          <p:cNvPr id="180" name="Line Callout 1 179">
            <a:extLst>
              <a:ext uri="{FF2B5EF4-FFF2-40B4-BE49-F238E27FC236}">
                <a16:creationId xmlns:a16="http://schemas.microsoft.com/office/drawing/2014/main" id="{2A98E200-474E-B347-AC18-5F9D27E724F2}"/>
              </a:ext>
            </a:extLst>
          </p:cNvPr>
          <p:cNvSpPr/>
          <p:nvPr/>
        </p:nvSpPr>
        <p:spPr>
          <a:xfrm>
            <a:off x="9277661" y="2642579"/>
            <a:ext cx="685800" cy="244671"/>
          </a:xfrm>
          <a:prstGeom prst="borderCallout1">
            <a:avLst>
              <a:gd name="adj1" fmla="val 60105"/>
              <a:gd name="adj2" fmla="val 1503"/>
              <a:gd name="adj3" fmla="val -94275"/>
              <a:gd name="adj4" fmla="val -924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546A"/>
                </a:solidFill>
                <a:effectLst/>
                <a:uLnTx/>
                <a:uFillTx/>
                <a:latin typeface="Calibri" panose="020F0502020204030204"/>
                <a:ea typeface="+mn-ea"/>
                <a:cs typeface="+mn-cs"/>
              </a:rPr>
              <a:t>CT 301</a:t>
            </a:r>
          </a:p>
        </p:txBody>
      </p:sp>
      <p:sp>
        <p:nvSpPr>
          <p:cNvPr id="181" name="Line Callout 1 180">
            <a:extLst>
              <a:ext uri="{FF2B5EF4-FFF2-40B4-BE49-F238E27FC236}">
                <a16:creationId xmlns:a16="http://schemas.microsoft.com/office/drawing/2014/main" id="{5F927595-C20A-7B40-B691-4E614FDEEC90}"/>
              </a:ext>
            </a:extLst>
          </p:cNvPr>
          <p:cNvSpPr/>
          <p:nvPr/>
        </p:nvSpPr>
        <p:spPr>
          <a:xfrm>
            <a:off x="7094113" y="3840730"/>
            <a:ext cx="640080" cy="203777"/>
          </a:xfrm>
          <a:prstGeom prst="borderCallout1">
            <a:avLst>
              <a:gd name="adj1" fmla="val 60105"/>
              <a:gd name="adj2" fmla="val 1503"/>
              <a:gd name="adj3" fmla="val 71145"/>
              <a:gd name="adj4" fmla="val -62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546A"/>
                </a:solidFill>
                <a:effectLst/>
                <a:uLnTx/>
                <a:uFillTx/>
                <a:latin typeface="Calibri" panose="020F0502020204030204"/>
                <a:ea typeface="+mn-ea"/>
                <a:cs typeface="+mn-cs"/>
              </a:rPr>
              <a:t>VA 732</a:t>
            </a:r>
          </a:p>
        </p:txBody>
      </p:sp>
      <p:sp>
        <p:nvSpPr>
          <p:cNvPr id="182" name="Line Callout 1 181">
            <a:extLst>
              <a:ext uri="{FF2B5EF4-FFF2-40B4-BE49-F238E27FC236}">
                <a16:creationId xmlns:a16="http://schemas.microsoft.com/office/drawing/2014/main" id="{6F046AA9-69B2-0147-9936-FBAA12B8BA6D}"/>
              </a:ext>
            </a:extLst>
          </p:cNvPr>
          <p:cNvSpPr/>
          <p:nvPr/>
        </p:nvSpPr>
        <p:spPr>
          <a:xfrm>
            <a:off x="9830422" y="2304970"/>
            <a:ext cx="685800" cy="244671"/>
          </a:xfrm>
          <a:prstGeom prst="borderCallout1">
            <a:avLst>
              <a:gd name="adj1" fmla="val 60105"/>
              <a:gd name="adj2" fmla="val 1503"/>
              <a:gd name="adj3" fmla="val -2375"/>
              <a:gd name="adj4" fmla="val -11866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546A"/>
                </a:solidFill>
                <a:effectLst/>
                <a:uLnTx/>
                <a:uFillTx/>
                <a:latin typeface="Calibri" panose="020F0502020204030204"/>
                <a:ea typeface="+mn-ea"/>
                <a:cs typeface="+mn-cs"/>
              </a:rPr>
              <a:t>RI 36</a:t>
            </a:r>
          </a:p>
        </p:txBody>
      </p:sp>
      <p:sp>
        <p:nvSpPr>
          <p:cNvPr id="183" name="Line Callout 1 182">
            <a:extLst>
              <a:ext uri="{FF2B5EF4-FFF2-40B4-BE49-F238E27FC236}">
                <a16:creationId xmlns:a16="http://schemas.microsoft.com/office/drawing/2014/main" id="{4E812B38-D835-064D-AF4F-C68C7B358EB8}"/>
              </a:ext>
            </a:extLst>
          </p:cNvPr>
          <p:cNvSpPr/>
          <p:nvPr/>
        </p:nvSpPr>
        <p:spPr>
          <a:xfrm>
            <a:off x="7318501" y="2712579"/>
            <a:ext cx="572404" cy="186456"/>
          </a:xfrm>
          <a:prstGeom prst="borderCallout1">
            <a:avLst>
              <a:gd name="adj1" fmla="val 60105"/>
              <a:gd name="adj2" fmla="val 1503"/>
              <a:gd name="adj3" fmla="val 71145"/>
              <a:gd name="adj4" fmla="val -62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546A"/>
                </a:solidFill>
                <a:effectLst/>
                <a:uLnTx/>
                <a:uFillTx/>
                <a:latin typeface="Calibri" panose="020F0502020204030204"/>
                <a:ea typeface="+mn-ea"/>
                <a:cs typeface="+mn-cs"/>
              </a:rPr>
              <a:t>PA 908</a:t>
            </a:r>
          </a:p>
        </p:txBody>
      </p:sp>
      <p:sp>
        <p:nvSpPr>
          <p:cNvPr id="184" name="Line Callout 1 183">
            <a:extLst>
              <a:ext uri="{FF2B5EF4-FFF2-40B4-BE49-F238E27FC236}">
                <a16:creationId xmlns:a16="http://schemas.microsoft.com/office/drawing/2014/main" id="{C00ED433-BADA-D944-B42C-77A53007426F}"/>
              </a:ext>
            </a:extLst>
          </p:cNvPr>
          <p:cNvSpPr/>
          <p:nvPr/>
        </p:nvSpPr>
        <p:spPr>
          <a:xfrm>
            <a:off x="7776606" y="2032222"/>
            <a:ext cx="608973" cy="192256"/>
          </a:xfrm>
          <a:prstGeom prst="borderCallout1">
            <a:avLst>
              <a:gd name="adj1" fmla="val 60105"/>
              <a:gd name="adj2" fmla="val 1503"/>
              <a:gd name="adj3" fmla="val 71145"/>
              <a:gd name="adj4" fmla="val -62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546A"/>
                </a:solidFill>
                <a:effectLst/>
                <a:uLnTx/>
                <a:uFillTx/>
                <a:latin typeface="Calibri" panose="020F0502020204030204"/>
                <a:ea typeface="+mn-ea"/>
                <a:cs typeface="+mn-cs"/>
              </a:rPr>
              <a:t>NY 334</a:t>
            </a:r>
          </a:p>
        </p:txBody>
      </p:sp>
      <p:sp>
        <p:nvSpPr>
          <p:cNvPr id="188" name="Line Callout 1 187">
            <a:extLst>
              <a:ext uri="{FF2B5EF4-FFF2-40B4-BE49-F238E27FC236}">
                <a16:creationId xmlns:a16="http://schemas.microsoft.com/office/drawing/2014/main" id="{4F974158-DD62-D740-B1E9-BA196901521B}"/>
              </a:ext>
            </a:extLst>
          </p:cNvPr>
          <p:cNvSpPr/>
          <p:nvPr/>
        </p:nvSpPr>
        <p:spPr>
          <a:xfrm>
            <a:off x="9967207" y="1924597"/>
            <a:ext cx="700792" cy="244671"/>
          </a:xfrm>
          <a:prstGeom prst="borderCallout1">
            <a:avLst>
              <a:gd name="adj1" fmla="val 54266"/>
              <a:gd name="adj2" fmla="val -580"/>
              <a:gd name="adj3" fmla="val 52541"/>
              <a:gd name="adj4" fmla="val -15624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546A"/>
                </a:solidFill>
                <a:effectLst/>
                <a:uLnTx/>
                <a:uFillTx/>
                <a:latin typeface="Calibri" panose="020F0502020204030204"/>
                <a:ea typeface="+mn-ea"/>
                <a:cs typeface="+mn-cs"/>
              </a:rPr>
              <a:t>MA 172</a:t>
            </a:r>
          </a:p>
        </p:txBody>
      </p:sp>
      <p:sp>
        <p:nvSpPr>
          <p:cNvPr id="189" name="Line Callout 1 188">
            <a:extLst>
              <a:ext uri="{FF2B5EF4-FFF2-40B4-BE49-F238E27FC236}">
                <a16:creationId xmlns:a16="http://schemas.microsoft.com/office/drawing/2014/main" id="{0484EDEE-A7C9-1B4D-A495-D2BB7BFBA81F}"/>
              </a:ext>
            </a:extLst>
          </p:cNvPr>
          <p:cNvSpPr/>
          <p:nvPr/>
        </p:nvSpPr>
        <p:spPr>
          <a:xfrm>
            <a:off x="9963460" y="1586926"/>
            <a:ext cx="704539" cy="244671"/>
          </a:xfrm>
          <a:prstGeom prst="borderCallout1">
            <a:avLst>
              <a:gd name="adj1" fmla="val 60105"/>
              <a:gd name="adj2" fmla="val 1503"/>
              <a:gd name="adj3" fmla="val 58381"/>
              <a:gd name="adj4" fmla="val -1618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546A"/>
                </a:solidFill>
                <a:effectLst/>
                <a:uLnTx/>
                <a:uFillTx/>
                <a:latin typeface="Calibri" panose="020F0502020204030204"/>
                <a:ea typeface="+mn-ea"/>
                <a:cs typeface="+mn-cs"/>
              </a:rPr>
              <a:t>NH 133</a:t>
            </a:r>
          </a:p>
        </p:txBody>
      </p:sp>
      <p:sp>
        <p:nvSpPr>
          <p:cNvPr id="190" name="Line Callout 1 189">
            <a:extLst>
              <a:ext uri="{FF2B5EF4-FFF2-40B4-BE49-F238E27FC236}">
                <a16:creationId xmlns:a16="http://schemas.microsoft.com/office/drawing/2014/main" id="{621FBFAD-2F10-8B49-974B-278A2501986D}"/>
              </a:ext>
            </a:extLst>
          </p:cNvPr>
          <p:cNvSpPr/>
          <p:nvPr/>
        </p:nvSpPr>
        <p:spPr>
          <a:xfrm>
            <a:off x="9963461" y="1220062"/>
            <a:ext cx="704539" cy="244671"/>
          </a:xfrm>
          <a:prstGeom prst="borderCallout1">
            <a:avLst>
              <a:gd name="adj1" fmla="val 60105"/>
              <a:gd name="adj2" fmla="val 1503"/>
              <a:gd name="adj3" fmla="val 62338"/>
              <a:gd name="adj4" fmla="val -19123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546A"/>
                </a:solidFill>
                <a:effectLst/>
                <a:uLnTx/>
                <a:uFillTx/>
                <a:latin typeface="Calibri" panose="020F0502020204030204"/>
                <a:ea typeface="+mn-ea"/>
                <a:cs typeface="+mn-cs"/>
              </a:rPr>
              <a:t>VT 45</a:t>
            </a:r>
          </a:p>
        </p:txBody>
      </p:sp>
      <p:sp>
        <p:nvSpPr>
          <p:cNvPr id="2" name="Rectangle 2">
            <a:extLst>
              <a:ext uri="{FF2B5EF4-FFF2-40B4-BE49-F238E27FC236}">
                <a16:creationId xmlns:a16="http://schemas.microsoft.com/office/drawing/2014/main" id="{3892F511-99EB-F94D-9DAC-A5178274290A}"/>
              </a:ext>
            </a:extLst>
          </p:cNvPr>
          <p:cNvSpPr>
            <a:spLocks noChangeArrowheads="1"/>
          </p:cNvSpPr>
          <p:nvPr/>
        </p:nvSpPr>
        <p:spPr bwMode="auto">
          <a:xfrm>
            <a:off x="5289554" y="3978935"/>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9BF419E-3BF9-F94C-8C17-EFC726D6FF6B}"/>
              </a:ext>
            </a:extLst>
          </p:cNvPr>
          <p:cNvPicPr>
            <a:picLocks noChangeAspect="1"/>
          </p:cNvPicPr>
          <p:nvPr/>
        </p:nvPicPr>
        <p:blipFill>
          <a:blip r:embed="rId6"/>
          <a:stretch>
            <a:fillRect/>
          </a:stretch>
        </p:blipFill>
        <p:spPr>
          <a:xfrm>
            <a:off x="6690255" y="4474750"/>
            <a:ext cx="3619852" cy="1502942"/>
          </a:xfrm>
          <a:prstGeom prst="rect">
            <a:avLst/>
          </a:prstGeom>
        </p:spPr>
      </p:pic>
      <p:sp>
        <p:nvSpPr>
          <p:cNvPr id="50" name="TextBox 49">
            <a:extLst>
              <a:ext uri="{FF2B5EF4-FFF2-40B4-BE49-F238E27FC236}">
                <a16:creationId xmlns:a16="http://schemas.microsoft.com/office/drawing/2014/main" id="{1658916B-F0C1-A046-BE28-3E8CA84C8A5E}"/>
              </a:ext>
            </a:extLst>
          </p:cNvPr>
          <p:cNvSpPr txBox="1"/>
          <p:nvPr/>
        </p:nvSpPr>
        <p:spPr>
          <a:xfrm>
            <a:off x="6985023" y="6130678"/>
            <a:ext cx="30876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72C4"/>
                </a:solidFill>
                <a:effectLst/>
                <a:uLnTx/>
                <a:uFillTx/>
                <a:latin typeface="Calibri" panose="020F0502020204030204"/>
                <a:ea typeface="+mn-ea"/>
                <a:cs typeface="+mn-cs"/>
              </a:rPr>
              <a:t>Example of actual ELD alert.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72C4"/>
                </a:solidFill>
                <a:effectLst/>
                <a:uLnTx/>
                <a:uFillTx/>
                <a:latin typeface="Calibri" panose="020F0502020204030204"/>
                <a:ea typeface="+mn-ea"/>
                <a:cs typeface="+mn-cs"/>
              </a:rPr>
              <a:t>This also goes into any smart device.</a:t>
            </a:r>
          </a:p>
        </p:txBody>
      </p:sp>
      <p:graphicFrame>
        <p:nvGraphicFramePr>
          <p:cNvPr id="52" name="Table 51">
            <a:extLst>
              <a:ext uri="{FF2B5EF4-FFF2-40B4-BE49-F238E27FC236}">
                <a16:creationId xmlns:a16="http://schemas.microsoft.com/office/drawing/2014/main" id="{30ABEA40-9797-C347-A69F-8583DB30FC99}"/>
              </a:ext>
            </a:extLst>
          </p:cNvPr>
          <p:cNvGraphicFramePr>
            <a:graphicFrameLocks noGrp="1"/>
          </p:cNvGraphicFramePr>
          <p:nvPr/>
        </p:nvGraphicFramePr>
        <p:xfrm>
          <a:off x="1397063" y="3316451"/>
          <a:ext cx="3619852" cy="3125331"/>
        </p:xfrm>
        <a:graphic>
          <a:graphicData uri="http://schemas.openxmlformats.org/drawingml/2006/table">
            <a:tbl>
              <a:tblPr/>
              <a:tblGrid>
                <a:gridCol w="914400">
                  <a:extLst>
                    <a:ext uri="{9D8B030D-6E8A-4147-A177-3AD203B41FA5}">
                      <a16:colId xmlns:a16="http://schemas.microsoft.com/office/drawing/2014/main" val="3542614041"/>
                    </a:ext>
                  </a:extLst>
                </a:gridCol>
                <a:gridCol w="1447800">
                  <a:extLst>
                    <a:ext uri="{9D8B030D-6E8A-4147-A177-3AD203B41FA5}">
                      <a16:colId xmlns:a16="http://schemas.microsoft.com/office/drawing/2014/main" val="2066593361"/>
                    </a:ext>
                  </a:extLst>
                </a:gridCol>
                <a:gridCol w="1257652">
                  <a:extLst>
                    <a:ext uri="{9D8B030D-6E8A-4147-A177-3AD203B41FA5}">
                      <a16:colId xmlns:a16="http://schemas.microsoft.com/office/drawing/2014/main" val="2308133628"/>
                    </a:ext>
                  </a:extLst>
                </a:gridCol>
              </a:tblGrid>
              <a:tr h="329939">
                <a:tc>
                  <a:txBody>
                    <a:bodyPr/>
                    <a:lstStyle/>
                    <a:p>
                      <a:pPr algn="ctr" fontAlgn="b"/>
                      <a:r>
                        <a:rPr lang="en-US" sz="1100" b="0" i="0" u="none" strike="noStrike" dirty="0">
                          <a:solidFill>
                            <a:srgbClr val="FFFFFF"/>
                          </a:solidFill>
                          <a:effectLst/>
                          <a:latin typeface="Franklin Gothic Book" panose="020B0503020102020204" pitchFamily="34" charset="0"/>
                        </a:rPr>
                        <a:t>State</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tx2"/>
                    </a:solidFill>
                  </a:tcPr>
                </a:tc>
                <a:tc>
                  <a:txBody>
                    <a:bodyPr/>
                    <a:lstStyle/>
                    <a:p>
                      <a:pPr algn="ctr" fontAlgn="b"/>
                      <a:r>
                        <a:rPr lang="en-US" sz="1100" b="0" i="0" u="none" strike="noStrike" dirty="0">
                          <a:solidFill>
                            <a:srgbClr val="FFFFFF"/>
                          </a:solidFill>
                          <a:effectLst/>
                          <a:latin typeface="Franklin Gothic Book" panose="020B0503020102020204" pitchFamily="34" charset="0"/>
                        </a:rPr>
                        <a:t>Location of Alert</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tx2"/>
                    </a:solidFill>
                  </a:tcPr>
                </a:tc>
                <a:tc>
                  <a:txBody>
                    <a:bodyPr/>
                    <a:lstStyle/>
                    <a:p>
                      <a:pPr algn="ctr" fontAlgn="b"/>
                      <a:r>
                        <a:rPr lang="en-US" sz="1100" b="0" i="0" u="none" strike="noStrike" dirty="0">
                          <a:solidFill>
                            <a:srgbClr val="FFFFFF"/>
                          </a:solidFill>
                          <a:effectLst/>
                          <a:latin typeface="Franklin Gothic Book" panose="020B0503020102020204" pitchFamily="34" charset="0"/>
                        </a:rPr>
                        <a:t>Number of Trucks</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tx2"/>
                    </a:solidFill>
                  </a:tcPr>
                </a:tc>
                <a:extLst>
                  <a:ext uri="{0D108BD9-81ED-4DB2-BD59-A6C34878D82A}">
                    <a16:rowId xmlns:a16="http://schemas.microsoft.com/office/drawing/2014/main" val="3414286139"/>
                  </a:ext>
                </a:extLst>
              </a:tr>
              <a:tr h="168099">
                <a:tc>
                  <a:txBody>
                    <a:bodyPr/>
                    <a:lstStyle/>
                    <a:p>
                      <a:pPr algn="ctr" fontAlgn="b"/>
                      <a:r>
                        <a:rPr lang="en-US" sz="1100" b="0" i="0" u="none" strike="noStrike" dirty="0">
                          <a:solidFill>
                            <a:srgbClr val="000000"/>
                          </a:solidFill>
                          <a:effectLst/>
                          <a:latin typeface="Franklin Gothic Book" panose="020B0503020102020204" pitchFamily="34" charset="0"/>
                        </a:rPr>
                        <a:t>CT</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a:solidFill>
                            <a:srgbClr val="000000"/>
                          </a:solidFill>
                          <a:effectLst/>
                          <a:latin typeface="Franklin Gothic Book" panose="020B0503020102020204" pitchFamily="34" charset="0"/>
                        </a:rPr>
                        <a:t>North I-95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a:solidFill>
                            <a:srgbClr val="000000"/>
                          </a:solidFill>
                          <a:effectLst/>
                          <a:latin typeface="Franklin Gothic Book" panose="020B0503020102020204" pitchFamily="34" charset="0"/>
                        </a:rPr>
                        <a:t>301</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extLst>
                  <a:ext uri="{0D108BD9-81ED-4DB2-BD59-A6C34878D82A}">
                    <a16:rowId xmlns:a16="http://schemas.microsoft.com/office/drawing/2014/main" val="3569154670"/>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DE</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Franklin Gothic Book" panose="020B0503020102020204" pitchFamily="34" charset="0"/>
                        </a:rPr>
                        <a:t>North I-95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Franklin Gothic Book" panose="020B0503020102020204" pitchFamily="34" charset="0"/>
                        </a:rPr>
                        <a:t>642</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700004543"/>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MD</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North I-495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a:solidFill>
                            <a:srgbClr val="000000"/>
                          </a:solidFill>
                          <a:effectLst/>
                          <a:latin typeface="Franklin Gothic Book" panose="020B0503020102020204" pitchFamily="34" charset="0"/>
                        </a:rPr>
                        <a:t>732</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extLst>
                  <a:ext uri="{0D108BD9-81ED-4DB2-BD59-A6C34878D82A}">
                    <a16:rowId xmlns:a16="http://schemas.microsoft.com/office/drawing/2014/main" val="3938135100"/>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MA</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Franklin Gothic Book" panose="020B0503020102020204" pitchFamily="34" charset="0"/>
                        </a:rPr>
                        <a:t>North I-91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Franklin Gothic Book" panose="020B0503020102020204" pitchFamily="34" charset="0"/>
                        </a:rPr>
                        <a:t>165</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14186732"/>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MA</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North I-495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a:solidFill>
                            <a:srgbClr val="000000"/>
                          </a:solidFill>
                          <a:effectLst/>
                          <a:latin typeface="Franklin Gothic Book" panose="020B0503020102020204" pitchFamily="34" charset="0"/>
                        </a:rPr>
                        <a:t>7</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extLst>
                  <a:ext uri="{0D108BD9-81ED-4DB2-BD59-A6C34878D82A}">
                    <a16:rowId xmlns:a16="http://schemas.microsoft.com/office/drawing/2014/main" val="493067036"/>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NH</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Franklin Gothic Book" panose="020B0503020102020204" pitchFamily="34" charset="0"/>
                        </a:rPr>
                        <a:t>North I95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Franklin Gothic Book" panose="020B0503020102020204" pitchFamily="34" charset="0"/>
                        </a:rPr>
                        <a:t>133</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089187917"/>
                  </a:ext>
                </a:extLst>
              </a:tr>
              <a:tr h="168099">
                <a:tc>
                  <a:txBody>
                    <a:bodyPr/>
                    <a:lstStyle/>
                    <a:p>
                      <a:pPr algn="ctr" fontAlgn="b"/>
                      <a:r>
                        <a:rPr lang="en-US" sz="1100" b="0" i="0" u="none" strike="noStrike" dirty="0">
                          <a:solidFill>
                            <a:srgbClr val="000000"/>
                          </a:solidFill>
                          <a:effectLst/>
                          <a:latin typeface="Franklin Gothic Book" panose="020B0503020102020204" pitchFamily="34" charset="0"/>
                        </a:rPr>
                        <a:t>NJ</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North I-95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a:solidFill>
                            <a:srgbClr val="000000"/>
                          </a:solidFill>
                          <a:effectLst/>
                          <a:latin typeface="Franklin Gothic Book" panose="020B0503020102020204" pitchFamily="34" charset="0"/>
                        </a:rPr>
                        <a:t>260</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extLst>
                  <a:ext uri="{0D108BD9-81ED-4DB2-BD59-A6C34878D82A}">
                    <a16:rowId xmlns:a16="http://schemas.microsoft.com/office/drawing/2014/main" val="1498883844"/>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NJ</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North I-295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Franklin Gothic Book" panose="020B0503020102020204" pitchFamily="34" charset="0"/>
                        </a:rPr>
                        <a:t>516</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292593785"/>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NY</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North I-87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a:solidFill>
                            <a:srgbClr val="000000"/>
                          </a:solidFill>
                          <a:effectLst/>
                          <a:latin typeface="Franklin Gothic Book" panose="020B0503020102020204" pitchFamily="34" charset="0"/>
                        </a:rPr>
                        <a:t>25</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extLst>
                  <a:ext uri="{0D108BD9-81ED-4DB2-BD59-A6C34878D82A}">
                    <a16:rowId xmlns:a16="http://schemas.microsoft.com/office/drawing/2014/main" val="1677721502"/>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NY</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North I-495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4</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4164204343"/>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NY</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North I-95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305</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extLst>
                  <a:ext uri="{0D108BD9-81ED-4DB2-BD59-A6C34878D82A}">
                    <a16:rowId xmlns:a16="http://schemas.microsoft.com/office/drawing/2014/main" val="1446269390"/>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PA</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I-80 East EB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908</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004620331"/>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RI</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a:solidFill>
                            <a:srgbClr val="000000"/>
                          </a:solidFill>
                          <a:effectLst/>
                          <a:latin typeface="Franklin Gothic Book" panose="020B0503020102020204" pitchFamily="34" charset="0"/>
                        </a:rPr>
                        <a:t>North I-95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36</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extLst>
                  <a:ext uri="{0D108BD9-81ED-4DB2-BD59-A6C34878D82A}">
                    <a16:rowId xmlns:a16="http://schemas.microsoft.com/office/drawing/2014/main" val="1629149714"/>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VT</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Franklin Gothic Book" panose="020B0503020102020204" pitchFamily="34" charset="0"/>
                        </a:rPr>
                        <a:t>North I-91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45</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256625493"/>
                  </a:ext>
                </a:extLst>
              </a:tr>
              <a:tr h="168099">
                <a:tc>
                  <a:txBody>
                    <a:bodyPr/>
                    <a:lstStyle/>
                    <a:p>
                      <a:pPr algn="ctr" fontAlgn="b"/>
                      <a:r>
                        <a:rPr lang="en-US" sz="1100" b="0" i="0" u="none" strike="noStrike">
                          <a:solidFill>
                            <a:srgbClr val="000000"/>
                          </a:solidFill>
                          <a:effectLst/>
                          <a:latin typeface="Franklin Gothic Book" panose="020B0503020102020204" pitchFamily="34" charset="0"/>
                        </a:rPr>
                        <a:t>VA</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a:solidFill>
                            <a:srgbClr val="000000"/>
                          </a:solidFill>
                          <a:effectLst/>
                          <a:latin typeface="Franklin Gothic Book" panose="020B0503020102020204" pitchFamily="34" charset="0"/>
                        </a:rPr>
                        <a:t>North I95 NB</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0" i="0" u="none" strike="noStrike" dirty="0">
                          <a:solidFill>
                            <a:srgbClr val="000000"/>
                          </a:solidFill>
                          <a:effectLst/>
                          <a:latin typeface="Franklin Gothic Book" panose="020B0503020102020204" pitchFamily="34" charset="0"/>
                        </a:rPr>
                        <a:t>732</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extLst>
                  <a:ext uri="{0D108BD9-81ED-4DB2-BD59-A6C34878D82A}">
                    <a16:rowId xmlns:a16="http://schemas.microsoft.com/office/drawing/2014/main" val="3144071448"/>
                  </a:ext>
                </a:extLst>
              </a:tr>
              <a:tr h="91606">
                <a:tc gridSpan="2">
                  <a:txBody>
                    <a:bodyPr/>
                    <a:lstStyle/>
                    <a:p>
                      <a:pPr algn="ctr" fontAlgn="b"/>
                      <a:r>
                        <a:rPr lang="en-US" sz="1100" b="1" i="0" u="none" strike="noStrike">
                          <a:solidFill>
                            <a:schemeClr val="bg1"/>
                          </a:solidFill>
                          <a:effectLst/>
                          <a:latin typeface="Franklin Gothic Book" panose="020B0503020102020204" pitchFamily="34" charset="0"/>
                        </a:rPr>
                        <a:t>Total Number of Trucks Alerted</a:t>
                      </a:r>
                      <a:endParaRPr lang="en-US" sz="1100" b="1" i="0" u="none" strike="noStrike" dirty="0">
                        <a:solidFill>
                          <a:schemeClr val="bg1"/>
                        </a:solidFill>
                        <a:effectLst/>
                        <a:latin typeface="Franklin Gothic Book" panose="020B0503020102020204" pitchFamily="34" charset="0"/>
                      </a:endParaRP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44546A"/>
                    </a:solidFill>
                  </a:tcPr>
                </a:tc>
                <a:tc hMerge="1">
                  <a:txBody>
                    <a:bodyPr/>
                    <a:lstStyle/>
                    <a:p>
                      <a:pPr algn="l" fontAlgn="b"/>
                      <a:r>
                        <a:rPr lang="en-US" sz="1800" b="0" i="0" u="none" strike="noStrike" dirty="0">
                          <a:solidFill>
                            <a:srgbClr val="000000"/>
                          </a:solidFill>
                          <a:effectLst/>
                          <a:latin typeface="Franklin Gothic Book" panose="020B0503020102020204" pitchFamily="34" charset="0"/>
                        </a:rPr>
                        <a:t>Total Number of Trucks Alerted</a:t>
                      </a:r>
                    </a:p>
                  </a:txBody>
                  <a:tcPr marL="9429" marR="9429" marT="9429"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7E6E6"/>
                    </a:solidFill>
                  </a:tcPr>
                </a:tc>
                <a:tc>
                  <a:txBody>
                    <a:bodyPr/>
                    <a:lstStyle/>
                    <a:p>
                      <a:pPr algn="ctr" fontAlgn="b"/>
                      <a:r>
                        <a:rPr lang="en-US" sz="1100" b="1" i="0" u="none" strike="noStrike" dirty="0">
                          <a:solidFill>
                            <a:schemeClr val="bg1"/>
                          </a:solidFill>
                          <a:effectLst/>
                          <a:latin typeface="Franklin Gothic Book" panose="020B0503020102020204" pitchFamily="34" charset="0"/>
                        </a:rPr>
                        <a:t>4811</a:t>
                      </a:r>
                    </a:p>
                  </a:txBody>
                  <a:tcPr marL="7072" marR="7072" marT="7072"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44546A"/>
                    </a:solidFill>
                  </a:tcPr>
                </a:tc>
                <a:extLst>
                  <a:ext uri="{0D108BD9-81ED-4DB2-BD59-A6C34878D82A}">
                    <a16:rowId xmlns:a16="http://schemas.microsoft.com/office/drawing/2014/main" val="1468739714"/>
                  </a:ext>
                </a:extLst>
              </a:tr>
            </a:tbl>
          </a:graphicData>
        </a:graphic>
      </p:graphicFrame>
      <p:sp>
        <p:nvSpPr>
          <p:cNvPr id="4" name="Slide Number Placeholder 1">
            <a:extLst>
              <a:ext uri="{FF2B5EF4-FFF2-40B4-BE49-F238E27FC236}">
                <a16:creationId xmlns:a16="http://schemas.microsoft.com/office/drawing/2014/main" id="{2C0E06EC-13A1-6E29-DA37-F44F33D42FCB}"/>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36</a:t>
            </a:fld>
            <a:endParaRPr lang="en-US" b="1" dirty="0">
              <a:solidFill>
                <a:schemeClr val="tx1"/>
              </a:solidFill>
            </a:endParaRPr>
          </a:p>
        </p:txBody>
      </p:sp>
    </p:spTree>
    <p:extLst>
      <p:ext uri="{BB962C8B-B14F-4D97-AF65-F5344CB8AC3E}">
        <p14:creationId xmlns:p14="http://schemas.microsoft.com/office/powerpoint/2010/main" val="3638752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191000" y="1139210"/>
            <a:ext cx="640080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7" name="TextBox 6">
            <a:extLst>
              <a:ext uri="{FF2B5EF4-FFF2-40B4-BE49-F238E27FC236}">
                <a16:creationId xmlns:a16="http://schemas.microsoft.com/office/drawing/2014/main" id="{D2147210-E1D7-97AD-08EB-6BF3A8941705}"/>
              </a:ext>
            </a:extLst>
          </p:cNvPr>
          <p:cNvSpPr txBox="1"/>
          <p:nvPr/>
        </p:nvSpPr>
        <p:spPr>
          <a:xfrm>
            <a:off x="1868864" y="5851171"/>
            <a:ext cx="8305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June 11, 2023 - I-95 Philadelphia</a:t>
            </a:r>
          </a:p>
        </p:txBody>
      </p:sp>
      <p:pic>
        <p:nvPicPr>
          <p:cNvPr id="2" name="Picture 2" descr="Body recovered from rubble of Philadelphia I-95 highway collapse | Reuters">
            <a:extLst>
              <a:ext uri="{FF2B5EF4-FFF2-40B4-BE49-F238E27FC236}">
                <a16:creationId xmlns:a16="http://schemas.microsoft.com/office/drawing/2014/main" id="{777AC2A8-7448-017D-7718-1DEAAC0F64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7338" y="2069648"/>
            <a:ext cx="6713161" cy="372836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2A12AB8-C682-885F-C30F-C87F8F034284}"/>
              </a:ext>
            </a:extLst>
          </p:cNvPr>
          <p:cNvSpPr>
            <a:spLocks noGrp="1"/>
          </p:cNvSpPr>
          <p:nvPr>
            <p:ph type="title"/>
          </p:nvPr>
        </p:nvSpPr>
        <p:spPr/>
        <p:txBody>
          <a:bodyPr>
            <a:normAutofit fontScale="90000"/>
          </a:bodyPr>
          <a:lstStyle/>
          <a:p>
            <a:r>
              <a:rPr lang="en-US" sz="4400" b="1" dirty="0">
                <a:latin typeface="Century Gothic" panose="020B0502020202020204" pitchFamily="34" charset="0"/>
              </a:rPr>
              <a:t>Using Technology to “Spread the Word” </a:t>
            </a:r>
            <a:br>
              <a:rPr lang="en-US" sz="4400" b="1" dirty="0">
                <a:latin typeface="Century Gothic" panose="020B0502020202020204" pitchFamily="34" charset="0"/>
              </a:rPr>
            </a:br>
            <a:endParaRPr lang="en-US" dirty="0"/>
          </a:p>
        </p:txBody>
      </p:sp>
      <p:sp>
        <p:nvSpPr>
          <p:cNvPr id="3" name="Slide Number Placeholder 1">
            <a:extLst>
              <a:ext uri="{FF2B5EF4-FFF2-40B4-BE49-F238E27FC236}">
                <a16:creationId xmlns:a16="http://schemas.microsoft.com/office/drawing/2014/main" id="{00F690AC-04B2-9DF1-8467-EF0CAB3CF2FD}"/>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37</a:t>
            </a:fld>
            <a:endParaRPr lang="en-US" b="1" dirty="0">
              <a:solidFill>
                <a:schemeClr val="tx1"/>
              </a:solidFill>
            </a:endParaRPr>
          </a:p>
        </p:txBody>
      </p:sp>
    </p:spTree>
    <p:extLst>
      <p:ext uri="{BB962C8B-B14F-4D97-AF65-F5344CB8AC3E}">
        <p14:creationId xmlns:p14="http://schemas.microsoft.com/office/powerpoint/2010/main" val="2142189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Connector 104">
            <a:extLst>
              <a:ext uri="{FF2B5EF4-FFF2-40B4-BE49-F238E27FC236}">
                <a16:creationId xmlns:a16="http://schemas.microsoft.com/office/drawing/2014/main" id="{A9063BAC-C483-BD45-B995-203CC634E2D7}"/>
              </a:ext>
            </a:extLst>
          </p:cNvPr>
          <p:cNvCxnSpPr>
            <a:cxnSpLocks/>
          </p:cNvCxnSpPr>
          <p:nvPr/>
        </p:nvCxnSpPr>
        <p:spPr>
          <a:xfrm>
            <a:off x="4723315" y="4138819"/>
            <a:ext cx="2628046" cy="0"/>
          </a:xfrm>
          <a:prstGeom prst="line">
            <a:avLst/>
          </a:prstGeom>
          <a:noFill/>
          <a:ln w="28575" cap="flat" cmpd="sng" algn="ctr">
            <a:solidFill>
              <a:srgbClr val="FFFFFF"/>
            </a:solidFill>
            <a:prstDash val="dash"/>
            <a:miter lim="800000"/>
          </a:ln>
          <a:effectLst/>
        </p:spPr>
      </p:cxnSp>
      <p:sp>
        <p:nvSpPr>
          <p:cNvPr id="2" name="Rectangle 2">
            <a:extLst>
              <a:ext uri="{FF2B5EF4-FFF2-40B4-BE49-F238E27FC236}">
                <a16:creationId xmlns:a16="http://schemas.microsoft.com/office/drawing/2014/main" id="{332BC369-3A6A-1F46-9451-21493B962E6F}"/>
              </a:ext>
            </a:extLst>
          </p:cNvPr>
          <p:cNvSpPr>
            <a:spLocks noChangeArrowheads="1"/>
          </p:cNvSpPr>
          <p:nvPr/>
        </p:nvSpPr>
        <p:spPr bwMode="auto">
          <a:xfrm>
            <a:off x="1524001" y="71875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BB06FAA-0CCB-A445-84BF-20FB4DD18741}"/>
              </a:ext>
            </a:extLst>
          </p:cNvPr>
          <p:cNvSpPr txBox="1"/>
          <p:nvPr/>
        </p:nvSpPr>
        <p:spPr>
          <a:xfrm>
            <a:off x="1991019" y="1223141"/>
            <a:ext cx="83058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Standardized TSMO Response</a:t>
            </a: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 name="TextBox 3">
            <a:extLst>
              <a:ext uri="{FF2B5EF4-FFF2-40B4-BE49-F238E27FC236}">
                <a16:creationId xmlns:a16="http://schemas.microsoft.com/office/drawing/2014/main" id="{3D887856-A069-A31A-EA0D-E5BAF6FC63DE}"/>
              </a:ext>
            </a:extLst>
          </p:cNvPr>
          <p:cNvSpPr txBox="1"/>
          <p:nvPr/>
        </p:nvSpPr>
        <p:spPr>
          <a:xfrm>
            <a:off x="1828800" y="4767352"/>
            <a:ext cx="8534400" cy="186204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mn-cs"/>
              </a:rPr>
              <a:t>93 Variable Message Signs on 19 multi-agency roadways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511 system reporting the closure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Coordination with public and private partners (statewide &amp; regional)</a:t>
            </a:r>
          </a:p>
        </p:txBody>
      </p:sp>
      <p:pic>
        <p:nvPicPr>
          <p:cNvPr id="7" name="Picture 6" descr="Shape&#10;&#10;Description automatically generated">
            <a:extLst>
              <a:ext uri="{FF2B5EF4-FFF2-40B4-BE49-F238E27FC236}">
                <a16:creationId xmlns:a16="http://schemas.microsoft.com/office/drawing/2014/main" id="{D41F1515-402F-6631-C887-F0476A04A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2240993"/>
            <a:ext cx="1219200" cy="1219200"/>
          </a:xfrm>
          <a:prstGeom prst="rect">
            <a:avLst/>
          </a:prstGeom>
        </p:spPr>
      </p:pic>
      <p:pic>
        <p:nvPicPr>
          <p:cNvPr id="9" name="Picture 4" descr="New Jersey Turnpike Authority - Home | Facebook">
            <a:extLst>
              <a:ext uri="{FF2B5EF4-FFF2-40B4-BE49-F238E27FC236}">
                <a16:creationId xmlns:a16="http://schemas.microsoft.com/office/drawing/2014/main" id="{0FF728F9-8217-9749-B3C7-908E95F24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161980"/>
            <a:ext cx="1393900" cy="1393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SJTA - Greater Atlantic City Chamber">
            <a:extLst>
              <a:ext uri="{FF2B5EF4-FFF2-40B4-BE49-F238E27FC236}">
                <a16:creationId xmlns:a16="http://schemas.microsoft.com/office/drawing/2014/main" id="{9BE34CC1-C9DC-B6E0-721F-B5D01C754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1" y="2231305"/>
            <a:ext cx="1287243" cy="12872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Eastern Transportation Coalition">
            <a:extLst>
              <a:ext uri="{FF2B5EF4-FFF2-40B4-BE49-F238E27FC236}">
                <a16:creationId xmlns:a16="http://schemas.microsoft.com/office/drawing/2014/main" id="{D118A072-51B4-85CB-FC0E-0ED6DE8EE8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6787" y="3460193"/>
            <a:ext cx="2371725" cy="13623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4F0CA4-0073-FE48-FE59-4A6B785707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1701" y="3774898"/>
            <a:ext cx="2619375" cy="4381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E7F2DBDB-1C94-1815-4ED7-876815A304BC}"/>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38</a:t>
            </a:fld>
            <a:endParaRPr lang="en-US" b="1" dirty="0">
              <a:solidFill>
                <a:schemeClr val="tx1"/>
              </a:solidFill>
            </a:endParaRPr>
          </a:p>
        </p:txBody>
      </p:sp>
    </p:spTree>
    <p:extLst>
      <p:ext uri="{BB962C8B-B14F-4D97-AF65-F5344CB8AC3E}">
        <p14:creationId xmlns:p14="http://schemas.microsoft.com/office/powerpoint/2010/main" val="2221084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Connector 104">
            <a:extLst>
              <a:ext uri="{FF2B5EF4-FFF2-40B4-BE49-F238E27FC236}">
                <a16:creationId xmlns:a16="http://schemas.microsoft.com/office/drawing/2014/main" id="{A9063BAC-C483-BD45-B995-203CC634E2D7}"/>
              </a:ext>
            </a:extLst>
          </p:cNvPr>
          <p:cNvCxnSpPr>
            <a:cxnSpLocks/>
          </p:cNvCxnSpPr>
          <p:nvPr/>
        </p:nvCxnSpPr>
        <p:spPr>
          <a:xfrm>
            <a:off x="4723315" y="4138819"/>
            <a:ext cx="2628046" cy="0"/>
          </a:xfrm>
          <a:prstGeom prst="line">
            <a:avLst/>
          </a:prstGeom>
          <a:noFill/>
          <a:ln w="28575" cap="flat" cmpd="sng" algn="ctr">
            <a:solidFill>
              <a:srgbClr val="FFFFFF"/>
            </a:solidFill>
            <a:prstDash val="dash"/>
            <a:miter lim="800000"/>
          </a:ln>
          <a:effectLst/>
        </p:spPr>
      </p:cxnSp>
      <p:sp>
        <p:nvSpPr>
          <p:cNvPr id="2" name="Rectangle 2">
            <a:extLst>
              <a:ext uri="{FF2B5EF4-FFF2-40B4-BE49-F238E27FC236}">
                <a16:creationId xmlns:a16="http://schemas.microsoft.com/office/drawing/2014/main" id="{332BC369-3A6A-1F46-9451-21493B962E6F}"/>
              </a:ext>
            </a:extLst>
          </p:cNvPr>
          <p:cNvSpPr>
            <a:spLocks noChangeArrowheads="1"/>
          </p:cNvSpPr>
          <p:nvPr/>
        </p:nvSpPr>
        <p:spPr bwMode="auto">
          <a:xfrm>
            <a:off x="1524001" y="71875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BB06FAA-0CCB-A445-84BF-20FB4DD18741}"/>
              </a:ext>
            </a:extLst>
          </p:cNvPr>
          <p:cNvSpPr txBox="1"/>
          <p:nvPr/>
        </p:nvSpPr>
        <p:spPr>
          <a:xfrm>
            <a:off x="1991019" y="1223141"/>
            <a:ext cx="83058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Standardized TSMO Response</a:t>
            </a: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5122" name="Picture 2">
            <a:extLst>
              <a:ext uri="{FF2B5EF4-FFF2-40B4-BE49-F238E27FC236}">
                <a16:creationId xmlns:a16="http://schemas.microsoft.com/office/drawing/2014/main" id="{A486EEF5-C242-202E-C65F-AD6168C42DA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950" t="14550" r="12400" b="18555"/>
          <a:stretch/>
        </p:blipFill>
        <p:spPr bwMode="auto">
          <a:xfrm>
            <a:off x="2509405" y="2391455"/>
            <a:ext cx="3250549" cy="378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a:extLst>
              <a:ext uri="{FF2B5EF4-FFF2-40B4-BE49-F238E27FC236}">
                <a16:creationId xmlns:a16="http://schemas.microsoft.com/office/drawing/2014/main" id="{CB8DB6FC-00DF-BA33-00D1-8E12C5FF6E8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193" t="11896" r="6492" b="12578"/>
          <a:stretch/>
        </p:blipFill>
        <p:spPr bwMode="auto">
          <a:xfrm>
            <a:off x="6553200" y="2391455"/>
            <a:ext cx="3242096" cy="378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1">
            <a:extLst>
              <a:ext uri="{FF2B5EF4-FFF2-40B4-BE49-F238E27FC236}">
                <a16:creationId xmlns:a16="http://schemas.microsoft.com/office/drawing/2014/main" id="{6210F5F4-25F6-8CC1-0E3B-D405B84C8D78}"/>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39</a:t>
            </a:fld>
            <a:endParaRPr lang="en-US" b="1" dirty="0">
              <a:solidFill>
                <a:schemeClr val="tx1"/>
              </a:solidFill>
            </a:endParaRPr>
          </a:p>
        </p:txBody>
      </p:sp>
    </p:spTree>
    <p:extLst>
      <p:ext uri="{BB962C8B-B14F-4D97-AF65-F5344CB8AC3E}">
        <p14:creationId xmlns:p14="http://schemas.microsoft.com/office/powerpoint/2010/main" val="245702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F26648-B534-4FBD-A3E1-05925C901118}"/>
              </a:ext>
            </a:extLst>
          </p:cNvPr>
          <p:cNvSpPr>
            <a:spLocks noGrp="1"/>
          </p:cNvSpPr>
          <p:nvPr>
            <p:ph type="title"/>
          </p:nvPr>
        </p:nvSpPr>
        <p:spPr>
          <a:xfrm>
            <a:off x="903801" y="170539"/>
            <a:ext cx="9219424" cy="615553"/>
          </a:xfrm>
        </p:spPr>
        <p:txBody>
          <a:bodyPr/>
          <a:lstStyle/>
          <a:p>
            <a:pPr marL="0" indent="0"/>
            <a:r>
              <a:rPr lang="en-US" altLang="en-US" sz="4000" b="1" kern="0" dirty="0"/>
              <a:t>Ask a Question / Make a Comment</a:t>
            </a:r>
            <a:endParaRPr lang="en-US" dirty="0"/>
          </a:p>
        </p:txBody>
      </p:sp>
      <p:sp>
        <p:nvSpPr>
          <p:cNvPr id="5" name="Text Placeholder 4">
            <a:extLst>
              <a:ext uri="{FF2B5EF4-FFF2-40B4-BE49-F238E27FC236}">
                <a16:creationId xmlns:a16="http://schemas.microsoft.com/office/drawing/2014/main" id="{FC72DC1B-D80F-410F-AF50-A89144DBADA3}"/>
              </a:ext>
            </a:extLst>
          </p:cNvPr>
          <p:cNvSpPr>
            <a:spLocks noGrp="1"/>
          </p:cNvSpPr>
          <p:nvPr>
            <p:ph type="body" idx="1"/>
          </p:nvPr>
        </p:nvSpPr>
        <p:spPr>
          <a:xfrm>
            <a:off x="916938" y="1283787"/>
            <a:ext cx="10358122" cy="1846659"/>
          </a:xfrm>
        </p:spPr>
        <p:txBody>
          <a:bodyPr/>
          <a:lstStyle/>
          <a:p>
            <a:pPr algn="ctr"/>
            <a:r>
              <a:rPr lang="en-US" sz="3600" b="1" dirty="0">
                <a:solidFill>
                  <a:srgbClr val="2386C2"/>
                </a:solidFill>
              </a:rPr>
              <a:t>Use the Chat Pod</a:t>
            </a:r>
          </a:p>
          <a:p>
            <a:pPr marL="457200" indent="-457200" algn="l">
              <a:buFont typeface="Arial" charset="0"/>
              <a:buChar char="•"/>
              <a:defRPr/>
            </a:pPr>
            <a:r>
              <a:rPr lang="en-US" sz="2800" dirty="0"/>
              <a:t>Click on Chat icon on your screen</a:t>
            </a:r>
          </a:p>
          <a:p>
            <a:pPr marL="457200" indent="-457200" algn="l">
              <a:buFont typeface="Arial" charset="0"/>
              <a:buChar char="•"/>
              <a:defRPr/>
            </a:pPr>
            <a:r>
              <a:rPr lang="en-US" sz="2800" dirty="0"/>
              <a:t>Submit your question or comments in the Chat window</a:t>
            </a:r>
          </a:p>
          <a:p>
            <a:pPr algn="ctr"/>
            <a:endParaRPr lang="en-US" sz="2800" dirty="0"/>
          </a:p>
        </p:txBody>
      </p:sp>
      <p:pic>
        <p:nvPicPr>
          <p:cNvPr id="6" name="Picture 5">
            <a:extLst>
              <a:ext uri="{FF2B5EF4-FFF2-40B4-BE49-F238E27FC236}">
                <a16:creationId xmlns:a16="http://schemas.microsoft.com/office/drawing/2014/main" id="{23B76E40-0339-402D-AFA1-B8F82D44D53E}"/>
              </a:ext>
            </a:extLst>
          </p:cNvPr>
          <p:cNvPicPr>
            <a:picLocks noChangeAspect="1"/>
          </p:cNvPicPr>
          <p:nvPr/>
        </p:nvPicPr>
        <p:blipFill>
          <a:blip r:embed="rId3"/>
          <a:stretch>
            <a:fillRect/>
          </a:stretch>
        </p:blipFill>
        <p:spPr>
          <a:xfrm>
            <a:off x="746132" y="2896558"/>
            <a:ext cx="10699736" cy="1785104"/>
          </a:xfrm>
          <a:prstGeom prst="rect">
            <a:avLst/>
          </a:prstGeom>
        </p:spPr>
      </p:pic>
      <p:sp>
        <p:nvSpPr>
          <p:cNvPr id="7" name="Oval 6">
            <a:extLst>
              <a:ext uri="{FF2B5EF4-FFF2-40B4-BE49-F238E27FC236}">
                <a16:creationId xmlns:a16="http://schemas.microsoft.com/office/drawing/2014/main" id="{05329BC3-44CC-462D-A8FA-66EAF13FD6D0}"/>
              </a:ext>
            </a:extLst>
          </p:cNvPr>
          <p:cNvSpPr/>
          <p:nvPr/>
        </p:nvSpPr>
        <p:spPr bwMode="auto">
          <a:xfrm>
            <a:off x="9960576" y="3776812"/>
            <a:ext cx="1311910" cy="897190"/>
          </a:xfrm>
          <a:prstGeom prst="ellipse">
            <a:avLst/>
          </a:prstGeom>
          <a:noFill/>
          <a:ln w="571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prstClr val="white"/>
              </a:solidFill>
              <a:effectLst/>
              <a:uLnTx/>
              <a:uFillTx/>
              <a:latin typeface="Arial" charset="0"/>
              <a:ea typeface="+mn-ea"/>
              <a:cs typeface="+mn-cs"/>
            </a:endParaRPr>
          </a:p>
        </p:txBody>
      </p:sp>
      <p:sp>
        <p:nvSpPr>
          <p:cNvPr id="8" name="TextBox 7">
            <a:extLst>
              <a:ext uri="{FF2B5EF4-FFF2-40B4-BE49-F238E27FC236}">
                <a16:creationId xmlns:a16="http://schemas.microsoft.com/office/drawing/2014/main" id="{4CCDC38A-A7AC-4991-BFC2-AC12D4B069A9}"/>
              </a:ext>
            </a:extLst>
          </p:cNvPr>
          <p:cNvSpPr txBox="1"/>
          <p:nvPr/>
        </p:nvSpPr>
        <p:spPr>
          <a:xfrm>
            <a:off x="953143" y="5097159"/>
            <a:ext cx="10321917"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386C2"/>
                </a:solidFill>
                <a:effectLst/>
                <a:uLnTx/>
                <a:uFillTx/>
                <a:latin typeface="Calibri"/>
                <a:ea typeface="+mn-ea"/>
                <a:cs typeface="+mn-cs"/>
              </a:rPr>
              <a:t>Questions/comments will be addressed after the last presentation, as time permits</a:t>
            </a:r>
          </a:p>
        </p:txBody>
      </p:sp>
      <p:sp>
        <p:nvSpPr>
          <p:cNvPr id="2" name="Rectangle 1"/>
          <p:cNvSpPr/>
          <p:nvPr/>
        </p:nvSpPr>
        <p:spPr>
          <a:xfrm>
            <a:off x="7475838" y="3873843"/>
            <a:ext cx="815546" cy="729049"/>
          </a:xfrm>
          <a:prstGeom prst="rect">
            <a:avLst/>
          </a:prstGeom>
          <a:solidFill>
            <a:srgbClr val="161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Slide Number Placeholder 3">
            <a:extLst>
              <a:ext uri="{FF2B5EF4-FFF2-40B4-BE49-F238E27FC236}">
                <a16:creationId xmlns:a16="http://schemas.microsoft.com/office/drawing/2014/main" id="{B4BEDA65-6EE1-5AA6-93CD-B71E8D3F0464}"/>
              </a:ext>
            </a:extLst>
          </p:cNvPr>
          <p:cNvSpPr>
            <a:spLocks noGrp="1"/>
          </p:cNvSpPr>
          <p:nvPr>
            <p:ph type="sldNum" sz="quarter" idx="7"/>
          </p:nvPr>
        </p:nvSpPr>
        <p:spPr>
          <a:xfrm>
            <a:off x="8778240" y="6377941"/>
            <a:ext cx="2804160" cy="27699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34571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32BC369-3A6A-1F46-9451-21493B962E6F}"/>
              </a:ext>
            </a:extLst>
          </p:cNvPr>
          <p:cNvSpPr>
            <a:spLocks noChangeArrowheads="1"/>
          </p:cNvSpPr>
          <p:nvPr/>
        </p:nvSpPr>
        <p:spPr bwMode="auto">
          <a:xfrm>
            <a:off x="1524001" y="71875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BB06FAA-0CCB-A445-84BF-20FB4DD18741}"/>
              </a:ext>
            </a:extLst>
          </p:cNvPr>
          <p:cNvSpPr txBox="1"/>
          <p:nvPr/>
        </p:nvSpPr>
        <p:spPr>
          <a:xfrm>
            <a:off x="1991019" y="1223141"/>
            <a:ext cx="83058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“Spread the Word Further!”</a:t>
            </a: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5" name="Rectangle 3">
            <a:extLst>
              <a:ext uri="{FF2B5EF4-FFF2-40B4-BE49-F238E27FC236}">
                <a16:creationId xmlns:a16="http://schemas.microsoft.com/office/drawing/2014/main" id="{3105AE21-36FC-912C-B5CE-D47A21775A2F}"/>
              </a:ext>
            </a:extLst>
          </p:cNvPr>
          <p:cNvSpPr>
            <a:spLocks noChangeArrowheads="1"/>
          </p:cNvSpPr>
          <p:nvPr/>
        </p:nvSpPr>
        <p:spPr bwMode="auto">
          <a:xfrm>
            <a:off x="2197582" y="5573909"/>
            <a:ext cx="7796836" cy="1115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3400" b="0" i="0" u="none" strike="noStrike" kern="1200" cap="none" spc="0" normalizeH="0" baseline="0" noProof="0" dirty="0">
                <a:ln>
                  <a:noFill/>
                </a:ln>
                <a:solidFill>
                  <a:srgbClr val="363636"/>
                </a:solidFill>
                <a:effectLst/>
                <a:uLnTx/>
                <a:uFillTx/>
                <a:latin typeface="nyt-imperial"/>
                <a:ea typeface="+mn-ea"/>
                <a:cs typeface="+mn-cs"/>
              </a:rPr>
              <a:t>We need to communicate to as many of the 160,000 daily vehicles we can</a:t>
            </a:r>
            <a:endParaRPr kumimoji="0" lang="en-CA" altLang="en-US" sz="3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146" name="Picture 2" descr="Section of I-95 in Philadelphia Collapses After Fire (Video) - Bloomberg">
            <a:extLst>
              <a:ext uri="{FF2B5EF4-FFF2-40B4-BE49-F238E27FC236}">
                <a16:creationId xmlns:a16="http://schemas.microsoft.com/office/drawing/2014/main" id="{712C9806-C1D8-D546-B3CA-FF8A6FA6A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138" y="2076849"/>
            <a:ext cx="5965125" cy="339059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87ABA6A5-74F9-4284-3699-3B07325CA4DF}"/>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40</a:t>
            </a:fld>
            <a:endParaRPr lang="en-US" b="1" dirty="0">
              <a:solidFill>
                <a:schemeClr val="tx1"/>
              </a:solidFill>
            </a:endParaRPr>
          </a:p>
        </p:txBody>
      </p:sp>
    </p:spTree>
    <p:extLst>
      <p:ext uri="{BB962C8B-B14F-4D97-AF65-F5344CB8AC3E}">
        <p14:creationId xmlns:p14="http://schemas.microsoft.com/office/powerpoint/2010/main" val="233114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32BC369-3A6A-1F46-9451-21493B962E6F}"/>
              </a:ext>
            </a:extLst>
          </p:cNvPr>
          <p:cNvSpPr>
            <a:spLocks noChangeArrowheads="1"/>
          </p:cNvSpPr>
          <p:nvPr/>
        </p:nvSpPr>
        <p:spPr bwMode="auto">
          <a:xfrm>
            <a:off x="1524001" y="71875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BB06FAA-0CCB-A445-84BF-20FB4DD18741}"/>
              </a:ext>
            </a:extLst>
          </p:cNvPr>
          <p:cNvSpPr txBox="1"/>
          <p:nvPr/>
        </p:nvSpPr>
        <p:spPr>
          <a:xfrm>
            <a:off x="1991019" y="1223141"/>
            <a:ext cx="83058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GeoFenced</a:t>
            </a:r>
            <a:r>
              <a:rPr kumimoji="0" lang="en-US" sz="4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Alerts To Trucks</a:t>
            </a: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aphicFrame>
        <p:nvGraphicFramePr>
          <p:cNvPr id="5" name="Table 4">
            <a:extLst>
              <a:ext uri="{FF2B5EF4-FFF2-40B4-BE49-F238E27FC236}">
                <a16:creationId xmlns:a16="http://schemas.microsoft.com/office/drawing/2014/main" id="{EB87DBDB-A1CC-4FD9-E674-A6B3AD6D3268}"/>
              </a:ext>
            </a:extLst>
          </p:cNvPr>
          <p:cNvGraphicFramePr>
            <a:graphicFrameLocks noGrp="1"/>
          </p:cNvGraphicFramePr>
          <p:nvPr/>
        </p:nvGraphicFramePr>
        <p:xfrm>
          <a:off x="1905002" y="2161980"/>
          <a:ext cx="8229599" cy="3206858"/>
        </p:xfrm>
        <a:graphic>
          <a:graphicData uri="http://schemas.openxmlformats.org/drawingml/2006/table">
            <a:tbl>
              <a:tblPr firstRow="1" firstCol="1" bandRow="1">
                <a:tableStyleId>{5C22544A-7EE6-4342-B048-85BDC9FD1C3A}</a:tableStyleId>
              </a:tblPr>
              <a:tblGrid>
                <a:gridCol w="616929">
                  <a:extLst>
                    <a:ext uri="{9D8B030D-6E8A-4147-A177-3AD203B41FA5}">
                      <a16:colId xmlns:a16="http://schemas.microsoft.com/office/drawing/2014/main" val="1465050374"/>
                    </a:ext>
                  </a:extLst>
                </a:gridCol>
                <a:gridCol w="3107925">
                  <a:extLst>
                    <a:ext uri="{9D8B030D-6E8A-4147-A177-3AD203B41FA5}">
                      <a16:colId xmlns:a16="http://schemas.microsoft.com/office/drawing/2014/main" val="3920364222"/>
                    </a:ext>
                  </a:extLst>
                </a:gridCol>
                <a:gridCol w="1187297">
                  <a:extLst>
                    <a:ext uri="{9D8B030D-6E8A-4147-A177-3AD203B41FA5}">
                      <a16:colId xmlns:a16="http://schemas.microsoft.com/office/drawing/2014/main" val="1524271481"/>
                    </a:ext>
                  </a:extLst>
                </a:gridCol>
                <a:gridCol w="1245498">
                  <a:extLst>
                    <a:ext uri="{9D8B030D-6E8A-4147-A177-3AD203B41FA5}">
                      <a16:colId xmlns:a16="http://schemas.microsoft.com/office/drawing/2014/main" val="782819446"/>
                    </a:ext>
                  </a:extLst>
                </a:gridCol>
                <a:gridCol w="1105816">
                  <a:extLst>
                    <a:ext uri="{9D8B030D-6E8A-4147-A177-3AD203B41FA5}">
                      <a16:colId xmlns:a16="http://schemas.microsoft.com/office/drawing/2014/main" val="3153598142"/>
                    </a:ext>
                  </a:extLst>
                </a:gridCol>
                <a:gridCol w="966134">
                  <a:extLst>
                    <a:ext uri="{9D8B030D-6E8A-4147-A177-3AD203B41FA5}">
                      <a16:colId xmlns:a16="http://schemas.microsoft.com/office/drawing/2014/main" val="221688804"/>
                    </a:ext>
                  </a:extLst>
                </a:gridCol>
              </a:tblGrid>
              <a:tr h="168782">
                <a:tc>
                  <a:txBody>
                    <a:bodyPr/>
                    <a:lstStyle/>
                    <a:p>
                      <a:pPr marL="0" marR="0">
                        <a:spcBef>
                          <a:spcPts val="0"/>
                        </a:spcBef>
                        <a:spcAft>
                          <a:spcPts val="0"/>
                        </a:spcAft>
                      </a:pPr>
                      <a:r>
                        <a:rPr lang="en-US" sz="800">
                          <a:effectLst/>
                        </a:rPr>
                        <a:t>Site ID</a:t>
                      </a:r>
                      <a:endParaRPr lang="en-US" sz="900">
                        <a:effectLst/>
                        <a:latin typeface="Calibri" panose="020F0502020204030204" pitchFamily="34" charset="0"/>
                        <a:ea typeface="Calibri" panose="020F0502020204030204" pitchFamily="34" charset="0"/>
                      </a:endParaRPr>
                    </a:p>
                  </a:txBody>
                  <a:tcPr marL="62857" marR="62857" marT="0" marB="0" anchor="b"/>
                </a:tc>
                <a:tc>
                  <a:txBody>
                    <a:bodyPr/>
                    <a:lstStyle/>
                    <a:p>
                      <a:pPr marL="0" marR="0">
                        <a:spcBef>
                          <a:spcPts val="0"/>
                        </a:spcBef>
                        <a:spcAft>
                          <a:spcPts val="0"/>
                        </a:spcAft>
                      </a:pPr>
                      <a:r>
                        <a:rPr lang="en-US" sz="800">
                          <a:effectLst/>
                        </a:rPr>
                        <a:t>Site Name</a:t>
                      </a:r>
                      <a:endParaRPr lang="en-US" sz="900">
                        <a:effectLst/>
                        <a:latin typeface="Calibri" panose="020F0502020204030204" pitchFamily="34" charset="0"/>
                        <a:ea typeface="Calibri" panose="020F0502020204030204" pitchFamily="34" charset="0"/>
                      </a:endParaRPr>
                    </a:p>
                  </a:txBody>
                  <a:tcPr marL="62857" marR="62857" marT="0" marB="0" anchor="b"/>
                </a:tc>
                <a:tc>
                  <a:txBody>
                    <a:bodyPr/>
                    <a:lstStyle/>
                    <a:p>
                      <a:pPr marL="0" marR="0" algn="ctr">
                        <a:spcBef>
                          <a:spcPts val="0"/>
                        </a:spcBef>
                        <a:spcAft>
                          <a:spcPts val="0"/>
                        </a:spcAft>
                      </a:pPr>
                      <a:r>
                        <a:rPr lang="en-US" sz="800">
                          <a:effectLst/>
                        </a:rPr>
                        <a:t>Alerts 6/25 - 6/26</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Trucks 6/25 - 6/26</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Alerts Total</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Trucks Total</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3450505897"/>
                  </a:ext>
                </a:extLst>
              </a:tr>
              <a:tr h="168782">
                <a:tc>
                  <a:txBody>
                    <a:bodyPr/>
                    <a:lstStyle/>
                    <a:p>
                      <a:pPr marL="0" marR="0">
                        <a:spcBef>
                          <a:spcPts val="0"/>
                        </a:spcBef>
                        <a:spcAft>
                          <a:spcPts val="0"/>
                        </a:spcAft>
                      </a:pPr>
                      <a:r>
                        <a:rPr lang="en-US" sz="800">
                          <a:effectLst/>
                        </a:rPr>
                        <a:t>21049</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PA I-95 Bridge Collapse Road Closure NB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147</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125</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1151</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899</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162693888"/>
                  </a:ext>
                </a:extLst>
              </a:tr>
              <a:tr h="168782">
                <a:tc>
                  <a:txBody>
                    <a:bodyPr/>
                    <a:lstStyle/>
                    <a:p>
                      <a:pPr marL="0" marR="0">
                        <a:spcBef>
                          <a:spcPts val="0"/>
                        </a:spcBef>
                        <a:spcAft>
                          <a:spcPts val="0"/>
                        </a:spcAft>
                      </a:pPr>
                      <a:r>
                        <a:rPr lang="en-US" sz="800">
                          <a:effectLst/>
                        </a:rPr>
                        <a:t>21050</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PA I-95 Bridge Collapse Road Closure SB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113</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96</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942</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862</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2891224840"/>
                  </a:ext>
                </a:extLst>
              </a:tr>
              <a:tr h="168782">
                <a:tc>
                  <a:txBody>
                    <a:bodyPr/>
                    <a:lstStyle/>
                    <a:p>
                      <a:pPr marL="0" marR="0">
                        <a:spcBef>
                          <a:spcPts val="0"/>
                        </a:spcBef>
                        <a:spcAft>
                          <a:spcPts val="0"/>
                        </a:spcAft>
                      </a:pPr>
                      <a:r>
                        <a:rPr lang="en-US" sz="800">
                          <a:effectLst/>
                        </a:rPr>
                        <a:t>21051</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PA I-95 Bridge Collapse Road Closure Border Alert NB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318</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302</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4373</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3385</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4268151787"/>
                  </a:ext>
                </a:extLst>
              </a:tr>
              <a:tr h="168782">
                <a:tc>
                  <a:txBody>
                    <a:bodyPr/>
                    <a:lstStyle/>
                    <a:p>
                      <a:pPr marL="0" marR="0">
                        <a:spcBef>
                          <a:spcPts val="0"/>
                        </a:spcBef>
                        <a:spcAft>
                          <a:spcPts val="0"/>
                        </a:spcAft>
                      </a:pPr>
                      <a:r>
                        <a:rPr lang="en-US" sz="800">
                          <a:effectLst/>
                        </a:rPr>
                        <a:t>21052</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PA I-95 Bridge Collapse Road Closure Border Alert SB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37</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35</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704</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589</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2667999652"/>
                  </a:ext>
                </a:extLst>
              </a:tr>
              <a:tr h="168782">
                <a:tc>
                  <a:txBody>
                    <a:bodyPr/>
                    <a:lstStyle/>
                    <a:p>
                      <a:pPr marL="0" marR="0">
                        <a:spcBef>
                          <a:spcPts val="0"/>
                        </a:spcBef>
                        <a:spcAft>
                          <a:spcPts val="0"/>
                        </a:spcAft>
                      </a:pPr>
                      <a:r>
                        <a:rPr lang="en-US" sz="800">
                          <a:effectLst/>
                        </a:rPr>
                        <a:t>21053</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PA I-95 Bridge Collapse Road Closure Bridge Border Alert WB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439</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399</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7728</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5235</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3685714005"/>
                  </a:ext>
                </a:extLst>
              </a:tr>
              <a:tr h="168782">
                <a:tc>
                  <a:txBody>
                    <a:bodyPr/>
                    <a:lstStyle/>
                    <a:p>
                      <a:pPr marL="0" marR="0">
                        <a:spcBef>
                          <a:spcPts val="0"/>
                        </a:spcBef>
                        <a:spcAft>
                          <a:spcPts val="0"/>
                        </a:spcAft>
                      </a:pPr>
                      <a:r>
                        <a:rPr lang="en-US" sz="800">
                          <a:effectLst/>
                        </a:rPr>
                        <a:t>21056</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NJ I-95 Bridge Collapse SB I-295 at Exit 62 SB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53</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49</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969</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713</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2659289685"/>
                  </a:ext>
                </a:extLst>
              </a:tr>
              <a:tr h="168782">
                <a:tc>
                  <a:txBody>
                    <a:bodyPr/>
                    <a:lstStyle/>
                    <a:p>
                      <a:pPr marL="0" marR="0">
                        <a:spcBef>
                          <a:spcPts val="0"/>
                        </a:spcBef>
                        <a:spcAft>
                          <a:spcPts val="0"/>
                        </a:spcAft>
                      </a:pPr>
                      <a:r>
                        <a:rPr lang="en-US" sz="800">
                          <a:effectLst/>
                        </a:rPr>
                        <a:t>21057</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NJ I-95 Bridge Collapse WB 76 at I-676 WB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121</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112</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1806</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1282</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1190776505"/>
                  </a:ext>
                </a:extLst>
              </a:tr>
              <a:tr h="168782">
                <a:tc>
                  <a:txBody>
                    <a:bodyPr/>
                    <a:lstStyle/>
                    <a:p>
                      <a:pPr marL="0" marR="0">
                        <a:spcBef>
                          <a:spcPts val="0"/>
                        </a:spcBef>
                        <a:spcAft>
                          <a:spcPts val="0"/>
                        </a:spcAft>
                      </a:pPr>
                      <a:r>
                        <a:rPr lang="en-US" sz="800">
                          <a:effectLst/>
                        </a:rPr>
                        <a:t>21058</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NJ I-95 Bridge Collapse SB I-295 at Exit 40 SB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158</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154</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3357</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2319</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202135641"/>
                  </a:ext>
                </a:extLst>
              </a:tr>
              <a:tr h="168782">
                <a:tc>
                  <a:txBody>
                    <a:bodyPr/>
                    <a:lstStyle/>
                    <a:p>
                      <a:pPr marL="0" marR="0">
                        <a:spcBef>
                          <a:spcPts val="0"/>
                        </a:spcBef>
                        <a:spcAft>
                          <a:spcPts val="0"/>
                        </a:spcAft>
                      </a:pPr>
                      <a:r>
                        <a:rPr lang="en-US" sz="800">
                          <a:effectLst/>
                        </a:rPr>
                        <a:t>21059</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NJ I-95 Bridge Collapse NB I-295 at Exit 23 NB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458</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381</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5015</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4346</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2619179247"/>
                  </a:ext>
                </a:extLst>
              </a:tr>
              <a:tr h="168782">
                <a:tc>
                  <a:txBody>
                    <a:bodyPr/>
                    <a:lstStyle/>
                    <a:p>
                      <a:pPr marL="0" marR="0">
                        <a:spcBef>
                          <a:spcPts val="0"/>
                        </a:spcBef>
                        <a:spcAft>
                          <a:spcPts val="0"/>
                        </a:spcAft>
                      </a:pPr>
                      <a:r>
                        <a:rPr lang="en-US" sz="800">
                          <a:effectLst/>
                        </a:rPr>
                        <a:t>21060</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NJ I-95 Bridge Collapse SB I-295 at Exit 28 SB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dirty="0">
                          <a:effectLst/>
                        </a:rPr>
                        <a:t>218</a:t>
                      </a:r>
                      <a:endParaRPr lang="en-US" sz="900" dirty="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208</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4050</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2812</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3581354877"/>
                  </a:ext>
                </a:extLst>
              </a:tr>
              <a:tr h="168782">
                <a:tc>
                  <a:txBody>
                    <a:bodyPr/>
                    <a:lstStyle/>
                    <a:p>
                      <a:pPr marL="0" marR="0">
                        <a:spcBef>
                          <a:spcPts val="0"/>
                        </a:spcBef>
                        <a:spcAft>
                          <a:spcPts val="0"/>
                        </a:spcAft>
                      </a:pPr>
                      <a:r>
                        <a:rPr lang="en-US" sz="800">
                          <a:effectLst/>
                        </a:rPr>
                        <a:t>21061</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NJ I-95 Bridge Collapse NB I-295 at Exit 28 NB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254</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dirty="0">
                          <a:effectLst/>
                        </a:rPr>
                        <a:t>239</a:t>
                      </a:r>
                      <a:endParaRPr lang="en-US" sz="900" dirty="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4738</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3244</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2748355196"/>
                  </a:ext>
                </a:extLst>
              </a:tr>
              <a:tr h="168782">
                <a:tc>
                  <a:txBody>
                    <a:bodyPr/>
                    <a:lstStyle/>
                    <a:p>
                      <a:pPr marL="0" marR="0">
                        <a:spcBef>
                          <a:spcPts val="0"/>
                        </a:spcBef>
                        <a:spcAft>
                          <a:spcPts val="0"/>
                        </a:spcAft>
                      </a:pPr>
                      <a:r>
                        <a:rPr lang="en-US" sz="800">
                          <a:effectLst/>
                        </a:rPr>
                        <a:t>21062</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NJ I-95 Bridge Collapse EB I-195 at Exit 7 EB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130</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dirty="0">
                          <a:effectLst/>
                        </a:rPr>
                        <a:t>127</a:t>
                      </a:r>
                      <a:endParaRPr lang="en-US" sz="900" dirty="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1759</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1379</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2645442659"/>
                  </a:ext>
                </a:extLst>
              </a:tr>
              <a:tr h="168782">
                <a:tc>
                  <a:txBody>
                    <a:bodyPr/>
                    <a:lstStyle/>
                    <a:p>
                      <a:pPr marL="0" marR="0">
                        <a:spcBef>
                          <a:spcPts val="0"/>
                        </a:spcBef>
                        <a:spcAft>
                          <a:spcPts val="0"/>
                        </a:spcAft>
                      </a:pPr>
                      <a:r>
                        <a:rPr lang="en-US" sz="800">
                          <a:effectLst/>
                        </a:rPr>
                        <a:t>21063</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MD I-95 Bridge Collapse NB I-95 at Maryland/DE border NB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826</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774</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10819</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7874</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3209595289"/>
                  </a:ext>
                </a:extLst>
              </a:tr>
              <a:tr h="168782">
                <a:tc>
                  <a:txBody>
                    <a:bodyPr/>
                    <a:lstStyle/>
                    <a:p>
                      <a:pPr marL="0" marR="0">
                        <a:spcBef>
                          <a:spcPts val="0"/>
                        </a:spcBef>
                        <a:spcAft>
                          <a:spcPts val="0"/>
                        </a:spcAft>
                      </a:pPr>
                      <a:r>
                        <a:rPr lang="en-US" sz="800">
                          <a:effectLst/>
                        </a:rPr>
                        <a:t>21064</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CT I-95 Bridge Collapse SB I-95 at the CT/RI border SB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97</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94</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2009</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1597</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2431258319"/>
                  </a:ext>
                </a:extLst>
              </a:tr>
              <a:tr h="168782">
                <a:tc>
                  <a:txBody>
                    <a:bodyPr/>
                    <a:lstStyle/>
                    <a:p>
                      <a:pPr marL="0" marR="0">
                        <a:spcBef>
                          <a:spcPts val="0"/>
                        </a:spcBef>
                        <a:spcAft>
                          <a:spcPts val="0"/>
                        </a:spcAft>
                      </a:pPr>
                      <a:r>
                        <a:rPr lang="en-US" sz="800">
                          <a:effectLst/>
                        </a:rPr>
                        <a:t>21065</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RI I-95 Bridge Collapse SB I-95 at the RI/MA border SB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52</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50</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1122</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866</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18506713"/>
                  </a:ext>
                </a:extLst>
              </a:tr>
              <a:tr h="168782">
                <a:tc>
                  <a:txBody>
                    <a:bodyPr/>
                    <a:lstStyle/>
                    <a:p>
                      <a:pPr marL="0" marR="0">
                        <a:spcBef>
                          <a:spcPts val="0"/>
                        </a:spcBef>
                        <a:spcAft>
                          <a:spcPts val="0"/>
                        </a:spcAft>
                      </a:pPr>
                      <a:r>
                        <a:rPr lang="en-US" sz="800">
                          <a:effectLst/>
                        </a:rPr>
                        <a:t>21066</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NJ I-95 Bridge Collapse SB I-95 at the NJ/NY border WB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651</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595</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11147</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7636</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3172536527"/>
                  </a:ext>
                </a:extLst>
              </a:tr>
              <a:tr h="168782">
                <a:tc>
                  <a:txBody>
                    <a:bodyPr/>
                    <a:lstStyle/>
                    <a:p>
                      <a:pPr marL="0" marR="0">
                        <a:spcBef>
                          <a:spcPts val="0"/>
                        </a:spcBef>
                        <a:spcAft>
                          <a:spcPts val="0"/>
                        </a:spcAft>
                      </a:pPr>
                      <a:r>
                        <a:rPr lang="en-US" sz="800">
                          <a:effectLst/>
                        </a:rPr>
                        <a:t>21067</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dirty="0">
                          <a:effectLst/>
                        </a:rPr>
                        <a:t>NY I-95 Bridge Collapse SB I-95 at the NY/CT border SB</a:t>
                      </a:r>
                      <a:endParaRPr lang="en-US" sz="900" dirty="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3778</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2,468</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12581</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8684</a:t>
                      </a:r>
                      <a:endParaRPr lang="en-US" sz="90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4214545197"/>
                  </a:ext>
                </a:extLst>
              </a:tr>
              <a:tr h="168782">
                <a:tc>
                  <a:txBody>
                    <a:bodyPr/>
                    <a:lstStyle/>
                    <a:p>
                      <a:pPr marL="0" marR="0">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spcBef>
                          <a:spcPts val="0"/>
                        </a:spcBef>
                        <a:spcAft>
                          <a:spcPts val="0"/>
                        </a:spcAft>
                      </a:pPr>
                      <a:r>
                        <a:rPr lang="en-US" sz="800">
                          <a:effectLst/>
                        </a:rPr>
                        <a:t>Total</a:t>
                      </a:r>
                      <a:endParaRPr lang="en-US" sz="900">
                        <a:effectLst/>
                        <a:latin typeface="Calibri" panose="020F0502020204030204" pitchFamily="34" charset="0"/>
                        <a:ea typeface="Calibri" panose="020F0502020204030204" pitchFamily="34" charset="0"/>
                      </a:endParaRPr>
                    </a:p>
                  </a:txBody>
                  <a:tcPr marL="62857" marR="62857" marT="0" marB="0"/>
                </a:tc>
                <a:tc>
                  <a:txBody>
                    <a:bodyPr/>
                    <a:lstStyle/>
                    <a:p>
                      <a:pPr marL="0" marR="0" algn="ctr">
                        <a:spcBef>
                          <a:spcPts val="0"/>
                        </a:spcBef>
                        <a:spcAft>
                          <a:spcPts val="0"/>
                        </a:spcAft>
                      </a:pPr>
                      <a:r>
                        <a:rPr lang="en-US" sz="800">
                          <a:effectLst/>
                        </a:rPr>
                        <a:t>7,850</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800">
                          <a:effectLst/>
                        </a:rPr>
                        <a:t>6,208 </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a:effectLst/>
                        </a:rPr>
                        <a:t>74,270</a:t>
                      </a:r>
                      <a:endParaRPr lang="en-US" sz="900">
                        <a:effectLst/>
                        <a:latin typeface="Calibri" panose="020F0502020204030204" pitchFamily="34" charset="0"/>
                        <a:ea typeface="Calibri" panose="020F0502020204030204" pitchFamily="34" charset="0"/>
                      </a:endParaRPr>
                    </a:p>
                  </a:txBody>
                  <a:tcPr marL="62857" marR="62857" marT="0" marB="0" anchor="ctr"/>
                </a:tc>
                <a:tc>
                  <a:txBody>
                    <a:bodyPr/>
                    <a:lstStyle/>
                    <a:p>
                      <a:pPr marL="0" marR="0" algn="ctr">
                        <a:spcBef>
                          <a:spcPts val="0"/>
                        </a:spcBef>
                        <a:spcAft>
                          <a:spcPts val="0"/>
                        </a:spcAft>
                      </a:pPr>
                      <a:r>
                        <a:rPr lang="en-US" sz="1000" dirty="0">
                          <a:effectLst/>
                        </a:rPr>
                        <a:t>53,722</a:t>
                      </a:r>
                      <a:endParaRPr lang="en-US" sz="900" dirty="0">
                        <a:effectLst/>
                        <a:latin typeface="Calibri" panose="020F0502020204030204" pitchFamily="34" charset="0"/>
                        <a:ea typeface="Calibri" panose="020F0502020204030204" pitchFamily="34" charset="0"/>
                      </a:endParaRPr>
                    </a:p>
                  </a:txBody>
                  <a:tcPr marL="62857" marR="62857" marT="0" marB="0" anchor="ctr"/>
                </a:tc>
                <a:extLst>
                  <a:ext uri="{0D108BD9-81ED-4DB2-BD59-A6C34878D82A}">
                    <a16:rowId xmlns:a16="http://schemas.microsoft.com/office/drawing/2014/main" val="3741239648"/>
                  </a:ext>
                </a:extLst>
              </a:tr>
            </a:tbl>
          </a:graphicData>
        </a:graphic>
      </p:graphicFrame>
      <p:sp>
        <p:nvSpPr>
          <p:cNvPr id="6" name="Rectangle 3">
            <a:extLst>
              <a:ext uri="{FF2B5EF4-FFF2-40B4-BE49-F238E27FC236}">
                <a16:creationId xmlns:a16="http://schemas.microsoft.com/office/drawing/2014/main" id="{8BDA8579-9BAA-5ACC-5015-56D6BD3F7ECF}"/>
              </a:ext>
            </a:extLst>
          </p:cNvPr>
          <p:cNvSpPr>
            <a:spLocks noChangeArrowheads="1"/>
          </p:cNvSpPr>
          <p:nvPr/>
        </p:nvSpPr>
        <p:spPr bwMode="auto">
          <a:xfrm>
            <a:off x="2197582" y="5573909"/>
            <a:ext cx="7796836" cy="1115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3400" b="0" i="0" u="none" strike="noStrike" kern="1200" cap="none" spc="0" normalizeH="0" baseline="0" noProof="0" dirty="0">
                <a:ln>
                  <a:noFill/>
                </a:ln>
                <a:solidFill>
                  <a:srgbClr val="363636"/>
                </a:solidFill>
                <a:effectLst/>
                <a:uLnTx/>
                <a:uFillTx/>
                <a:latin typeface="nyt-imperial"/>
                <a:ea typeface="+mn-ea"/>
                <a:cs typeface="+mn-cs"/>
              </a:rPr>
              <a:t>53,722 commercial vehicles alerted between June 12</a:t>
            </a:r>
            <a:r>
              <a:rPr kumimoji="0" lang="en-US" sz="3400" b="0" i="0" u="none" strike="noStrike" kern="1200" cap="none" spc="0" normalizeH="0" baseline="30000" noProof="0" dirty="0">
                <a:ln>
                  <a:noFill/>
                </a:ln>
                <a:solidFill>
                  <a:srgbClr val="363636"/>
                </a:solidFill>
                <a:effectLst/>
                <a:uLnTx/>
                <a:uFillTx/>
                <a:latin typeface="nyt-imperial"/>
                <a:ea typeface="+mn-ea"/>
                <a:cs typeface="+mn-cs"/>
              </a:rPr>
              <a:t>th</a:t>
            </a:r>
            <a:r>
              <a:rPr kumimoji="0" lang="en-US" sz="3400" b="0" i="0" u="none" strike="noStrike" kern="1200" cap="none" spc="0" normalizeH="0" baseline="0" noProof="0" dirty="0">
                <a:ln>
                  <a:noFill/>
                </a:ln>
                <a:solidFill>
                  <a:srgbClr val="363636"/>
                </a:solidFill>
                <a:effectLst/>
                <a:uLnTx/>
                <a:uFillTx/>
                <a:latin typeface="nyt-imperial"/>
                <a:ea typeface="+mn-ea"/>
                <a:cs typeface="+mn-cs"/>
              </a:rPr>
              <a:t> and June 26</a:t>
            </a:r>
            <a:r>
              <a:rPr kumimoji="0" lang="en-US" sz="3400" b="0" i="0" u="none" strike="noStrike" kern="1200" cap="none" spc="0" normalizeH="0" baseline="30000" noProof="0" dirty="0">
                <a:ln>
                  <a:noFill/>
                </a:ln>
                <a:solidFill>
                  <a:srgbClr val="363636"/>
                </a:solidFill>
                <a:effectLst/>
                <a:uLnTx/>
                <a:uFillTx/>
                <a:latin typeface="nyt-imperial"/>
                <a:ea typeface="+mn-ea"/>
                <a:cs typeface="+mn-cs"/>
              </a:rPr>
              <a:t>th</a:t>
            </a:r>
            <a:r>
              <a:rPr kumimoji="0" lang="en-US" sz="3400" b="0" i="0" u="none" strike="noStrike" kern="1200" cap="none" spc="0" normalizeH="0" baseline="0" noProof="0" dirty="0">
                <a:ln>
                  <a:noFill/>
                </a:ln>
                <a:solidFill>
                  <a:srgbClr val="363636"/>
                </a:solidFill>
                <a:effectLst/>
                <a:uLnTx/>
                <a:uFillTx/>
                <a:latin typeface="nyt-imperial"/>
                <a:ea typeface="+mn-ea"/>
                <a:cs typeface="+mn-cs"/>
              </a:rPr>
              <a:t> </a:t>
            </a:r>
            <a:endParaRPr kumimoji="0" lang="en-CA" altLang="en-US" sz="3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D91F6F2A-3CE1-6570-1941-9583B761C72B}"/>
              </a:ext>
            </a:extLst>
          </p:cNvPr>
          <p:cNvSpPr/>
          <p:nvPr/>
        </p:nvSpPr>
        <p:spPr>
          <a:xfrm>
            <a:off x="9115328" y="5105401"/>
            <a:ext cx="1076619" cy="33759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1">
            <a:extLst>
              <a:ext uri="{FF2B5EF4-FFF2-40B4-BE49-F238E27FC236}">
                <a16:creationId xmlns:a16="http://schemas.microsoft.com/office/drawing/2014/main" id="{9C2FE7D0-A1E6-98D6-9A6C-C1B8CA0FA26D}"/>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41</a:t>
            </a:fld>
            <a:endParaRPr lang="en-US" b="1" dirty="0">
              <a:solidFill>
                <a:schemeClr val="tx1"/>
              </a:solidFill>
            </a:endParaRPr>
          </a:p>
        </p:txBody>
      </p:sp>
    </p:spTree>
    <p:extLst>
      <p:ext uri="{BB962C8B-B14F-4D97-AF65-F5344CB8AC3E}">
        <p14:creationId xmlns:p14="http://schemas.microsoft.com/office/powerpoint/2010/main" val="25980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32BC369-3A6A-1F46-9451-21493B962E6F}"/>
              </a:ext>
            </a:extLst>
          </p:cNvPr>
          <p:cNvSpPr>
            <a:spLocks noChangeArrowheads="1"/>
          </p:cNvSpPr>
          <p:nvPr/>
        </p:nvSpPr>
        <p:spPr bwMode="auto">
          <a:xfrm>
            <a:off x="1524001" y="71875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BA17FA2-9BDB-AD6D-F8A1-38D9CAB16382}"/>
              </a:ext>
            </a:extLst>
          </p:cNvPr>
          <p:cNvSpPr txBox="1"/>
          <p:nvPr/>
        </p:nvSpPr>
        <p:spPr>
          <a:xfrm>
            <a:off x="2028424" y="1284499"/>
            <a:ext cx="818237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Traditional Traveler Information Platforms</a:t>
            </a:r>
            <a:endPar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13" name="Picture 12">
            <a:extLst>
              <a:ext uri="{FF2B5EF4-FFF2-40B4-BE49-F238E27FC236}">
                <a16:creationId xmlns:a16="http://schemas.microsoft.com/office/drawing/2014/main" id="{0CD18D0B-8FE0-4FAF-9DBC-A227CFCF74D5}"/>
              </a:ext>
            </a:extLst>
          </p:cNvPr>
          <p:cNvPicPr>
            <a:picLocks noChangeAspect="1"/>
          </p:cNvPicPr>
          <p:nvPr/>
        </p:nvPicPr>
        <p:blipFill rotWithShape="1">
          <a:blip r:embed="rId3"/>
          <a:srcRect t="11816" r="50000" b="3102"/>
          <a:stretch/>
        </p:blipFill>
        <p:spPr>
          <a:xfrm>
            <a:off x="3657600" y="2514600"/>
            <a:ext cx="3981470" cy="190546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6" name="Picture 15">
            <a:extLst>
              <a:ext uri="{FF2B5EF4-FFF2-40B4-BE49-F238E27FC236}">
                <a16:creationId xmlns:a16="http://schemas.microsoft.com/office/drawing/2014/main" id="{336D1B8A-D746-2333-A5E5-9B1BA34A2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4040" y="2473432"/>
            <a:ext cx="1690079" cy="2178793"/>
          </a:xfrm>
          <a:prstGeom prst="rect">
            <a:avLst/>
          </a:prstGeom>
        </p:spPr>
      </p:pic>
      <p:sp>
        <p:nvSpPr>
          <p:cNvPr id="18" name="Title 1">
            <a:extLst>
              <a:ext uri="{FF2B5EF4-FFF2-40B4-BE49-F238E27FC236}">
                <a16:creationId xmlns:a16="http://schemas.microsoft.com/office/drawing/2014/main" id="{44C8BFB5-0A7C-F9D0-9D90-7FB36DC46C4E}"/>
              </a:ext>
            </a:extLst>
          </p:cNvPr>
          <p:cNvSpPr txBox="1">
            <a:spLocks/>
          </p:cNvSpPr>
          <p:nvPr/>
        </p:nvSpPr>
        <p:spPr>
          <a:xfrm>
            <a:off x="8122826" y="5180972"/>
            <a:ext cx="2065407" cy="913454"/>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Light" panose="020F0302020204030204"/>
                <a:ea typeface="+mj-ea"/>
                <a:cs typeface="+mj-cs"/>
              </a:rPr>
              <a:t>Social Media</a:t>
            </a: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17 Twitter Handles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rPr>
              <a:t>Avg 7,700 tweets/</a:t>
            </a:r>
            <a:r>
              <a:rPr kumimoji="0" lang="en-US" sz="1600" b="1" i="0" u="none" strike="noStrike" kern="1200" cap="none" spc="0" normalizeH="0" baseline="0" noProof="0" dirty="0" err="1">
                <a:ln>
                  <a:noFill/>
                </a:ln>
                <a:solidFill>
                  <a:prstClr val="black"/>
                </a:solidFill>
                <a:effectLst/>
                <a:uLnTx/>
                <a:uFillTx/>
                <a:latin typeface="Calibri Light" panose="020F0302020204030204"/>
                <a:ea typeface="+mj-ea"/>
                <a:cs typeface="+mj-cs"/>
              </a:rPr>
              <a:t>mo</a:t>
            </a:r>
            <a:endPar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9218" name="Picture 2" descr="IT Rules Amendment Empowers Centre To Identify 'Fake News' In Social Media  About Central Govt">
            <a:extLst>
              <a:ext uri="{FF2B5EF4-FFF2-40B4-BE49-F238E27FC236}">
                <a16:creationId xmlns:a16="http://schemas.microsoft.com/office/drawing/2014/main" id="{4780D1AD-EA96-16D9-18F9-BB34DC837A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66" t="12667" r="47867" b="9111"/>
          <a:stretch/>
        </p:blipFill>
        <p:spPr bwMode="auto">
          <a:xfrm>
            <a:off x="8156132" y="2508068"/>
            <a:ext cx="2094902" cy="2143621"/>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323E3D31-D6D0-CFF9-EE01-E18E0ABA6C34}"/>
              </a:ext>
            </a:extLst>
          </p:cNvPr>
          <p:cNvSpPr txBox="1">
            <a:spLocks/>
          </p:cNvSpPr>
          <p:nvPr/>
        </p:nvSpPr>
        <p:spPr>
          <a:xfrm>
            <a:off x="4610100" y="5068626"/>
            <a:ext cx="2590800" cy="1138146"/>
          </a:xfrm>
          <a:prstGeom prst="rect">
            <a:avLst/>
          </a:prstGeom>
          <a:solidFill>
            <a:schemeClr val="bg1"/>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Light" panose="020F0302020204030204"/>
                <a:ea typeface="+mj-ea"/>
                <a:cs typeface="+mj-cs"/>
              </a:rPr>
              <a:t>Website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j-ea"/>
                <a:cs typeface="+mj-cs"/>
              </a:rPr>
              <a:t>Over 45 </a:t>
            </a:r>
            <a:r>
              <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rPr>
              <a:t>million visits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rPr>
              <a:t>(2017-2022)</a:t>
            </a:r>
          </a:p>
        </p:txBody>
      </p:sp>
      <p:sp>
        <p:nvSpPr>
          <p:cNvPr id="20" name="Title 1">
            <a:extLst>
              <a:ext uri="{FF2B5EF4-FFF2-40B4-BE49-F238E27FC236}">
                <a16:creationId xmlns:a16="http://schemas.microsoft.com/office/drawing/2014/main" id="{E7ED6950-7E38-969F-CB6B-BD2ADB768ADC}"/>
              </a:ext>
            </a:extLst>
          </p:cNvPr>
          <p:cNvSpPr txBox="1">
            <a:spLocks/>
          </p:cNvSpPr>
          <p:nvPr/>
        </p:nvSpPr>
        <p:spPr>
          <a:xfrm>
            <a:off x="1799442" y="5162308"/>
            <a:ext cx="1858159" cy="950783"/>
          </a:xfrm>
          <a:prstGeom prst="rect">
            <a:avLst/>
          </a:prstGeom>
          <a:solidFill>
            <a:schemeClr val="bg1"/>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Light" panose="020F0302020204030204"/>
                <a:ea typeface="+mj-ea"/>
                <a:cs typeface="+mj-cs"/>
              </a:rPr>
              <a:t>Phone System</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j-ea"/>
                <a:cs typeface="+mj-cs"/>
              </a:rPr>
              <a:t>3 million calls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rPr>
              <a:t>(2017-2022)</a:t>
            </a:r>
          </a:p>
        </p:txBody>
      </p:sp>
      <p:sp>
        <p:nvSpPr>
          <p:cNvPr id="3" name="Slide Number Placeholder 1">
            <a:extLst>
              <a:ext uri="{FF2B5EF4-FFF2-40B4-BE49-F238E27FC236}">
                <a16:creationId xmlns:a16="http://schemas.microsoft.com/office/drawing/2014/main" id="{C37CDF16-2F6F-28B0-51FA-DAD940BC03C1}"/>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42</a:t>
            </a:fld>
            <a:endParaRPr lang="en-US" b="1" dirty="0">
              <a:solidFill>
                <a:schemeClr val="tx1"/>
              </a:solidFill>
            </a:endParaRPr>
          </a:p>
        </p:txBody>
      </p:sp>
    </p:spTree>
    <p:extLst>
      <p:ext uri="{BB962C8B-B14F-4D97-AF65-F5344CB8AC3E}">
        <p14:creationId xmlns:p14="http://schemas.microsoft.com/office/powerpoint/2010/main" val="22390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fade">
                                      <p:cBhvr>
                                        <p:cTn id="23" dur="500"/>
                                        <p:tgtEl>
                                          <p:spTgt spid="92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32BC369-3A6A-1F46-9451-21493B962E6F}"/>
              </a:ext>
            </a:extLst>
          </p:cNvPr>
          <p:cNvSpPr>
            <a:spLocks noChangeArrowheads="1"/>
          </p:cNvSpPr>
          <p:nvPr/>
        </p:nvSpPr>
        <p:spPr bwMode="auto">
          <a:xfrm>
            <a:off x="1524001" y="71875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BA17FA2-9BDB-AD6D-F8A1-38D9CAB16382}"/>
              </a:ext>
            </a:extLst>
          </p:cNvPr>
          <p:cNvSpPr txBox="1"/>
          <p:nvPr/>
        </p:nvSpPr>
        <p:spPr>
          <a:xfrm>
            <a:off x="2028424" y="1284499"/>
            <a:ext cx="818237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Voice Assistant Platforms</a:t>
            </a:r>
            <a:endPar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4" name="Picture 3">
            <a:extLst>
              <a:ext uri="{FF2B5EF4-FFF2-40B4-BE49-F238E27FC236}">
                <a16:creationId xmlns:a16="http://schemas.microsoft.com/office/drawing/2014/main" id="{78207E21-AA87-D7AE-21A3-42B2F12058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954"/>
          <a:stretch/>
        </p:blipFill>
        <p:spPr>
          <a:xfrm>
            <a:off x="7273637" y="4553099"/>
            <a:ext cx="2992839" cy="1866236"/>
          </a:xfrm>
          <a:prstGeom prst="rect">
            <a:avLst/>
          </a:prstGeom>
        </p:spPr>
      </p:pic>
      <p:pic>
        <p:nvPicPr>
          <p:cNvPr id="5" name="Picture 4">
            <a:extLst>
              <a:ext uri="{FF2B5EF4-FFF2-40B4-BE49-F238E27FC236}">
                <a16:creationId xmlns:a16="http://schemas.microsoft.com/office/drawing/2014/main" id="{D8F608FC-322F-7ED2-D952-D47246804F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42" t="12021" r="25921" b="13560"/>
          <a:stretch/>
        </p:blipFill>
        <p:spPr>
          <a:xfrm>
            <a:off x="7969955" y="2076599"/>
            <a:ext cx="1600200" cy="2438400"/>
          </a:xfrm>
          <a:prstGeom prst="rect">
            <a:avLst/>
          </a:prstGeom>
        </p:spPr>
      </p:pic>
      <p:sp>
        <p:nvSpPr>
          <p:cNvPr id="7" name="TextBox 6">
            <a:extLst>
              <a:ext uri="{FF2B5EF4-FFF2-40B4-BE49-F238E27FC236}">
                <a16:creationId xmlns:a16="http://schemas.microsoft.com/office/drawing/2014/main" id="{A7B66073-6877-56C5-8261-9EE65F203557}"/>
              </a:ext>
            </a:extLst>
          </p:cNvPr>
          <p:cNvSpPr txBox="1"/>
          <p:nvPr/>
        </p:nvSpPr>
        <p:spPr>
          <a:xfrm>
            <a:off x="1662566" y="2438401"/>
            <a:ext cx="5576435" cy="20928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In 2019, NJDOT coined the phrases…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“Alexa…talk to New Jersey Traffic”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“Hey Google…talk to New Jersey Traffic”</a:t>
            </a:r>
          </a:p>
        </p:txBody>
      </p:sp>
      <p:sp>
        <p:nvSpPr>
          <p:cNvPr id="9" name="TextBox 8">
            <a:extLst>
              <a:ext uri="{FF2B5EF4-FFF2-40B4-BE49-F238E27FC236}">
                <a16:creationId xmlns:a16="http://schemas.microsoft.com/office/drawing/2014/main" id="{8136F2CE-75C6-6B16-A2BD-F07356390F93}"/>
              </a:ext>
            </a:extLst>
          </p:cNvPr>
          <p:cNvSpPr txBox="1"/>
          <p:nvPr/>
        </p:nvSpPr>
        <p:spPr>
          <a:xfrm>
            <a:off x="1761477" y="4839886"/>
            <a:ext cx="4984182"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First State DOT in the country to use Alexa and Google Home to provide 511 information</a:t>
            </a:r>
          </a:p>
        </p:txBody>
      </p:sp>
      <p:sp>
        <p:nvSpPr>
          <p:cNvPr id="3" name="Slide Number Placeholder 1">
            <a:extLst>
              <a:ext uri="{FF2B5EF4-FFF2-40B4-BE49-F238E27FC236}">
                <a16:creationId xmlns:a16="http://schemas.microsoft.com/office/drawing/2014/main" id="{E497A771-0067-23E8-A458-D325BF5D22E3}"/>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43</a:t>
            </a:fld>
            <a:endParaRPr lang="en-US" b="1" dirty="0">
              <a:solidFill>
                <a:schemeClr val="tx1"/>
              </a:solidFill>
            </a:endParaRPr>
          </a:p>
        </p:txBody>
      </p:sp>
    </p:spTree>
    <p:extLst>
      <p:ext uri="{BB962C8B-B14F-4D97-AF65-F5344CB8AC3E}">
        <p14:creationId xmlns:p14="http://schemas.microsoft.com/office/powerpoint/2010/main" val="4078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32BC369-3A6A-1F46-9451-21493B962E6F}"/>
              </a:ext>
            </a:extLst>
          </p:cNvPr>
          <p:cNvSpPr>
            <a:spLocks noChangeArrowheads="1"/>
          </p:cNvSpPr>
          <p:nvPr/>
        </p:nvSpPr>
        <p:spPr bwMode="auto">
          <a:xfrm>
            <a:off x="1524001" y="71875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BA17FA2-9BDB-AD6D-F8A1-38D9CAB16382}"/>
              </a:ext>
            </a:extLst>
          </p:cNvPr>
          <p:cNvSpPr txBox="1"/>
          <p:nvPr/>
        </p:nvSpPr>
        <p:spPr>
          <a:xfrm>
            <a:off x="2028424" y="1284499"/>
            <a:ext cx="818237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Voice Assistant Platforms</a:t>
            </a:r>
            <a:endPar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4" name="Picture 3">
            <a:extLst>
              <a:ext uri="{FF2B5EF4-FFF2-40B4-BE49-F238E27FC236}">
                <a16:creationId xmlns:a16="http://schemas.microsoft.com/office/drawing/2014/main" id="{78207E21-AA87-D7AE-21A3-42B2F12058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954"/>
          <a:stretch/>
        </p:blipFill>
        <p:spPr>
          <a:xfrm>
            <a:off x="5987902" y="3200400"/>
            <a:ext cx="3645260" cy="2273064"/>
          </a:xfrm>
          <a:prstGeom prst="rect">
            <a:avLst/>
          </a:prstGeom>
        </p:spPr>
      </p:pic>
      <p:pic>
        <p:nvPicPr>
          <p:cNvPr id="5" name="Picture 4">
            <a:extLst>
              <a:ext uri="{FF2B5EF4-FFF2-40B4-BE49-F238E27FC236}">
                <a16:creationId xmlns:a16="http://schemas.microsoft.com/office/drawing/2014/main" id="{D8F608FC-322F-7ED2-D952-D47246804F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42" t="12021" r="25921" b="13560"/>
          <a:stretch/>
        </p:blipFill>
        <p:spPr>
          <a:xfrm>
            <a:off x="2834092" y="2737012"/>
            <a:ext cx="2005445" cy="3055915"/>
          </a:xfrm>
          <a:prstGeom prst="rect">
            <a:avLst/>
          </a:prstGeom>
        </p:spPr>
      </p:pic>
      <p:sp>
        <p:nvSpPr>
          <p:cNvPr id="7" name="TextBox 6">
            <a:extLst>
              <a:ext uri="{FF2B5EF4-FFF2-40B4-BE49-F238E27FC236}">
                <a16:creationId xmlns:a16="http://schemas.microsoft.com/office/drawing/2014/main" id="{A7B66073-6877-56C5-8261-9EE65F203557}"/>
              </a:ext>
            </a:extLst>
          </p:cNvPr>
          <p:cNvSpPr txBox="1"/>
          <p:nvPr/>
        </p:nvSpPr>
        <p:spPr>
          <a:xfrm>
            <a:off x="2196373" y="2223140"/>
            <a:ext cx="7846478" cy="4924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Why should DOT’s provide traffic through these devices?</a:t>
            </a:r>
          </a:p>
        </p:txBody>
      </p:sp>
      <p:sp>
        <p:nvSpPr>
          <p:cNvPr id="6" name="TextBox 5">
            <a:extLst>
              <a:ext uri="{FF2B5EF4-FFF2-40B4-BE49-F238E27FC236}">
                <a16:creationId xmlns:a16="http://schemas.microsoft.com/office/drawing/2014/main" id="{3A38AAFC-F105-0195-503E-6C340B976E73}"/>
              </a:ext>
            </a:extLst>
          </p:cNvPr>
          <p:cNvSpPr txBox="1"/>
          <p:nvPr/>
        </p:nvSpPr>
        <p:spPr>
          <a:xfrm>
            <a:off x="2135723" y="5875315"/>
            <a:ext cx="3402185"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500,000,000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Alexa-enabled devices</a:t>
            </a:r>
          </a:p>
        </p:txBody>
      </p:sp>
      <p:sp>
        <p:nvSpPr>
          <p:cNvPr id="8" name="TextBox 7">
            <a:extLst>
              <a:ext uri="{FF2B5EF4-FFF2-40B4-BE49-F238E27FC236}">
                <a16:creationId xmlns:a16="http://schemas.microsoft.com/office/drawing/2014/main" id="{BCBAB7C5-98EA-387D-EE03-92B0B9F474CA}"/>
              </a:ext>
            </a:extLst>
          </p:cNvPr>
          <p:cNvSpPr txBox="1"/>
          <p:nvPr/>
        </p:nvSpPr>
        <p:spPr>
          <a:xfrm>
            <a:off x="6230978" y="5890555"/>
            <a:ext cx="3402185"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52,000,000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Google Home devices</a:t>
            </a:r>
          </a:p>
        </p:txBody>
      </p:sp>
      <p:sp>
        <p:nvSpPr>
          <p:cNvPr id="3" name="Slide Number Placeholder 1">
            <a:extLst>
              <a:ext uri="{FF2B5EF4-FFF2-40B4-BE49-F238E27FC236}">
                <a16:creationId xmlns:a16="http://schemas.microsoft.com/office/drawing/2014/main" id="{8CADBD7A-AE31-D357-CC82-BBFE98139B9A}"/>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44</a:t>
            </a:fld>
            <a:endParaRPr lang="en-US" b="1" dirty="0">
              <a:solidFill>
                <a:schemeClr val="tx1"/>
              </a:solidFill>
            </a:endParaRPr>
          </a:p>
        </p:txBody>
      </p:sp>
    </p:spTree>
    <p:extLst>
      <p:ext uri="{BB962C8B-B14F-4D97-AF65-F5344CB8AC3E}">
        <p14:creationId xmlns:p14="http://schemas.microsoft.com/office/powerpoint/2010/main" val="318933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943100" y="2050247"/>
            <a:ext cx="8305800"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What Is Crowdsourcing?</a:t>
            </a: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 name="TextBox 1">
            <a:extLst>
              <a:ext uri="{FF2B5EF4-FFF2-40B4-BE49-F238E27FC236}">
                <a16:creationId xmlns:a16="http://schemas.microsoft.com/office/drawing/2014/main" id="{18317F46-FDCA-7E71-C4AB-0F7D021F2AE9}"/>
              </a:ext>
            </a:extLst>
          </p:cNvPr>
          <p:cNvSpPr txBox="1"/>
          <p:nvPr/>
        </p:nvSpPr>
        <p:spPr>
          <a:xfrm>
            <a:off x="2209800" y="4419600"/>
            <a:ext cx="7924800" cy="12618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Collecting information </a:t>
            </a:r>
            <a:r>
              <a:rPr kumimoji="0" lang="en-US" sz="3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from a group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via the internet</a:t>
            </a:r>
          </a:p>
        </p:txBody>
      </p:sp>
      <p:sp>
        <p:nvSpPr>
          <p:cNvPr id="3" name="Slide Number Placeholder 1">
            <a:extLst>
              <a:ext uri="{FF2B5EF4-FFF2-40B4-BE49-F238E27FC236}">
                <a16:creationId xmlns:a16="http://schemas.microsoft.com/office/drawing/2014/main" id="{C5AECA6E-6684-14C0-BB35-69A3D241F97E}"/>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45</a:t>
            </a:fld>
            <a:endParaRPr lang="en-US" b="1" dirty="0">
              <a:solidFill>
                <a:schemeClr val="tx1"/>
              </a:solidFill>
            </a:endParaRPr>
          </a:p>
        </p:txBody>
      </p:sp>
    </p:spTree>
    <p:extLst>
      <p:ext uri="{BB962C8B-B14F-4D97-AF65-F5344CB8AC3E}">
        <p14:creationId xmlns:p14="http://schemas.microsoft.com/office/powerpoint/2010/main" val="153526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qr code on a white background&#10;&#10;Description automatically generated">
            <a:extLst>
              <a:ext uri="{FF2B5EF4-FFF2-40B4-BE49-F238E27FC236}">
                <a16:creationId xmlns:a16="http://schemas.microsoft.com/office/drawing/2014/main" id="{33479B8A-5163-6941-30FA-D389E2553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066800"/>
            <a:ext cx="5562600" cy="5562600"/>
          </a:xfrm>
          <a:prstGeom prst="rect">
            <a:avLst/>
          </a:prstGeom>
        </p:spPr>
      </p:pic>
      <p:sp>
        <p:nvSpPr>
          <p:cNvPr id="2" name="Slide Number Placeholder 1">
            <a:extLst>
              <a:ext uri="{FF2B5EF4-FFF2-40B4-BE49-F238E27FC236}">
                <a16:creationId xmlns:a16="http://schemas.microsoft.com/office/drawing/2014/main" id="{6D86CB7A-EC7E-5962-F8D7-8A87A5220DE6}"/>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46</a:t>
            </a:fld>
            <a:endParaRPr lang="en-US" b="1" dirty="0">
              <a:solidFill>
                <a:schemeClr val="tx1"/>
              </a:solidFill>
            </a:endParaRPr>
          </a:p>
        </p:txBody>
      </p:sp>
    </p:spTree>
    <p:extLst>
      <p:ext uri="{BB962C8B-B14F-4D97-AF65-F5344CB8AC3E}">
        <p14:creationId xmlns:p14="http://schemas.microsoft.com/office/powerpoint/2010/main" val="336856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58955" y="1296988"/>
            <a:ext cx="867409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Does NJDOT Use Crowdsourced Data to Manage Mobility?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 name="TextBox 3">
            <a:extLst>
              <a:ext uri="{FF2B5EF4-FFF2-40B4-BE49-F238E27FC236}">
                <a16:creationId xmlns:a16="http://schemas.microsoft.com/office/drawing/2014/main" id="{4E498C33-5F73-E20D-DA02-5A27CCB2FF00}"/>
              </a:ext>
            </a:extLst>
          </p:cNvPr>
          <p:cNvSpPr txBox="1"/>
          <p:nvPr/>
        </p:nvSpPr>
        <p:spPr>
          <a:xfrm>
            <a:off x="1944831" y="2994246"/>
            <a:ext cx="8305800"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Yes…for more than 15 years</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3" name="Picture 2" descr="Logo&#10;&#10;Description automatically generated">
            <a:extLst>
              <a:ext uri="{FF2B5EF4-FFF2-40B4-BE49-F238E27FC236}">
                <a16:creationId xmlns:a16="http://schemas.microsoft.com/office/drawing/2014/main" id="{D5E25F9D-3343-6985-BF9B-C81235409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940" y="3963625"/>
            <a:ext cx="3276600" cy="2120153"/>
          </a:xfrm>
          <a:prstGeom prst="rect">
            <a:avLst/>
          </a:prstGeom>
        </p:spPr>
      </p:pic>
      <p:pic>
        <p:nvPicPr>
          <p:cNvPr id="11266" name="Picture 2" descr="HERE Technologies - Products, Competitors, Financials, Employees,  Headquarters Locations">
            <a:extLst>
              <a:ext uri="{FF2B5EF4-FFF2-40B4-BE49-F238E27FC236}">
                <a16:creationId xmlns:a16="http://schemas.microsoft.com/office/drawing/2014/main" id="{BCB39D6C-EFBC-9CE8-89DE-468844AB5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463" y="4175115"/>
            <a:ext cx="2079911" cy="190519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7099198-5A4F-4FA8-854C-6A4CD6DFEF80}"/>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47</a:t>
            </a:fld>
            <a:endParaRPr lang="en-US" b="1" dirty="0">
              <a:solidFill>
                <a:schemeClr val="tx1"/>
              </a:solidFill>
            </a:endParaRPr>
          </a:p>
        </p:txBody>
      </p:sp>
    </p:spTree>
    <p:extLst>
      <p:ext uri="{BB962C8B-B14F-4D97-AF65-F5344CB8AC3E}">
        <p14:creationId xmlns:p14="http://schemas.microsoft.com/office/powerpoint/2010/main" val="43260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animEffect transition="in" filter="fade">
                                      <p:cBhvr>
                                        <p:cTn id="13"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p:cNvSpPr>
            <a:spLocks noGrp="1"/>
          </p:cNvSpPr>
          <p:nvPr>
            <p:ph sz="half" idx="4294967295"/>
          </p:nvPr>
        </p:nvSpPr>
        <p:spPr>
          <a:xfrm>
            <a:off x="5980989" y="2621204"/>
            <a:ext cx="5638799" cy="3474797"/>
          </a:xfrm>
          <a:prstGeom prst="rect">
            <a:avLst/>
          </a:prstGeom>
        </p:spPr>
        <p:txBody>
          <a:bodyPr>
            <a:normAutofit/>
          </a:bodyPr>
          <a:lstStyle/>
          <a:p>
            <a:pPr>
              <a:buFont typeface="Arial"/>
              <a:buChar char="•"/>
            </a:pPr>
            <a:r>
              <a:rPr lang="en-US" sz="2400" b="1" dirty="0"/>
              <a:t>Identify all possible data sources</a:t>
            </a:r>
          </a:p>
          <a:p>
            <a:pPr>
              <a:buFont typeface="Arial"/>
              <a:buChar char="•"/>
            </a:pPr>
            <a:r>
              <a:rPr lang="en-US" sz="2400" b="1" dirty="0"/>
              <a:t>Integrate and map data sources</a:t>
            </a:r>
          </a:p>
          <a:p>
            <a:pPr>
              <a:buFont typeface="Arial"/>
              <a:buChar char="•"/>
            </a:pPr>
            <a:r>
              <a:rPr lang="en-US" sz="2400" b="1" dirty="0"/>
              <a:t>Develop “Business Rules” for data source</a:t>
            </a:r>
          </a:p>
          <a:p>
            <a:pPr>
              <a:buFont typeface="Arial"/>
              <a:buChar char="•"/>
            </a:pPr>
            <a:r>
              <a:rPr lang="en-US" sz="2400" b="1" dirty="0"/>
              <a:t>Winning Source generated by DFE</a:t>
            </a:r>
          </a:p>
          <a:p>
            <a:pPr>
              <a:buFont typeface="Arial"/>
              <a:buChar char="•"/>
            </a:pPr>
            <a:r>
              <a:rPr lang="en-US" sz="2400" b="1" dirty="0"/>
              <a:t>Results updated every minute</a:t>
            </a:r>
          </a:p>
          <a:p>
            <a:pPr>
              <a:buFont typeface="Arial"/>
              <a:buChar char="•"/>
            </a:pPr>
            <a:r>
              <a:rPr lang="en-US" sz="2400" b="1" dirty="0"/>
              <a:t>Data Archived for future analysis</a:t>
            </a:r>
          </a:p>
          <a:p>
            <a:pPr marL="0" indent="0">
              <a:buNone/>
            </a:pPr>
            <a:endParaRPr lang="en-US" sz="1200" b="1" dirty="0"/>
          </a:p>
        </p:txBody>
      </p:sp>
      <p:sp>
        <p:nvSpPr>
          <p:cNvPr id="12" name="Shape 11"/>
          <p:cNvSpPr/>
          <p:nvPr/>
        </p:nvSpPr>
        <p:spPr>
          <a:xfrm>
            <a:off x="1060142" y="2260015"/>
            <a:ext cx="3907758" cy="3468680"/>
          </a:xfrm>
          <a:prstGeom prst="funnel">
            <a:avLst/>
          </a:prstGeom>
          <a:scene3d>
            <a:camera prst="orthographicFront"/>
            <a:lightRig rig="chilly" dir="t"/>
          </a:scene3d>
          <a:sp3d prstMaterial="dkEdge">
            <a:bevelT w="127000" h="25400"/>
          </a:sp3d>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14" name="Freeform 13"/>
          <p:cNvSpPr/>
          <p:nvPr/>
        </p:nvSpPr>
        <p:spPr>
          <a:xfrm>
            <a:off x="1578030" y="5929268"/>
            <a:ext cx="2871982" cy="776332"/>
          </a:xfrm>
          <a:custGeom>
            <a:avLst/>
            <a:gdLst>
              <a:gd name="connsiteX0" fmla="*/ 0 w 3263503"/>
              <a:gd name="connsiteY0" fmla="*/ 0 h 815875"/>
              <a:gd name="connsiteX1" fmla="*/ 3263503 w 3263503"/>
              <a:gd name="connsiteY1" fmla="*/ 0 h 815875"/>
              <a:gd name="connsiteX2" fmla="*/ 3263503 w 3263503"/>
              <a:gd name="connsiteY2" fmla="*/ 815875 h 815875"/>
              <a:gd name="connsiteX3" fmla="*/ 0 w 3263503"/>
              <a:gd name="connsiteY3" fmla="*/ 815875 h 815875"/>
              <a:gd name="connsiteX4" fmla="*/ 0 w 3263503"/>
              <a:gd name="connsiteY4" fmla="*/ 0 h 81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3503" h="815875">
                <a:moveTo>
                  <a:pt x="0" y="0"/>
                </a:moveTo>
                <a:lnTo>
                  <a:pt x="3263503" y="0"/>
                </a:lnTo>
                <a:lnTo>
                  <a:pt x="3263503" y="815875"/>
                </a:lnTo>
                <a:lnTo>
                  <a:pt x="0" y="815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9352" tIns="149352" rIns="149352" bIns="149352"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US" sz="21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“Winning Source” </a:t>
            </a:r>
          </a:p>
        </p:txBody>
      </p:sp>
      <p:sp>
        <p:nvSpPr>
          <p:cNvPr id="15" name="Freeform 14"/>
          <p:cNvSpPr/>
          <p:nvPr/>
        </p:nvSpPr>
        <p:spPr>
          <a:xfrm>
            <a:off x="1688986" y="2514600"/>
            <a:ext cx="1732296" cy="1164500"/>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59182" tIns="159182" rIns="159182" bIns="159182" numCol="1" spcCol="1270" anchor="ctr" anchorCtr="0">
            <a:noAutofit/>
          </a:bodyPr>
          <a:lstStyle/>
          <a:p>
            <a:pPr marL="0" marR="0" lvl="0" indent="0" algn="ctr" defTabSz="866775" rtl="0" eaLnBrk="1" fontAlgn="auto" latinLnBrk="0" hangingPunct="1">
              <a:lnSpc>
                <a:spcPct val="90000"/>
              </a:lnSpc>
              <a:spcBef>
                <a:spcPct val="0"/>
              </a:spcBef>
              <a:spcAft>
                <a:spcPct val="35000"/>
              </a:spcAft>
              <a:buClrTx/>
              <a:buSzTx/>
              <a:buFontTx/>
              <a:buNone/>
              <a:tabLst/>
              <a:defRPr/>
            </a:pPr>
            <a:r>
              <a:rPr kumimoji="0" lang="en-US" sz="1950" b="0" i="0" u="none" strike="noStrike" kern="1200" cap="none" spc="0" normalizeH="0" baseline="0" noProof="0" dirty="0">
                <a:ln>
                  <a:noFill/>
                </a:ln>
                <a:solidFill>
                  <a:prstClr val="white"/>
                </a:solidFill>
                <a:effectLst/>
                <a:uLnTx/>
                <a:uFillTx/>
                <a:latin typeface="Calibri" panose="020F0502020204030204"/>
                <a:ea typeface="+mn-ea"/>
                <a:cs typeface="+mn-cs"/>
              </a:rPr>
              <a:t>Roadside</a:t>
            </a:r>
          </a:p>
          <a:p>
            <a:pPr marL="0" marR="0" lvl="0" indent="0" algn="ctr" defTabSz="866775" rtl="0" eaLnBrk="1" fontAlgn="auto" latinLnBrk="0" hangingPunct="1">
              <a:lnSpc>
                <a:spcPct val="90000"/>
              </a:lnSpc>
              <a:spcBef>
                <a:spcPct val="0"/>
              </a:spcBef>
              <a:spcAft>
                <a:spcPct val="35000"/>
              </a:spcAft>
              <a:buClrTx/>
              <a:buSzTx/>
              <a:buFontTx/>
              <a:buNone/>
              <a:tabLst/>
              <a:defRPr/>
            </a:pPr>
            <a:r>
              <a:rPr kumimoji="0" lang="en-US" sz="1950" b="0" i="0" u="none" strike="noStrike" kern="1200" cap="none" spc="0" normalizeH="0" baseline="0" noProof="0" dirty="0">
                <a:ln>
                  <a:noFill/>
                </a:ln>
                <a:solidFill>
                  <a:prstClr val="white"/>
                </a:solidFill>
                <a:effectLst/>
                <a:uLnTx/>
                <a:uFillTx/>
                <a:latin typeface="Calibri" panose="020F0502020204030204"/>
                <a:ea typeface="+mn-ea"/>
                <a:cs typeface="+mn-cs"/>
              </a:rPr>
              <a:t>Device</a:t>
            </a:r>
          </a:p>
        </p:txBody>
      </p:sp>
      <p:sp>
        <p:nvSpPr>
          <p:cNvPr id="16" name="Freeform 15"/>
          <p:cNvSpPr/>
          <p:nvPr/>
        </p:nvSpPr>
        <p:spPr>
          <a:xfrm>
            <a:off x="2776339" y="3134257"/>
            <a:ext cx="1681658" cy="1218852"/>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9182" tIns="159182" rIns="159182" bIns="159182" numCol="1" spcCol="1270" anchor="ctr" anchorCtr="0">
            <a:noAutofit/>
          </a:bodyPr>
          <a:lstStyle/>
          <a:p>
            <a:pPr marL="0" marR="0" lvl="0" indent="0" algn="ctr" defTabSz="866775" rtl="0" eaLnBrk="1" fontAlgn="auto" latinLnBrk="0" hangingPunct="1">
              <a:lnSpc>
                <a:spcPct val="90000"/>
              </a:lnSpc>
              <a:spcBef>
                <a:spcPct val="0"/>
              </a:spcBef>
              <a:spcAft>
                <a:spcPct val="35000"/>
              </a:spcAft>
              <a:buClrTx/>
              <a:buSzTx/>
              <a:buFontTx/>
              <a:buNone/>
              <a:tabLst/>
              <a:defRPr/>
            </a:pPr>
            <a:r>
              <a:rPr kumimoji="0" lang="en-US" sz="1950" b="0" i="0" u="none" strike="noStrike" kern="1200" cap="none" spc="0" normalizeH="0" baseline="0" noProof="0" dirty="0">
                <a:ln>
                  <a:noFill/>
                </a:ln>
                <a:solidFill>
                  <a:prstClr val="white"/>
                </a:solidFill>
                <a:effectLst/>
                <a:uLnTx/>
                <a:uFillTx/>
                <a:latin typeface="Calibri" panose="020F0502020204030204"/>
                <a:ea typeface="+mn-ea"/>
                <a:cs typeface="+mn-cs"/>
              </a:rPr>
              <a:t>Vehicle</a:t>
            </a:r>
          </a:p>
          <a:p>
            <a:pPr marL="0" marR="0" lvl="0" indent="0" algn="ctr" defTabSz="866775" rtl="0" eaLnBrk="1" fontAlgn="auto" latinLnBrk="0" hangingPunct="1">
              <a:lnSpc>
                <a:spcPct val="90000"/>
              </a:lnSpc>
              <a:spcBef>
                <a:spcPct val="0"/>
              </a:spcBef>
              <a:spcAft>
                <a:spcPct val="35000"/>
              </a:spcAft>
              <a:buClrTx/>
              <a:buSzTx/>
              <a:buFontTx/>
              <a:buNone/>
              <a:tabLst/>
              <a:defRPr/>
            </a:pPr>
            <a:r>
              <a:rPr kumimoji="0" lang="en-US" sz="1950" b="0" i="0" u="none" strike="noStrike" kern="1200" cap="none" spc="0" normalizeH="0" baseline="0" noProof="0" dirty="0">
                <a:ln>
                  <a:noFill/>
                </a:ln>
                <a:solidFill>
                  <a:prstClr val="white"/>
                </a:solidFill>
                <a:effectLst/>
                <a:uLnTx/>
                <a:uFillTx/>
                <a:latin typeface="Calibri" panose="020F0502020204030204"/>
                <a:ea typeface="+mn-ea"/>
                <a:cs typeface="+mn-cs"/>
              </a:rPr>
              <a:t>Detector </a:t>
            </a:r>
          </a:p>
        </p:txBody>
      </p:sp>
      <p:sp>
        <p:nvSpPr>
          <p:cNvPr id="17" name="Freeform 16"/>
          <p:cNvSpPr/>
          <p:nvPr/>
        </p:nvSpPr>
        <p:spPr>
          <a:xfrm>
            <a:off x="2620203" y="4045899"/>
            <a:ext cx="1138864" cy="1164500"/>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olidFill>
            <a:srgbClr val="FF5312"/>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9182" tIns="159182" rIns="159182" bIns="159182" numCol="1" spcCol="1270" anchor="ctr" anchorCtr="0">
            <a:noAutofit/>
          </a:bodyPr>
          <a:lstStyle/>
          <a:p>
            <a:pPr marL="0" marR="0" lvl="0" indent="0" algn="ctr" defTabSz="866775" rtl="0" eaLnBrk="1" fontAlgn="auto" latinLnBrk="0" hangingPunct="1">
              <a:lnSpc>
                <a:spcPct val="90000"/>
              </a:lnSpc>
              <a:spcBef>
                <a:spcPct val="0"/>
              </a:spcBef>
              <a:spcAft>
                <a:spcPct val="35000"/>
              </a:spcAft>
              <a:buClrTx/>
              <a:buSzTx/>
              <a:buFontTx/>
              <a:buNone/>
              <a:tabLst/>
              <a:defRPr/>
            </a:pPr>
            <a:r>
              <a:rPr kumimoji="0" lang="en-US" sz="1950" b="0" i="0" u="none" strike="noStrike" kern="1200" cap="none" spc="0" normalizeH="0" baseline="0" noProof="0" dirty="0">
                <a:ln>
                  <a:noFill/>
                </a:ln>
                <a:solidFill>
                  <a:prstClr val="white"/>
                </a:solidFill>
                <a:effectLst/>
                <a:uLnTx/>
                <a:uFillTx/>
                <a:latin typeface="Calibri" panose="020F0502020204030204"/>
                <a:ea typeface="+mn-ea"/>
                <a:cs typeface="+mn-cs"/>
              </a:rPr>
              <a:t>3</a:t>
            </a:r>
            <a:r>
              <a:rPr kumimoji="0" lang="en-US" sz="1950" b="0" i="0" u="none" strike="noStrike" kern="1200" cap="none" spc="0" normalizeH="0" baseline="30000" noProof="0" dirty="0">
                <a:ln>
                  <a:noFill/>
                </a:ln>
                <a:solidFill>
                  <a:prstClr val="white"/>
                </a:solidFill>
                <a:effectLst/>
                <a:uLnTx/>
                <a:uFillTx/>
                <a:latin typeface="Calibri" panose="020F0502020204030204"/>
                <a:ea typeface="+mn-ea"/>
                <a:cs typeface="+mn-cs"/>
              </a:rPr>
              <a:t>rd</a:t>
            </a:r>
            <a:r>
              <a:rPr kumimoji="0" lang="en-US" sz="1950" b="0" i="0" u="none" strike="noStrike" kern="1200" cap="none" spc="0" normalizeH="0" baseline="0" noProof="0" dirty="0">
                <a:ln>
                  <a:noFill/>
                </a:ln>
                <a:solidFill>
                  <a:prstClr val="white"/>
                </a:solidFill>
                <a:effectLst/>
                <a:uLnTx/>
                <a:uFillTx/>
                <a:latin typeface="Calibri" panose="020F0502020204030204"/>
                <a:ea typeface="+mn-ea"/>
                <a:cs typeface="+mn-cs"/>
              </a:rPr>
              <a:t> Party</a:t>
            </a:r>
          </a:p>
        </p:txBody>
      </p:sp>
      <p:sp>
        <p:nvSpPr>
          <p:cNvPr id="18" name="Freeform 17"/>
          <p:cNvSpPr/>
          <p:nvPr/>
        </p:nvSpPr>
        <p:spPr>
          <a:xfrm>
            <a:off x="1794789" y="3432460"/>
            <a:ext cx="1237556" cy="1164500"/>
          </a:xfrm>
          <a:custGeom>
            <a:avLst/>
            <a:gdLst>
              <a:gd name="connsiteX0" fmla="*/ 0 w 1223813"/>
              <a:gd name="connsiteY0" fmla="*/ 611907 h 1223813"/>
              <a:gd name="connsiteX1" fmla="*/ 611907 w 1223813"/>
              <a:gd name="connsiteY1" fmla="*/ 0 h 1223813"/>
              <a:gd name="connsiteX2" fmla="*/ 1223814 w 1223813"/>
              <a:gd name="connsiteY2" fmla="*/ 611907 h 1223813"/>
              <a:gd name="connsiteX3" fmla="*/ 611907 w 1223813"/>
              <a:gd name="connsiteY3" fmla="*/ 1223814 h 1223813"/>
              <a:gd name="connsiteX4" fmla="*/ 0 w 1223813"/>
              <a:gd name="connsiteY4" fmla="*/ 611907 h 122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13" h="1223813">
                <a:moveTo>
                  <a:pt x="0" y="611907"/>
                </a:moveTo>
                <a:cubicBezTo>
                  <a:pt x="0" y="273960"/>
                  <a:pt x="273960" y="0"/>
                  <a:pt x="611907" y="0"/>
                </a:cubicBezTo>
                <a:cubicBezTo>
                  <a:pt x="949854" y="0"/>
                  <a:pt x="1223814" y="273960"/>
                  <a:pt x="1223814" y="611907"/>
                </a:cubicBezTo>
                <a:cubicBezTo>
                  <a:pt x="1223814" y="949854"/>
                  <a:pt x="949854" y="1223814"/>
                  <a:pt x="611907" y="1223814"/>
                </a:cubicBezTo>
                <a:cubicBezTo>
                  <a:pt x="273960" y="1223814"/>
                  <a:pt x="0" y="949854"/>
                  <a:pt x="0" y="611907"/>
                </a:cubicBezTo>
                <a:close/>
              </a:path>
            </a:pathLst>
          </a:custGeom>
          <a:solidFill>
            <a:srgbClr val="3366FF"/>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9182" tIns="159182" rIns="159182" bIns="159182" numCol="1" spcCol="1270" anchor="ctr" anchorCtr="0">
            <a:noAutofit/>
          </a:bodyPr>
          <a:lstStyle/>
          <a:p>
            <a:pPr marL="0" marR="0" lvl="0" indent="0" algn="ctr" defTabSz="866775" rtl="0" eaLnBrk="1" fontAlgn="auto" latinLnBrk="0" hangingPunct="1">
              <a:lnSpc>
                <a:spcPct val="90000"/>
              </a:lnSpc>
              <a:spcBef>
                <a:spcPct val="0"/>
              </a:spcBef>
              <a:spcAft>
                <a:spcPct val="35000"/>
              </a:spcAft>
              <a:buClrTx/>
              <a:buSzTx/>
              <a:buFontTx/>
              <a:buNone/>
              <a:tabLst/>
              <a:defRPr/>
            </a:pPr>
            <a:r>
              <a:rPr kumimoji="0" lang="en-US" sz="1950" b="0" i="0" u="none" strike="noStrike" kern="1200" cap="none" spc="0" normalizeH="0" baseline="0" noProof="0" dirty="0">
                <a:ln>
                  <a:noFill/>
                </a:ln>
                <a:solidFill>
                  <a:prstClr val="white"/>
                </a:solidFill>
                <a:effectLst/>
                <a:uLnTx/>
                <a:uFillTx/>
                <a:latin typeface="Calibri" panose="020F0502020204030204"/>
                <a:ea typeface="+mn-ea"/>
                <a:cs typeface="+mn-cs"/>
              </a:rPr>
              <a:t>Probe</a:t>
            </a:r>
          </a:p>
        </p:txBody>
      </p:sp>
      <p:sp>
        <p:nvSpPr>
          <p:cNvPr id="7" name="Arrow: Down 6">
            <a:extLst>
              <a:ext uri="{FF2B5EF4-FFF2-40B4-BE49-F238E27FC236}">
                <a16:creationId xmlns:a16="http://schemas.microsoft.com/office/drawing/2014/main" id="{A3A934A0-F3F5-EF8B-1869-34D9EB4AC1AE}"/>
              </a:ext>
            </a:extLst>
          </p:cNvPr>
          <p:cNvSpPr/>
          <p:nvPr/>
        </p:nvSpPr>
        <p:spPr>
          <a:xfrm rot="18976163">
            <a:off x="1578030" y="2026925"/>
            <a:ext cx="381000" cy="5476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row: Down 19">
            <a:extLst>
              <a:ext uri="{FF2B5EF4-FFF2-40B4-BE49-F238E27FC236}">
                <a16:creationId xmlns:a16="http://schemas.microsoft.com/office/drawing/2014/main" id="{48F44233-12C1-18B2-BF67-266BE760DF9C}"/>
              </a:ext>
            </a:extLst>
          </p:cNvPr>
          <p:cNvSpPr/>
          <p:nvPr/>
        </p:nvSpPr>
        <p:spPr>
          <a:xfrm>
            <a:off x="2793152" y="5539949"/>
            <a:ext cx="381000" cy="5476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row: Down 21">
            <a:extLst>
              <a:ext uri="{FF2B5EF4-FFF2-40B4-BE49-F238E27FC236}">
                <a16:creationId xmlns:a16="http://schemas.microsoft.com/office/drawing/2014/main" id="{CC1DE490-4423-DC29-87A1-1DE727028F52}"/>
              </a:ext>
            </a:extLst>
          </p:cNvPr>
          <p:cNvSpPr/>
          <p:nvPr/>
        </p:nvSpPr>
        <p:spPr>
          <a:xfrm rot="18087475">
            <a:off x="1338171" y="3453659"/>
            <a:ext cx="381000" cy="5476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Arrow: Down 22">
            <a:extLst>
              <a:ext uri="{FF2B5EF4-FFF2-40B4-BE49-F238E27FC236}">
                <a16:creationId xmlns:a16="http://schemas.microsoft.com/office/drawing/2014/main" id="{14C8E1CB-62C4-4495-694F-D943473754CC}"/>
              </a:ext>
            </a:extLst>
          </p:cNvPr>
          <p:cNvSpPr/>
          <p:nvPr/>
        </p:nvSpPr>
        <p:spPr>
          <a:xfrm rot="3432684">
            <a:off x="4254785" y="2857710"/>
            <a:ext cx="381000" cy="5476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Down 23">
            <a:extLst>
              <a:ext uri="{FF2B5EF4-FFF2-40B4-BE49-F238E27FC236}">
                <a16:creationId xmlns:a16="http://schemas.microsoft.com/office/drawing/2014/main" id="{02D988EB-8E4B-667D-7FEB-8D3B56832329}"/>
              </a:ext>
            </a:extLst>
          </p:cNvPr>
          <p:cNvSpPr/>
          <p:nvPr/>
        </p:nvSpPr>
        <p:spPr>
          <a:xfrm rot="4037328">
            <a:off x="3826512" y="4193117"/>
            <a:ext cx="381000" cy="5476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BAE84CD2-7475-8B95-773C-774CF8252B85}"/>
              </a:ext>
            </a:extLst>
          </p:cNvPr>
          <p:cNvSpPr txBox="1"/>
          <p:nvPr/>
        </p:nvSpPr>
        <p:spPr>
          <a:xfrm>
            <a:off x="3161589" y="1358988"/>
            <a:ext cx="5638799" cy="4924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sng" strike="noStrike" kern="1200" cap="none" spc="0" normalizeH="0" baseline="0" noProof="0" dirty="0">
                <a:ln>
                  <a:noFill/>
                </a:ln>
                <a:solidFill>
                  <a:prstClr val="black"/>
                </a:solidFill>
                <a:effectLst/>
                <a:uLnTx/>
                <a:uFillTx/>
                <a:latin typeface="Calibri" panose="020F0502020204030204"/>
                <a:ea typeface="+mn-ea"/>
                <a:cs typeface="+mn-cs"/>
              </a:rPr>
              <a:t>TRANSCOM Data Fusion Engine (DFE)</a:t>
            </a:r>
          </a:p>
        </p:txBody>
      </p:sp>
      <p:sp>
        <p:nvSpPr>
          <p:cNvPr id="2" name="Slide Number Placeholder 1">
            <a:extLst>
              <a:ext uri="{FF2B5EF4-FFF2-40B4-BE49-F238E27FC236}">
                <a16:creationId xmlns:a16="http://schemas.microsoft.com/office/drawing/2014/main" id="{2AF715BB-D20E-1A54-F202-2336A5F9CAD6}"/>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48</a:t>
            </a:fld>
            <a:endParaRPr lang="en-US" b="1" dirty="0">
              <a:solidFill>
                <a:schemeClr val="tx1"/>
              </a:solidFill>
            </a:endParaRPr>
          </a:p>
        </p:txBody>
      </p:sp>
    </p:spTree>
    <p:extLst>
      <p:ext uri="{BB962C8B-B14F-4D97-AF65-F5344CB8AC3E}">
        <p14:creationId xmlns:p14="http://schemas.microsoft.com/office/powerpoint/2010/main" val="30610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80">
                                          <p:stCondLst>
                                            <p:cond delay="0"/>
                                          </p:stCondLst>
                                        </p:cTn>
                                        <p:tgtEl>
                                          <p:spTgt spid="24"/>
                                        </p:tgtEl>
                                      </p:cBhvr>
                                    </p:animEffect>
                                    <p:anim calcmode="lin" valueType="num">
                                      <p:cBhvr>
                                        <p:cTn id="24"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9" dur="26">
                                          <p:stCondLst>
                                            <p:cond delay="650"/>
                                          </p:stCondLst>
                                        </p:cTn>
                                        <p:tgtEl>
                                          <p:spTgt spid="24"/>
                                        </p:tgtEl>
                                      </p:cBhvr>
                                      <p:to x="100000" y="60000"/>
                                    </p:animScale>
                                    <p:animScale>
                                      <p:cBhvr>
                                        <p:cTn id="30" dur="166" decel="50000">
                                          <p:stCondLst>
                                            <p:cond delay="676"/>
                                          </p:stCondLst>
                                        </p:cTn>
                                        <p:tgtEl>
                                          <p:spTgt spid="24"/>
                                        </p:tgtEl>
                                      </p:cBhvr>
                                      <p:to x="100000" y="100000"/>
                                    </p:animScale>
                                    <p:animScale>
                                      <p:cBhvr>
                                        <p:cTn id="31" dur="26">
                                          <p:stCondLst>
                                            <p:cond delay="1312"/>
                                          </p:stCondLst>
                                        </p:cTn>
                                        <p:tgtEl>
                                          <p:spTgt spid="24"/>
                                        </p:tgtEl>
                                      </p:cBhvr>
                                      <p:to x="100000" y="80000"/>
                                    </p:animScale>
                                    <p:animScale>
                                      <p:cBhvr>
                                        <p:cTn id="32" dur="166" decel="50000">
                                          <p:stCondLst>
                                            <p:cond delay="1338"/>
                                          </p:stCondLst>
                                        </p:cTn>
                                        <p:tgtEl>
                                          <p:spTgt spid="24"/>
                                        </p:tgtEl>
                                      </p:cBhvr>
                                      <p:to x="100000" y="100000"/>
                                    </p:animScale>
                                    <p:animScale>
                                      <p:cBhvr>
                                        <p:cTn id="33" dur="26">
                                          <p:stCondLst>
                                            <p:cond delay="1642"/>
                                          </p:stCondLst>
                                        </p:cTn>
                                        <p:tgtEl>
                                          <p:spTgt spid="24"/>
                                        </p:tgtEl>
                                      </p:cBhvr>
                                      <p:to x="100000" y="90000"/>
                                    </p:animScale>
                                    <p:animScale>
                                      <p:cBhvr>
                                        <p:cTn id="34" dur="166" decel="50000">
                                          <p:stCondLst>
                                            <p:cond delay="1668"/>
                                          </p:stCondLst>
                                        </p:cTn>
                                        <p:tgtEl>
                                          <p:spTgt spid="24"/>
                                        </p:tgtEl>
                                      </p:cBhvr>
                                      <p:to x="100000" y="100000"/>
                                    </p:animScale>
                                    <p:animScale>
                                      <p:cBhvr>
                                        <p:cTn id="35" dur="26">
                                          <p:stCondLst>
                                            <p:cond delay="1808"/>
                                          </p:stCondLst>
                                        </p:cTn>
                                        <p:tgtEl>
                                          <p:spTgt spid="24"/>
                                        </p:tgtEl>
                                      </p:cBhvr>
                                      <p:to x="100000" y="95000"/>
                                    </p:animScale>
                                    <p:animScale>
                                      <p:cBhvr>
                                        <p:cTn id="36" dur="166" decel="50000">
                                          <p:stCondLst>
                                            <p:cond delay="1834"/>
                                          </p:stCondLst>
                                        </p:cTn>
                                        <p:tgtEl>
                                          <p:spTgt spid="24"/>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80">
                                          <p:stCondLst>
                                            <p:cond delay="0"/>
                                          </p:stCondLst>
                                        </p:cTn>
                                        <p:tgtEl>
                                          <p:spTgt spid="18"/>
                                        </p:tgtEl>
                                      </p:cBhvr>
                                    </p:animEffect>
                                    <p:anim calcmode="lin" valueType="num">
                                      <p:cBhvr>
                                        <p:cTn id="4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47" dur="26">
                                          <p:stCondLst>
                                            <p:cond delay="650"/>
                                          </p:stCondLst>
                                        </p:cTn>
                                        <p:tgtEl>
                                          <p:spTgt spid="18"/>
                                        </p:tgtEl>
                                      </p:cBhvr>
                                      <p:to x="100000" y="60000"/>
                                    </p:animScale>
                                    <p:animScale>
                                      <p:cBhvr>
                                        <p:cTn id="48" dur="166" decel="50000">
                                          <p:stCondLst>
                                            <p:cond delay="676"/>
                                          </p:stCondLst>
                                        </p:cTn>
                                        <p:tgtEl>
                                          <p:spTgt spid="18"/>
                                        </p:tgtEl>
                                      </p:cBhvr>
                                      <p:to x="100000" y="100000"/>
                                    </p:animScale>
                                    <p:animScale>
                                      <p:cBhvr>
                                        <p:cTn id="49" dur="26">
                                          <p:stCondLst>
                                            <p:cond delay="1312"/>
                                          </p:stCondLst>
                                        </p:cTn>
                                        <p:tgtEl>
                                          <p:spTgt spid="18"/>
                                        </p:tgtEl>
                                      </p:cBhvr>
                                      <p:to x="100000" y="80000"/>
                                    </p:animScale>
                                    <p:animScale>
                                      <p:cBhvr>
                                        <p:cTn id="50" dur="166" decel="50000">
                                          <p:stCondLst>
                                            <p:cond delay="1338"/>
                                          </p:stCondLst>
                                        </p:cTn>
                                        <p:tgtEl>
                                          <p:spTgt spid="18"/>
                                        </p:tgtEl>
                                      </p:cBhvr>
                                      <p:to x="100000" y="100000"/>
                                    </p:animScale>
                                    <p:animScale>
                                      <p:cBhvr>
                                        <p:cTn id="51" dur="26">
                                          <p:stCondLst>
                                            <p:cond delay="1642"/>
                                          </p:stCondLst>
                                        </p:cTn>
                                        <p:tgtEl>
                                          <p:spTgt spid="18"/>
                                        </p:tgtEl>
                                      </p:cBhvr>
                                      <p:to x="100000" y="90000"/>
                                    </p:animScale>
                                    <p:animScale>
                                      <p:cBhvr>
                                        <p:cTn id="52" dur="166" decel="50000">
                                          <p:stCondLst>
                                            <p:cond delay="1668"/>
                                          </p:stCondLst>
                                        </p:cTn>
                                        <p:tgtEl>
                                          <p:spTgt spid="18"/>
                                        </p:tgtEl>
                                      </p:cBhvr>
                                      <p:to x="100000" y="100000"/>
                                    </p:animScale>
                                    <p:animScale>
                                      <p:cBhvr>
                                        <p:cTn id="53" dur="26">
                                          <p:stCondLst>
                                            <p:cond delay="1808"/>
                                          </p:stCondLst>
                                        </p:cTn>
                                        <p:tgtEl>
                                          <p:spTgt spid="18"/>
                                        </p:tgtEl>
                                      </p:cBhvr>
                                      <p:to x="100000" y="95000"/>
                                    </p:animScale>
                                    <p:animScale>
                                      <p:cBhvr>
                                        <p:cTn id="54" dur="166" decel="50000">
                                          <p:stCondLst>
                                            <p:cond delay="1834"/>
                                          </p:stCondLst>
                                        </p:cTn>
                                        <p:tgtEl>
                                          <p:spTgt spid="18"/>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down)">
                                      <p:cBhvr>
                                        <p:cTn id="57" dur="580">
                                          <p:stCondLst>
                                            <p:cond delay="0"/>
                                          </p:stCondLst>
                                        </p:cTn>
                                        <p:tgtEl>
                                          <p:spTgt spid="22"/>
                                        </p:tgtEl>
                                      </p:cBhvr>
                                    </p:animEffect>
                                    <p:anim calcmode="lin" valueType="num">
                                      <p:cBhvr>
                                        <p:cTn id="5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63" dur="26">
                                          <p:stCondLst>
                                            <p:cond delay="650"/>
                                          </p:stCondLst>
                                        </p:cTn>
                                        <p:tgtEl>
                                          <p:spTgt spid="22"/>
                                        </p:tgtEl>
                                      </p:cBhvr>
                                      <p:to x="100000" y="60000"/>
                                    </p:animScale>
                                    <p:animScale>
                                      <p:cBhvr>
                                        <p:cTn id="64" dur="166" decel="50000">
                                          <p:stCondLst>
                                            <p:cond delay="676"/>
                                          </p:stCondLst>
                                        </p:cTn>
                                        <p:tgtEl>
                                          <p:spTgt spid="22"/>
                                        </p:tgtEl>
                                      </p:cBhvr>
                                      <p:to x="100000" y="100000"/>
                                    </p:animScale>
                                    <p:animScale>
                                      <p:cBhvr>
                                        <p:cTn id="65" dur="26">
                                          <p:stCondLst>
                                            <p:cond delay="1312"/>
                                          </p:stCondLst>
                                        </p:cTn>
                                        <p:tgtEl>
                                          <p:spTgt spid="22"/>
                                        </p:tgtEl>
                                      </p:cBhvr>
                                      <p:to x="100000" y="80000"/>
                                    </p:animScale>
                                    <p:animScale>
                                      <p:cBhvr>
                                        <p:cTn id="66" dur="166" decel="50000">
                                          <p:stCondLst>
                                            <p:cond delay="1338"/>
                                          </p:stCondLst>
                                        </p:cTn>
                                        <p:tgtEl>
                                          <p:spTgt spid="22"/>
                                        </p:tgtEl>
                                      </p:cBhvr>
                                      <p:to x="100000" y="100000"/>
                                    </p:animScale>
                                    <p:animScale>
                                      <p:cBhvr>
                                        <p:cTn id="67" dur="26">
                                          <p:stCondLst>
                                            <p:cond delay="1642"/>
                                          </p:stCondLst>
                                        </p:cTn>
                                        <p:tgtEl>
                                          <p:spTgt spid="22"/>
                                        </p:tgtEl>
                                      </p:cBhvr>
                                      <p:to x="100000" y="90000"/>
                                    </p:animScale>
                                    <p:animScale>
                                      <p:cBhvr>
                                        <p:cTn id="68" dur="166" decel="50000">
                                          <p:stCondLst>
                                            <p:cond delay="1668"/>
                                          </p:stCondLst>
                                        </p:cTn>
                                        <p:tgtEl>
                                          <p:spTgt spid="22"/>
                                        </p:tgtEl>
                                      </p:cBhvr>
                                      <p:to x="100000" y="100000"/>
                                    </p:animScale>
                                    <p:animScale>
                                      <p:cBhvr>
                                        <p:cTn id="69" dur="26">
                                          <p:stCondLst>
                                            <p:cond delay="1808"/>
                                          </p:stCondLst>
                                        </p:cTn>
                                        <p:tgtEl>
                                          <p:spTgt spid="22"/>
                                        </p:tgtEl>
                                      </p:cBhvr>
                                      <p:to x="100000" y="95000"/>
                                    </p:animScale>
                                    <p:animScale>
                                      <p:cBhvr>
                                        <p:cTn id="70" dur="166" decel="50000">
                                          <p:stCondLst>
                                            <p:cond delay="1834"/>
                                          </p:stCondLst>
                                        </p:cTn>
                                        <p:tgtEl>
                                          <p:spTgt spid="22"/>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down)">
                                      <p:cBhvr>
                                        <p:cTn id="75" dur="580">
                                          <p:stCondLst>
                                            <p:cond delay="0"/>
                                          </p:stCondLst>
                                        </p:cTn>
                                        <p:tgtEl>
                                          <p:spTgt spid="16"/>
                                        </p:tgtEl>
                                      </p:cBhvr>
                                    </p:animEffect>
                                    <p:anim calcmode="lin" valueType="num">
                                      <p:cBhvr>
                                        <p:cTn id="7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81" dur="26">
                                          <p:stCondLst>
                                            <p:cond delay="650"/>
                                          </p:stCondLst>
                                        </p:cTn>
                                        <p:tgtEl>
                                          <p:spTgt spid="16"/>
                                        </p:tgtEl>
                                      </p:cBhvr>
                                      <p:to x="100000" y="60000"/>
                                    </p:animScale>
                                    <p:animScale>
                                      <p:cBhvr>
                                        <p:cTn id="82" dur="166" decel="50000">
                                          <p:stCondLst>
                                            <p:cond delay="676"/>
                                          </p:stCondLst>
                                        </p:cTn>
                                        <p:tgtEl>
                                          <p:spTgt spid="16"/>
                                        </p:tgtEl>
                                      </p:cBhvr>
                                      <p:to x="100000" y="100000"/>
                                    </p:animScale>
                                    <p:animScale>
                                      <p:cBhvr>
                                        <p:cTn id="83" dur="26">
                                          <p:stCondLst>
                                            <p:cond delay="1312"/>
                                          </p:stCondLst>
                                        </p:cTn>
                                        <p:tgtEl>
                                          <p:spTgt spid="16"/>
                                        </p:tgtEl>
                                      </p:cBhvr>
                                      <p:to x="100000" y="80000"/>
                                    </p:animScale>
                                    <p:animScale>
                                      <p:cBhvr>
                                        <p:cTn id="84" dur="166" decel="50000">
                                          <p:stCondLst>
                                            <p:cond delay="1338"/>
                                          </p:stCondLst>
                                        </p:cTn>
                                        <p:tgtEl>
                                          <p:spTgt spid="16"/>
                                        </p:tgtEl>
                                      </p:cBhvr>
                                      <p:to x="100000" y="100000"/>
                                    </p:animScale>
                                    <p:animScale>
                                      <p:cBhvr>
                                        <p:cTn id="85" dur="26">
                                          <p:stCondLst>
                                            <p:cond delay="1642"/>
                                          </p:stCondLst>
                                        </p:cTn>
                                        <p:tgtEl>
                                          <p:spTgt spid="16"/>
                                        </p:tgtEl>
                                      </p:cBhvr>
                                      <p:to x="100000" y="90000"/>
                                    </p:animScale>
                                    <p:animScale>
                                      <p:cBhvr>
                                        <p:cTn id="86" dur="166" decel="50000">
                                          <p:stCondLst>
                                            <p:cond delay="1668"/>
                                          </p:stCondLst>
                                        </p:cTn>
                                        <p:tgtEl>
                                          <p:spTgt spid="16"/>
                                        </p:tgtEl>
                                      </p:cBhvr>
                                      <p:to x="100000" y="100000"/>
                                    </p:animScale>
                                    <p:animScale>
                                      <p:cBhvr>
                                        <p:cTn id="87" dur="26">
                                          <p:stCondLst>
                                            <p:cond delay="1808"/>
                                          </p:stCondLst>
                                        </p:cTn>
                                        <p:tgtEl>
                                          <p:spTgt spid="16"/>
                                        </p:tgtEl>
                                      </p:cBhvr>
                                      <p:to x="100000" y="95000"/>
                                    </p:animScale>
                                    <p:animScale>
                                      <p:cBhvr>
                                        <p:cTn id="88" dur="166" decel="50000">
                                          <p:stCondLst>
                                            <p:cond delay="1834"/>
                                          </p:stCondLst>
                                        </p:cTn>
                                        <p:tgtEl>
                                          <p:spTgt spid="16"/>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ipe(down)">
                                      <p:cBhvr>
                                        <p:cTn id="91" dur="580">
                                          <p:stCondLst>
                                            <p:cond delay="0"/>
                                          </p:stCondLst>
                                        </p:cTn>
                                        <p:tgtEl>
                                          <p:spTgt spid="23"/>
                                        </p:tgtEl>
                                      </p:cBhvr>
                                    </p:animEffect>
                                    <p:anim calcmode="lin" valueType="num">
                                      <p:cBhvr>
                                        <p:cTn id="92"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97" dur="26">
                                          <p:stCondLst>
                                            <p:cond delay="650"/>
                                          </p:stCondLst>
                                        </p:cTn>
                                        <p:tgtEl>
                                          <p:spTgt spid="23"/>
                                        </p:tgtEl>
                                      </p:cBhvr>
                                      <p:to x="100000" y="60000"/>
                                    </p:animScale>
                                    <p:animScale>
                                      <p:cBhvr>
                                        <p:cTn id="98" dur="166" decel="50000">
                                          <p:stCondLst>
                                            <p:cond delay="676"/>
                                          </p:stCondLst>
                                        </p:cTn>
                                        <p:tgtEl>
                                          <p:spTgt spid="23"/>
                                        </p:tgtEl>
                                      </p:cBhvr>
                                      <p:to x="100000" y="100000"/>
                                    </p:animScale>
                                    <p:animScale>
                                      <p:cBhvr>
                                        <p:cTn id="99" dur="26">
                                          <p:stCondLst>
                                            <p:cond delay="1312"/>
                                          </p:stCondLst>
                                        </p:cTn>
                                        <p:tgtEl>
                                          <p:spTgt spid="23"/>
                                        </p:tgtEl>
                                      </p:cBhvr>
                                      <p:to x="100000" y="80000"/>
                                    </p:animScale>
                                    <p:animScale>
                                      <p:cBhvr>
                                        <p:cTn id="100" dur="166" decel="50000">
                                          <p:stCondLst>
                                            <p:cond delay="1338"/>
                                          </p:stCondLst>
                                        </p:cTn>
                                        <p:tgtEl>
                                          <p:spTgt spid="23"/>
                                        </p:tgtEl>
                                      </p:cBhvr>
                                      <p:to x="100000" y="100000"/>
                                    </p:animScale>
                                    <p:animScale>
                                      <p:cBhvr>
                                        <p:cTn id="101" dur="26">
                                          <p:stCondLst>
                                            <p:cond delay="1642"/>
                                          </p:stCondLst>
                                        </p:cTn>
                                        <p:tgtEl>
                                          <p:spTgt spid="23"/>
                                        </p:tgtEl>
                                      </p:cBhvr>
                                      <p:to x="100000" y="90000"/>
                                    </p:animScale>
                                    <p:animScale>
                                      <p:cBhvr>
                                        <p:cTn id="102" dur="166" decel="50000">
                                          <p:stCondLst>
                                            <p:cond delay="1668"/>
                                          </p:stCondLst>
                                        </p:cTn>
                                        <p:tgtEl>
                                          <p:spTgt spid="23"/>
                                        </p:tgtEl>
                                      </p:cBhvr>
                                      <p:to x="100000" y="100000"/>
                                    </p:animScale>
                                    <p:animScale>
                                      <p:cBhvr>
                                        <p:cTn id="103" dur="26">
                                          <p:stCondLst>
                                            <p:cond delay="1808"/>
                                          </p:stCondLst>
                                        </p:cTn>
                                        <p:tgtEl>
                                          <p:spTgt spid="23"/>
                                        </p:tgtEl>
                                      </p:cBhvr>
                                      <p:to x="100000" y="95000"/>
                                    </p:animScale>
                                    <p:animScale>
                                      <p:cBhvr>
                                        <p:cTn id="104" dur="166" decel="50000">
                                          <p:stCondLst>
                                            <p:cond delay="1834"/>
                                          </p:stCondLst>
                                        </p:cTn>
                                        <p:tgtEl>
                                          <p:spTgt spid="23"/>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grpId="0" nodeType="clickEffect">
                                  <p:stCondLst>
                                    <p:cond delay="0"/>
                                  </p:stCondLst>
                                  <p:childTnLst>
                                    <p:set>
                                      <p:cBhvr>
                                        <p:cTn id="108" dur="1" fill="hold">
                                          <p:stCondLst>
                                            <p:cond delay="0"/>
                                          </p:stCondLst>
                                        </p:cTn>
                                        <p:tgtEl>
                                          <p:spTgt spid="15"/>
                                        </p:tgtEl>
                                        <p:attrNameLst>
                                          <p:attrName>style.visibility</p:attrName>
                                        </p:attrNameLst>
                                      </p:cBhvr>
                                      <p:to>
                                        <p:strVal val="visible"/>
                                      </p:to>
                                    </p:set>
                                    <p:animEffect transition="in" filter="wipe(down)">
                                      <p:cBhvr>
                                        <p:cTn id="109" dur="580">
                                          <p:stCondLst>
                                            <p:cond delay="0"/>
                                          </p:stCondLst>
                                        </p:cTn>
                                        <p:tgtEl>
                                          <p:spTgt spid="15"/>
                                        </p:tgtEl>
                                      </p:cBhvr>
                                    </p:animEffect>
                                    <p:anim calcmode="lin" valueType="num">
                                      <p:cBhvr>
                                        <p:cTn id="11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15" dur="26">
                                          <p:stCondLst>
                                            <p:cond delay="650"/>
                                          </p:stCondLst>
                                        </p:cTn>
                                        <p:tgtEl>
                                          <p:spTgt spid="15"/>
                                        </p:tgtEl>
                                      </p:cBhvr>
                                      <p:to x="100000" y="60000"/>
                                    </p:animScale>
                                    <p:animScale>
                                      <p:cBhvr>
                                        <p:cTn id="116" dur="166" decel="50000">
                                          <p:stCondLst>
                                            <p:cond delay="676"/>
                                          </p:stCondLst>
                                        </p:cTn>
                                        <p:tgtEl>
                                          <p:spTgt spid="15"/>
                                        </p:tgtEl>
                                      </p:cBhvr>
                                      <p:to x="100000" y="100000"/>
                                    </p:animScale>
                                    <p:animScale>
                                      <p:cBhvr>
                                        <p:cTn id="117" dur="26">
                                          <p:stCondLst>
                                            <p:cond delay="1312"/>
                                          </p:stCondLst>
                                        </p:cTn>
                                        <p:tgtEl>
                                          <p:spTgt spid="15"/>
                                        </p:tgtEl>
                                      </p:cBhvr>
                                      <p:to x="100000" y="80000"/>
                                    </p:animScale>
                                    <p:animScale>
                                      <p:cBhvr>
                                        <p:cTn id="118" dur="166" decel="50000">
                                          <p:stCondLst>
                                            <p:cond delay="1338"/>
                                          </p:stCondLst>
                                        </p:cTn>
                                        <p:tgtEl>
                                          <p:spTgt spid="15"/>
                                        </p:tgtEl>
                                      </p:cBhvr>
                                      <p:to x="100000" y="100000"/>
                                    </p:animScale>
                                    <p:animScale>
                                      <p:cBhvr>
                                        <p:cTn id="119" dur="26">
                                          <p:stCondLst>
                                            <p:cond delay="1642"/>
                                          </p:stCondLst>
                                        </p:cTn>
                                        <p:tgtEl>
                                          <p:spTgt spid="15"/>
                                        </p:tgtEl>
                                      </p:cBhvr>
                                      <p:to x="100000" y="90000"/>
                                    </p:animScale>
                                    <p:animScale>
                                      <p:cBhvr>
                                        <p:cTn id="120" dur="166" decel="50000">
                                          <p:stCondLst>
                                            <p:cond delay="1668"/>
                                          </p:stCondLst>
                                        </p:cTn>
                                        <p:tgtEl>
                                          <p:spTgt spid="15"/>
                                        </p:tgtEl>
                                      </p:cBhvr>
                                      <p:to x="100000" y="100000"/>
                                    </p:animScale>
                                    <p:animScale>
                                      <p:cBhvr>
                                        <p:cTn id="121" dur="26">
                                          <p:stCondLst>
                                            <p:cond delay="1808"/>
                                          </p:stCondLst>
                                        </p:cTn>
                                        <p:tgtEl>
                                          <p:spTgt spid="15"/>
                                        </p:tgtEl>
                                      </p:cBhvr>
                                      <p:to x="100000" y="95000"/>
                                    </p:animScale>
                                    <p:animScale>
                                      <p:cBhvr>
                                        <p:cTn id="122" dur="166" decel="50000">
                                          <p:stCondLst>
                                            <p:cond delay="1834"/>
                                          </p:stCondLst>
                                        </p:cTn>
                                        <p:tgtEl>
                                          <p:spTgt spid="15"/>
                                        </p:tgtEl>
                                      </p:cBhvr>
                                      <p:to x="100000" y="100000"/>
                                    </p:animScale>
                                  </p:childTnLst>
                                </p:cTn>
                              </p:par>
                              <p:par>
                                <p:cTn id="123" presetID="26" presetClass="entr" presetSubtype="0" fill="hold" grpId="0" nodeType="with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wipe(down)">
                                      <p:cBhvr>
                                        <p:cTn id="125" dur="580">
                                          <p:stCondLst>
                                            <p:cond delay="0"/>
                                          </p:stCondLst>
                                        </p:cTn>
                                        <p:tgtEl>
                                          <p:spTgt spid="7"/>
                                        </p:tgtEl>
                                      </p:cBhvr>
                                    </p:animEffect>
                                    <p:anim calcmode="lin" valueType="num">
                                      <p:cBhvr>
                                        <p:cTn id="1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1" dur="26">
                                          <p:stCondLst>
                                            <p:cond delay="650"/>
                                          </p:stCondLst>
                                        </p:cTn>
                                        <p:tgtEl>
                                          <p:spTgt spid="7"/>
                                        </p:tgtEl>
                                      </p:cBhvr>
                                      <p:to x="100000" y="60000"/>
                                    </p:animScale>
                                    <p:animScale>
                                      <p:cBhvr>
                                        <p:cTn id="132" dur="166" decel="50000">
                                          <p:stCondLst>
                                            <p:cond delay="676"/>
                                          </p:stCondLst>
                                        </p:cTn>
                                        <p:tgtEl>
                                          <p:spTgt spid="7"/>
                                        </p:tgtEl>
                                      </p:cBhvr>
                                      <p:to x="100000" y="100000"/>
                                    </p:animScale>
                                    <p:animScale>
                                      <p:cBhvr>
                                        <p:cTn id="133" dur="26">
                                          <p:stCondLst>
                                            <p:cond delay="1312"/>
                                          </p:stCondLst>
                                        </p:cTn>
                                        <p:tgtEl>
                                          <p:spTgt spid="7"/>
                                        </p:tgtEl>
                                      </p:cBhvr>
                                      <p:to x="100000" y="80000"/>
                                    </p:animScale>
                                    <p:animScale>
                                      <p:cBhvr>
                                        <p:cTn id="134" dur="166" decel="50000">
                                          <p:stCondLst>
                                            <p:cond delay="1338"/>
                                          </p:stCondLst>
                                        </p:cTn>
                                        <p:tgtEl>
                                          <p:spTgt spid="7"/>
                                        </p:tgtEl>
                                      </p:cBhvr>
                                      <p:to x="100000" y="100000"/>
                                    </p:animScale>
                                    <p:animScale>
                                      <p:cBhvr>
                                        <p:cTn id="135" dur="26">
                                          <p:stCondLst>
                                            <p:cond delay="1642"/>
                                          </p:stCondLst>
                                        </p:cTn>
                                        <p:tgtEl>
                                          <p:spTgt spid="7"/>
                                        </p:tgtEl>
                                      </p:cBhvr>
                                      <p:to x="100000" y="90000"/>
                                    </p:animScale>
                                    <p:animScale>
                                      <p:cBhvr>
                                        <p:cTn id="136" dur="166" decel="50000">
                                          <p:stCondLst>
                                            <p:cond delay="1668"/>
                                          </p:stCondLst>
                                        </p:cTn>
                                        <p:tgtEl>
                                          <p:spTgt spid="7"/>
                                        </p:tgtEl>
                                      </p:cBhvr>
                                      <p:to x="100000" y="100000"/>
                                    </p:animScale>
                                    <p:animScale>
                                      <p:cBhvr>
                                        <p:cTn id="137" dur="26">
                                          <p:stCondLst>
                                            <p:cond delay="1808"/>
                                          </p:stCondLst>
                                        </p:cTn>
                                        <p:tgtEl>
                                          <p:spTgt spid="7"/>
                                        </p:tgtEl>
                                      </p:cBhvr>
                                      <p:to x="100000" y="95000"/>
                                    </p:animScale>
                                    <p:animScale>
                                      <p:cBhvr>
                                        <p:cTn id="138" dur="166" decel="50000">
                                          <p:stCondLst>
                                            <p:cond delay="1834"/>
                                          </p:stCondLst>
                                        </p:cTn>
                                        <p:tgtEl>
                                          <p:spTgt spid="7"/>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47" presetClass="entr" presetSubtype="0" fill="hold" grpId="0" nodeType="clickEffect">
                                  <p:stCondLst>
                                    <p:cond delay="0"/>
                                  </p:stCondLst>
                                  <p:childTnLst>
                                    <p:set>
                                      <p:cBhvr>
                                        <p:cTn id="142" dur="1" fill="hold">
                                          <p:stCondLst>
                                            <p:cond delay="0"/>
                                          </p:stCondLst>
                                        </p:cTn>
                                        <p:tgtEl>
                                          <p:spTgt spid="20"/>
                                        </p:tgtEl>
                                        <p:attrNameLst>
                                          <p:attrName>style.visibility</p:attrName>
                                        </p:attrNameLst>
                                      </p:cBhvr>
                                      <p:to>
                                        <p:strVal val="visible"/>
                                      </p:to>
                                    </p:set>
                                    <p:animEffect transition="in" filter="fade">
                                      <p:cBhvr>
                                        <p:cTn id="143" dur="1000"/>
                                        <p:tgtEl>
                                          <p:spTgt spid="20"/>
                                        </p:tgtEl>
                                      </p:cBhvr>
                                    </p:animEffect>
                                    <p:anim calcmode="lin" valueType="num">
                                      <p:cBhvr>
                                        <p:cTn id="144" dur="1000" fill="hold"/>
                                        <p:tgtEl>
                                          <p:spTgt spid="20"/>
                                        </p:tgtEl>
                                        <p:attrNameLst>
                                          <p:attrName>ppt_x</p:attrName>
                                        </p:attrNameLst>
                                      </p:cBhvr>
                                      <p:tavLst>
                                        <p:tav tm="0">
                                          <p:val>
                                            <p:strVal val="#ppt_x"/>
                                          </p:val>
                                        </p:tav>
                                        <p:tav tm="100000">
                                          <p:val>
                                            <p:strVal val="#ppt_x"/>
                                          </p:val>
                                        </p:tav>
                                      </p:tavLst>
                                    </p:anim>
                                    <p:anim calcmode="lin" valueType="num">
                                      <p:cBhvr>
                                        <p:cTn id="145" dur="1000" fill="hold"/>
                                        <p:tgtEl>
                                          <p:spTgt spid="20"/>
                                        </p:tgtEl>
                                        <p:attrNameLst>
                                          <p:attrName>ppt_y</p:attrName>
                                        </p:attrNameLst>
                                      </p:cBhvr>
                                      <p:tavLst>
                                        <p:tav tm="0">
                                          <p:val>
                                            <p:strVal val="#ppt_y-.1"/>
                                          </p:val>
                                        </p:tav>
                                        <p:tav tm="100000">
                                          <p:val>
                                            <p:strVal val="#ppt_y"/>
                                          </p:val>
                                        </p:tav>
                                      </p:tavLst>
                                    </p:anim>
                                  </p:childTnLst>
                                </p:cTn>
                              </p:par>
                              <p:par>
                                <p:cTn id="146" presetID="47" presetClass="entr" presetSubtype="0" fill="hold" grpId="0" nodeType="with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fade">
                                      <p:cBhvr>
                                        <p:cTn id="148" dur="1000"/>
                                        <p:tgtEl>
                                          <p:spTgt spid="14"/>
                                        </p:tgtEl>
                                      </p:cBhvr>
                                    </p:animEffect>
                                    <p:anim calcmode="lin" valueType="num">
                                      <p:cBhvr>
                                        <p:cTn id="149" dur="1000" fill="hold"/>
                                        <p:tgtEl>
                                          <p:spTgt spid="14"/>
                                        </p:tgtEl>
                                        <p:attrNameLst>
                                          <p:attrName>ppt_x</p:attrName>
                                        </p:attrNameLst>
                                      </p:cBhvr>
                                      <p:tavLst>
                                        <p:tav tm="0">
                                          <p:val>
                                            <p:strVal val="#ppt_x"/>
                                          </p:val>
                                        </p:tav>
                                        <p:tav tm="100000">
                                          <p:val>
                                            <p:strVal val="#ppt_x"/>
                                          </p:val>
                                        </p:tav>
                                      </p:tavLst>
                                    </p:anim>
                                    <p:anim calcmode="lin" valueType="num">
                                      <p:cBhvr>
                                        <p:cTn id="1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10">
                                            <p:txEl>
                                              <p:pRg st="0" end="0"/>
                                            </p:txEl>
                                          </p:spTgt>
                                        </p:tgtEl>
                                        <p:attrNameLst>
                                          <p:attrName>style.visibility</p:attrName>
                                        </p:attrNameLst>
                                      </p:cBhvr>
                                      <p:to>
                                        <p:strVal val="visible"/>
                                      </p:to>
                                    </p:set>
                                    <p:animEffect transition="in" filter="fade">
                                      <p:cBhvr>
                                        <p:cTn id="155" dur="500"/>
                                        <p:tgtEl>
                                          <p:spTgt spid="10">
                                            <p:txEl>
                                              <p:pRg st="0" end="0"/>
                                            </p:txEl>
                                          </p:spTgt>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0">
                                            <p:txEl>
                                              <p:pRg st="1" end="1"/>
                                            </p:txEl>
                                          </p:spTgt>
                                        </p:tgtEl>
                                        <p:attrNameLst>
                                          <p:attrName>style.visibility</p:attrName>
                                        </p:attrNameLst>
                                      </p:cBhvr>
                                      <p:to>
                                        <p:strVal val="visible"/>
                                      </p:to>
                                    </p:set>
                                    <p:animEffect transition="in" filter="fade">
                                      <p:cBhvr>
                                        <p:cTn id="160" dur="500"/>
                                        <p:tgtEl>
                                          <p:spTgt spid="10">
                                            <p:txEl>
                                              <p:pRg st="1" end="1"/>
                                            </p:txEl>
                                          </p:spTgt>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10">
                                            <p:txEl>
                                              <p:pRg st="2" end="2"/>
                                            </p:txEl>
                                          </p:spTgt>
                                        </p:tgtEl>
                                        <p:attrNameLst>
                                          <p:attrName>style.visibility</p:attrName>
                                        </p:attrNameLst>
                                      </p:cBhvr>
                                      <p:to>
                                        <p:strVal val="visible"/>
                                      </p:to>
                                    </p:set>
                                    <p:animEffect transition="in" filter="fade">
                                      <p:cBhvr>
                                        <p:cTn id="165" dur="500"/>
                                        <p:tgtEl>
                                          <p:spTgt spid="10">
                                            <p:txEl>
                                              <p:pRg st="2" end="2"/>
                                            </p:txEl>
                                          </p:spTgt>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10">
                                            <p:txEl>
                                              <p:pRg st="3" end="3"/>
                                            </p:txEl>
                                          </p:spTgt>
                                        </p:tgtEl>
                                        <p:attrNameLst>
                                          <p:attrName>style.visibility</p:attrName>
                                        </p:attrNameLst>
                                      </p:cBhvr>
                                      <p:to>
                                        <p:strVal val="visible"/>
                                      </p:to>
                                    </p:set>
                                    <p:animEffect transition="in" filter="fade">
                                      <p:cBhvr>
                                        <p:cTn id="170" dur="500"/>
                                        <p:tgtEl>
                                          <p:spTgt spid="10">
                                            <p:txEl>
                                              <p:pRg st="3" end="3"/>
                                            </p:txEl>
                                          </p:spTgt>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10">
                                            <p:txEl>
                                              <p:pRg st="4" end="4"/>
                                            </p:txEl>
                                          </p:spTgt>
                                        </p:tgtEl>
                                        <p:attrNameLst>
                                          <p:attrName>style.visibility</p:attrName>
                                        </p:attrNameLst>
                                      </p:cBhvr>
                                      <p:to>
                                        <p:strVal val="visible"/>
                                      </p:to>
                                    </p:set>
                                    <p:animEffect transition="in" filter="fade">
                                      <p:cBhvr>
                                        <p:cTn id="175" dur="500"/>
                                        <p:tgtEl>
                                          <p:spTgt spid="10">
                                            <p:txEl>
                                              <p:pRg st="4" end="4"/>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10">
                                            <p:txEl>
                                              <p:pRg st="5" end="5"/>
                                            </p:txEl>
                                          </p:spTgt>
                                        </p:tgtEl>
                                        <p:attrNameLst>
                                          <p:attrName>style.visibility</p:attrName>
                                        </p:attrNameLst>
                                      </p:cBhvr>
                                      <p:to>
                                        <p:strVal val="visible"/>
                                      </p:to>
                                    </p:set>
                                    <p:animEffect transition="in" filter="fade">
                                      <p:cBhvr>
                                        <p:cTn id="180"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p:bldP spid="15" grpId="0" animBg="1"/>
      <p:bldP spid="16" grpId="0" animBg="1"/>
      <p:bldP spid="17" grpId="0" animBg="1"/>
      <p:bldP spid="18" grpId="0" animBg="1"/>
      <p:bldP spid="7" grpId="0" animBg="1"/>
      <p:bldP spid="20" grpId="0" animBg="1"/>
      <p:bldP spid="22" grpId="0" animBg="1"/>
      <p:bldP spid="23"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58955" y="1296988"/>
            <a:ext cx="8674091"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NJDOT uses of Crowdsourced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Public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5" name="Picture 4">
            <a:extLst>
              <a:ext uri="{FF2B5EF4-FFF2-40B4-BE49-F238E27FC236}">
                <a16:creationId xmlns:a16="http://schemas.microsoft.com/office/drawing/2014/main" id="{466CE6D7-C91B-6BBB-3859-B7D7DBB1E3B4}"/>
              </a:ext>
            </a:extLst>
          </p:cNvPr>
          <p:cNvPicPr>
            <a:picLocks noChangeAspect="1"/>
          </p:cNvPicPr>
          <p:nvPr/>
        </p:nvPicPr>
        <p:blipFill rotWithShape="1">
          <a:blip r:embed="rId3"/>
          <a:srcRect t="11865" r="50000" b="8528"/>
          <a:stretch/>
        </p:blipFill>
        <p:spPr>
          <a:xfrm>
            <a:off x="1845924" y="2678571"/>
            <a:ext cx="8547045" cy="3827283"/>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2" name="Slide Number Placeholder 1">
            <a:extLst>
              <a:ext uri="{FF2B5EF4-FFF2-40B4-BE49-F238E27FC236}">
                <a16:creationId xmlns:a16="http://schemas.microsoft.com/office/drawing/2014/main" id="{0B341E5D-6E5C-D09A-E400-3EF787E1C542}"/>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49</a:t>
            </a:fld>
            <a:endParaRPr lang="en-US" b="1" dirty="0">
              <a:solidFill>
                <a:schemeClr val="tx1"/>
              </a:solidFill>
            </a:endParaRPr>
          </a:p>
        </p:txBody>
      </p:sp>
    </p:spTree>
    <p:extLst>
      <p:ext uri="{BB962C8B-B14F-4D97-AF65-F5344CB8AC3E}">
        <p14:creationId xmlns:p14="http://schemas.microsoft.com/office/powerpoint/2010/main" val="2577888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16020" y="1605342"/>
            <a:ext cx="7805420" cy="1890823"/>
          </a:xfrm>
        </p:spPr>
        <p:txBody>
          <a:bodyPr>
            <a:noAutofit/>
          </a:bodyPr>
          <a:lstStyle/>
          <a:p>
            <a:pPr>
              <a:lnSpc>
                <a:spcPct val="100000"/>
              </a:lnSpc>
            </a:pPr>
            <a:r>
              <a:rPr kumimoji="0" lang="en-US" sz="3600" b="1" i="1" u="none" strike="noStrike" kern="1200" cap="none" spc="0" normalizeH="0" baseline="0" noProof="0" dirty="0">
                <a:ln>
                  <a:noFill/>
                </a:ln>
                <a:solidFill>
                  <a:schemeClr val="accent4"/>
                </a:solidFill>
                <a:effectLst/>
                <a:uLnTx/>
                <a:uFillTx/>
              </a:rPr>
              <a:t>Traffic Incident </a:t>
            </a:r>
            <a:r>
              <a:rPr lang="en-US" sz="3600" i="1" dirty="0">
                <a:solidFill>
                  <a:schemeClr val="accent4"/>
                </a:solidFill>
              </a:rPr>
              <a:t>Management (TIM) </a:t>
            </a:r>
            <a:r>
              <a:rPr kumimoji="0" lang="en-US" sz="3600" b="1" i="1" u="none" strike="noStrike" kern="1200" cap="none" spc="0" normalizeH="0" baseline="0" noProof="0" dirty="0">
                <a:ln>
                  <a:noFill/>
                </a:ln>
                <a:solidFill>
                  <a:schemeClr val="accent4"/>
                </a:solidFill>
                <a:effectLst/>
                <a:uLnTx/>
                <a:uFillTx/>
              </a:rPr>
              <a:t>and Traveler Information</a:t>
            </a:r>
            <a:br>
              <a:rPr kumimoji="0" lang="en-US" sz="3600" b="1" i="1" u="none" strike="noStrike" kern="1200" cap="none" spc="0" normalizeH="0" baseline="0" noProof="0" dirty="0">
                <a:ln>
                  <a:noFill/>
                </a:ln>
                <a:solidFill>
                  <a:schemeClr val="accent4"/>
                </a:solidFill>
                <a:effectLst/>
                <a:uLnTx/>
                <a:uFillTx/>
              </a:rPr>
            </a:br>
            <a:r>
              <a:rPr kumimoji="0" lang="en-US" sz="2400" b="1" i="1" u="none" strike="noStrike" kern="1200" cap="none" spc="0" normalizeH="0" baseline="0" noProof="0" dirty="0">
                <a:ln>
                  <a:noFill/>
                </a:ln>
                <a:effectLst/>
                <a:uLnTx/>
                <a:uFillTx/>
              </a:rPr>
              <a:t>Part 3 of 5 in the Crowdsourcing for Operations Course via Webinar</a:t>
            </a:r>
            <a:endParaRPr lang="en-US" sz="2800" i="1" dirty="0">
              <a:solidFill>
                <a:schemeClr val="accent4"/>
              </a:solidFill>
            </a:endParaRPr>
          </a:p>
        </p:txBody>
      </p:sp>
      <p:sp>
        <p:nvSpPr>
          <p:cNvPr id="3" name="Subtitle 2">
            <a:extLst>
              <a:ext uri="{FF2B5EF4-FFF2-40B4-BE49-F238E27FC236}">
                <a16:creationId xmlns:a16="http://schemas.microsoft.com/office/drawing/2014/main" id="{D31B2897-0F4C-4E36-A325-9195BB39A714}"/>
              </a:ext>
            </a:extLst>
          </p:cNvPr>
          <p:cNvSpPr>
            <a:spLocks noGrp="1"/>
          </p:cNvSpPr>
          <p:nvPr>
            <p:ph type="subTitle" idx="1"/>
          </p:nvPr>
        </p:nvSpPr>
        <p:spPr>
          <a:xfrm>
            <a:off x="3716020" y="3847862"/>
            <a:ext cx="7414884" cy="778267"/>
          </a:xfrm>
        </p:spPr>
        <p:txBody>
          <a:bodyPr vert="horz" lIns="91440" tIns="45720" rIns="91440" bIns="45720" rtlCol="0" anchor="t">
            <a:normAutofit/>
          </a:bodyPr>
          <a:lstStyle/>
          <a:p>
            <a:r>
              <a:rPr lang="en-US" sz="2000" dirty="0">
                <a:solidFill>
                  <a:prstClr val="white"/>
                </a:solidFill>
              </a:rPr>
              <a:t>July 18, 2023</a:t>
            </a:r>
          </a:p>
        </p:txBody>
      </p:sp>
      <p:sp>
        <p:nvSpPr>
          <p:cNvPr id="7" name="TextBox 6">
            <a:extLst>
              <a:ext uri="{FF2B5EF4-FFF2-40B4-BE49-F238E27FC236}">
                <a16:creationId xmlns:a16="http://schemas.microsoft.com/office/drawing/2014/main" id="{F56C5DB1-7BBF-2AB7-8AE8-AB5D409D13D5}"/>
              </a:ext>
            </a:extLst>
          </p:cNvPr>
          <p:cNvSpPr txBox="1"/>
          <p:nvPr/>
        </p:nvSpPr>
        <p:spPr>
          <a:xfrm>
            <a:off x="3716020" y="276510"/>
            <a:ext cx="805688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Intelligent Transportation Systems Joint Program Office (ITS JPO) Professional Capacity Building (PCB) Program Presents</a:t>
            </a:r>
          </a:p>
        </p:txBody>
      </p:sp>
      <p:sp>
        <p:nvSpPr>
          <p:cNvPr id="8" name="TextBox 7">
            <a:extLst>
              <a:ext uri="{FF2B5EF4-FFF2-40B4-BE49-F238E27FC236}">
                <a16:creationId xmlns:a16="http://schemas.microsoft.com/office/drawing/2014/main" id="{58758B34-639D-81C7-3450-BEB8D6509371}"/>
              </a:ext>
            </a:extLst>
          </p:cNvPr>
          <p:cNvSpPr txBox="1"/>
          <p:nvPr/>
        </p:nvSpPr>
        <p:spPr>
          <a:xfrm>
            <a:off x="3716019" y="4236995"/>
            <a:ext cx="824151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Course developed by the Federal Highway Administration (FHWA) Every Day Counts (EDC) Crowdsourcing for Operations Innovation</a:t>
            </a:r>
            <a:r>
              <a:rPr kumimoji="0" lang="en-US" sz="2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t>
            </a:r>
            <a:r>
              <a:rPr kumimoji="0" lang="en-US" sz="20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and delivered by the FHWA Office of Operations</a:t>
            </a:r>
          </a:p>
        </p:txBody>
      </p:sp>
    </p:spTree>
    <p:extLst>
      <p:ext uri="{BB962C8B-B14F-4D97-AF65-F5344CB8AC3E}">
        <p14:creationId xmlns:p14="http://schemas.microsoft.com/office/powerpoint/2010/main" val="2247270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58955" y="1296989"/>
            <a:ext cx="8674091"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NJDOT uses of Crowdsourced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Agency Analytics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3" name="Picture 2">
            <a:extLst>
              <a:ext uri="{FF2B5EF4-FFF2-40B4-BE49-F238E27FC236}">
                <a16:creationId xmlns:a16="http://schemas.microsoft.com/office/drawing/2014/main" id="{2193A290-385C-429D-2397-90D7302FEC66}"/>
              </a:ext>
            </a:extLst>
          </p:cNvPr>
          <p:cNvPicPr>
            <a:picLocks noChangeAspect="1"/>
          </p:cNvPicPr>
          <p:nvPr/>
        </p:nvPicPr>
        <p:blipFill rotWithShape="1">
          <a:blip r:embed="rId3"/>
          <a:srcRect l="50000" t="13471" b="42268"/>
          <a:stretch/>
        </p:blipFill>
        <p:spPr>
          <a:xfrm>
            <a:off x="665826" y="3429000"/>
            <a:ext cx="10923344" cy="2719595"/>
          </a:xfrm>
          <a:prstGeom prst="rect">
            <a:avLst/>
          </a:prstGeom>
        </p:spPr>
      </p:pic>
      <p:sp>
        <p:nvSpPr>
          <p:cNvPr id="2" name="Slide Number Placeholder 1">
            <a:extLst>
              <a:ext uri="{FF2B5EF4-FFF2-40B4-BE49-F238E27FC236}">
                <a16:creationId xmlns:a16="http://schemas.microsoft.com/office/drawing/2014/main" id="{734F2A87-F515-9815-ED8E-4CBDC3ED0FEB}"/>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50</a:t>
            </a:fld>
            <a:endParaRPr lang="en-US" b="1" dirty="0">
              <a:solidFill>
                <a:schemeClr val="tx1"/>
              </a:solidFill>
            </a:endParaRPr>
          </a:p>
        </p:txBody>
      </p:sp>
    </p:spTree>
    <p:extLst>
      <p:ext uri="{BB962C8B-B14F-4D97-AF65-F5344CB8AC3E}">
        <p14:creationId xmlns:p14="http://schemas.microsoft.com/office/powerpoint/2010/main" val="3444482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191000" y="1139210"/>
            <a:ext cx="640080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9757AC63-A421-4E29-84F4-0160448EFE49}"/>
              </a:ext>
            </a:extLst>
          </p:cNvPr>
          <p:cNvSpPr txBox="1"/>
          <p:nvPr/>
        </p:nvSpPr>
        <p:spPr>
          <a:xfrm>
            <a:off x="1828800" y="1143706"/>
            <a:ext cx="83058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Is NJDOT “Part of the Crowd”?</a:t>
            </a: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26" name="Picture 25">
            <a:extLst>
              <a:ext uri="{FF2B5EF4-FFF2-40B4-BE49-F238E27FC236}">
                <a16:creationId xmlns:a16="http://schemas.microsoft.com/office/drawing/2014/main" id="{A2B5C619-F255-1B86-7115-12DAB5A05A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970" t="43845" r="32259" b="16193"/>
          <a:stretch/>
        </p:blipFill>
        <p:spPr>
          <a:xfrm>
            <a:off x="6032501" y="2810364"/>
            <a:ext cx="4325715" cy="3772998"/>
          </a:xfrm>
          <a:prstGeom prst="rect">
            <a:avLst/>
          </a:prstGeom>
        </p:spPr>
      </p:pic>
      <p:sp>
        <p:nvSpPr>
          <p:cNvPr id="27" name="Content Placeholder 8">
            <a:extLst>
              <a:ext uri="{FF2B5EF4-FFF2-40B4-BE49-F238E27FC236}">
                <a16:creationId xmlns:a16="http://schemas.microsoft.com/office/drawing/2014/main" id="{63176A7A-E91D-D092-877B-5BAE3CA39392}"/>
              </a:ext>
            </a:extLst>
          </p:cNvPr>
          <p:cNvSpPr txBox="1">
            <a:spLocks/>
          </p:cNvSpPr>
          <p:nvPr/>
        </p:nvSpPr>
        <p:spPr>
          <a:xfrm>
            <a:off x="2432506" y="1805479"/>
            <a:ext cx="7321094" cy="472560"/>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2001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573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6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Yes…..we’ve done it before!</a:t>
            </a:r>
          </a:p>
        </p:txBody>
      </p:sp>
      <p:pic>
        <p:nvPicPr>
          <p:cNvPr id="28" name="Picture 27">
            <a:extLst>
              <a:ext uri="{FF2B5EF4-FFF2-40B4-BE49-F238E27FC236}">
                <a16:creationId xmlns:a16="http://schemas.microsoft.com/office/drawing/2014/main" id="{010D56B7-77C5-35AE-7758-07C9E17C6FB0}"/>
              </a:ext>
            </a:extLst>
          </p:cNvPr>
          <p:cNvPicPr>
            <a:picLocks noChangeAspect="1"/>
          </p:cNvPicPr>
          <p:nvPr/>
        </p:nvPicPr>
        <p:blipFill>
          <a:blip r:embed="rId4"/>
          <a:stretch>
            <a:fillRect/>
          </a:stretch>
        </p:blipFill>
        <p:spPr>
          <a:xfrm>
            <a:off x="2039525" y="4722264"/>
            <a:ext cx="3664500" cy="1670279"/>
          </a:xfrm>
          <a:prstGeom prst="rect">
            <a:avLst/>
          </a:prstGeom>
        </p:spPr>
      </p:pic>
      <p:cxnSp>
        <p:nvCxnSpPr>
          <p:cNvPr id="29" name="Straight Arrow Connector 28">
            <a:extLst>
              <a:ext uri="{FF2B5EF4-FFF2-40B4-BE49-F238E27FC236}">
                <a16:creationId xmlns:a16="http://schemas.microsoft.com/office/drawing/2014/main" id="{05F5DF7C-3C40-058A-968F-9804CFBAB888}"/>
              </a:ext>
            </a:extLst>
          </p:cNvPr>
          <p:cNvCxnSpPr>
            <a:cxnSpLocks/>
          </p:cNvCxnSpPr>
          <p:nvPr/>
        </p:nvCxnSpPr>
        <p:spPr>
          <a:xfrm flipV="1">
            <a:off x="4038600" y="4038600"/>
            <a:ext cx="4724400" cy="1219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2" name="Picture 2" descr="logo B">
            <a:extLst>
              <a:ext uri="{FF2B5EF4-FFF2-40B4-BE49-F238E27FC236}">
                <a16:creationId xmlns:a16="http://schemas.microsoft.com/office/drawing/2014/main" id="{B3C68FA5-A9F7-3D79-44C2-428D7D45B8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0" y="2940222"/>
            <a:ext cx="3206250" cy="13145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2" name="Slide Number Placeholder 1">
            <a:extLst>
              <a:ext uri="{FF2B5EF4-FFF2-40B4-BE49-F238E27FC236}">
                <a16:creationId xmlns:a16="http://schemas.microsoft.com/office/drawing/2014/main" id="{C9E156C8-AA40-075F-0A7C-F67D82DED9BC}"/>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51</a:t>
            </a:fld>
            <a:endParaRPr lang="en-US" b="1" dirty="0">
              <a:solidFill>
                <a:schemeClr val="tx1"/>
              </a:solidFill>
            </a:endParaRPr>
          </a:p>
        </p:txBody>
      </p:sp>
    </p:spTree>
    <p:extLst>
      <p:ext uri="{BB962C8B-B14F-4D97-AF65-F5344CB8AC3E}">
        <p14:creationId xmlns:p14="http://schemas.microsoft.com/office/powerpoint/2010/main" val="2860851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191000" y="1139210"/>
            <a:ext cx="640080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20" name="Content Placeholder 8" descr="A picture containing text, road, outdoor, truck&#10;&#10;Description automatically generated">
            <a:extLst>
              <a:ext uri="{FF2B5EF4-FFF2-40B4-BE49-F238E27FC236}">
                <a16:creationId xmlns:a16="http://schemas.microsoft.com/office/drawing/2014/main" id="{D917D7F2-DAE9-4CE6-D403-3858211EA03A}"/>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8048" y="3106370"/>
            <a:ext cx="3681375" cy="2761031"/>
          </a:xfrm>
          <a:prstGeom prst="rect">
            <a:avLst/>
          </a:prstGeom>
        </p:spPr>
      </p:pic>
      <p:pic>
        <p:nvPicPr>
          <p:cNvPr id="21" name="Picture 20" descr="Text&#10;&#10;Description automatically generated">
            <a:extLst>
              <a:ext uri="{FF2B5EF4-FFF2-40B4-BE49-F238E27FC236}">
                <a16:creationId xmlns:a16="http://schemas.microsoft.com/office/drawing/2014/main" id="{EEA0919B-ADB3-060E-9E30-6CCD17545A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3014365"/>
            <a:ext cx="3957577" cy="1055354"/>
          </a:xfrm>
          <a:prstGeom prst="rect">
            <a:avLst/>
          </a:prstGeom>
        </p:spPr>
      </p:pic>
      <p:grpSp>
        <p:nvGrpSpPr>
          <p:cNvPr id="22" name="Group 21">
            <a:extLst>
              <a:ext uri="{FF2B5EF4-FFF2-40B4-BE49-F238E27FC236}">
                <a16:creationId xmlns:a16="http://schemas.microsoft.com/office/drawing/2014/main" id="{CB8E2E4F-0FAE-4BC2-9368-B154FA5A49EA}"/>
              </a:ext>
            </a:extLst>
          </p:cNvPr>
          <p:cNvGrpSpPr/>
          <p:nvPr/>
        </p:nvGrpSpPr>
        <p:grpSpPr>
          <a:xfrm>
            <a:off x="6550028" y="4197324"/>
            <a:ext cx="3049520" cy="1516970"/>
            <a:chOff x="8110477" y="4431211"/>
            <a:chExt cx="3049520" cy="1516970"/>
          </a:xfrm>
        </p:grpSpPr>
        <p:pic>
          <p:nvPicPr>
            <p:cNvPr id="23" name="Picture 22" descr="Related image">
              <a:extLst>
                <a:ext uri="{FF2B5EF4-FFF2-40B4-BE49-F238E27FC236}">
                  <a16:creationId xmlns:a16="http://schemas.microsoft.com/office/drawing/2014/main" id="{1F862ACE-80BF-40B1-9A6F-9D281280D8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9960" y="4496098"/>
              <a:ext cx="2505902" cy="138719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921CF76-6CC6-4F65-9629-275CAAD4C825}"/>
                </a:ext>
              </a:extLst>
            </p:cNvPr>
            <p:cNvSpPr/>
            <p:nvPr/>
          </p:nvSpPr>
          <p:spPr>
            <a:xfrm>
              <a:off x="8110477" y="4431211"/>
              <a:ext cx="3049520" cy="1516970"/>
            </a:xfrm>
            <a:prstGeom prst="roundRect">
              <a:avLst/>
            </a:prstGeom>
            <a:noFill/>
            <a:ln w="127000">
              <a:solidFill>
                <a:schemeClr val="accent5">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0A2D68DD-7DC3-D97C-02A1-C47313302485}"/>
              </a:ext>
            </a:extLst>
          </p:cNvPr>
          <p:cNvSpPr txBox="1"/>
          <p:nvPr/>
        </p:nvSpPr>
        <p:spPr>
          <a:xfrm>
            <a:off x="1828800" y="1143706"/>
            <a:ext cx="83058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Is NJDOT “Part of the Crowd”?</a:t>
            </a:r>
            <a:endParaRPr kumimoji="0" lang="en-US"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 name="Content Placeholder 8">
            <a:extLst>
              <a:ext uri="{FF2B5EF4-FFF2-40B4-BE49-F238E27FC236}">
                <a16:creationId xmlns:a16="http://schemas.microsoft.com/office/drawing/2014/main" id="{7C45E110-25CC-9A9C-E8CA-B47024253B1E}"/>
              </a:ext>
            </a:extLst>
          </p:cNvPr>
          <p:cNvSpPr txBox="1">
            <a:spLocks/>
          </p:cNvSpPr>
          <p:nvPr/>
        </p:nvSpPr>
        <p:spPr>
          <a:xfrm>
            <a:off x="2432506" y="2130657"/>
            <a:ext cx="7321094" cy="472560"/>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2001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573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6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And we’re doing it again!</a:t>
            </a:r>
          </a:p>
        </p:txBody>
      </p:sp>
      <p:sp>
        <p:nvSpPr>
          <p:cNvPr id="4" name="Slide Number Placeholder 1">
            <a:extLst>
              <a:ext uri="{FF2B5EF4-FFF2-40B4-BE49-F238E27FC236}">
                <a16:creationId xmlns:a16="http://schemas.microsoft.com/office/drawing/2014/main" id="{27C19765-2995-D4DC-5E94-BF5D5478CD3E}"/>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52</a:t>
            </a:fld>
            <a:endParaRPr lang="en-US" b="1" dirty="0">
              <a:solidFill>
                <a:schemeClr val="tx1"/>
              </a:solidFill>
            </a:endParaRPr>
          </a:p>
        </p:txBody>
      </p:sp>
    </p:spTree>
    <p:extLst>
      <p:ext uri="{BB962C8B-B14F-4D97-AF65-F5344CB8AC3E}">
        <p14:creationId xmlns:p14="http://schemas.microsoft.com/office/powerpoint/2010/main" val="3808608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ffective Communication: Methods and Assessment">
            <a:extLst>
              <a:ext uri="{FF2B5EF4-FFF2-40B4-BE49-F238E27FC236}">
                <a16:creationId xmlns:a16="http://schemas.microsoft.com/office/drawing/2014/main" id="{C20A666C-8ECA-2BA9-6BF1-E692734F79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8357" y="3276601"/>
            <a:ext cx="2895600" cy="19907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196" name="Picture 4" descr="COM 151: Mass Communication - Application of Theory in the Workplace -  School of Communication">
            <a:extLst>
              <a:ext uri="{FF2B5EF4-FFF2-40B4-BE49-F238E27FC236}">
                <a16:creationId xmlns:a16="http://schemas.microsoft.com/office/drawing/2014/main" id="{6D94FB2B-84A7-74C2-7BD3-CA2CAED779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276601"/>
            <a:ext cx="3581400" cy="19842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7C30D2-3A1B-4348-C90B-04AD689A1B4E}"/>
              </a:ext>
            </a:extLst>
          </p:cNvPr>
          <p:cNvSpPr txBox="1"/>
          <p:nvPr/>
        </p:nvSpPr>
        <p:spPr>
          <a:xfrm>
            <a:off x="2667000" y="5267327"/>
            <a:ext cx="198120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One to One</a:t>
            </a:r>
            <a:endPar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FF9C8EF3-2FE4-50F2-ECC4-9A0C0C581958}"/>
              </a:ext>
            </a:extLst>
          </p:cNvPr>
          <p:cNvSpPr txBox="1"/>
          <p:nvPr/>
        </p:nvSpPr>
        <p:spPr>
          <a:xfrm>
            <a:off x="6667500" y="5267326"/>
            <a:ext cx="289560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Mass Communication</a:t>
            </a:r>
            <a:endPar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5" name="Plus Sign 4">
            <a:extLst>
              <a:ext uri="{FF2B5EF4-FFF2-40B4-BE49-F238E27FC236}">
                <a16:creationId xmlns:a16="http://schemas.microsoft.com/office/drawing/2014/main" id="{F08F5459-F5C4-A770-A7EC-03F5F39DC8A5}"/>
              </a:ext>
            </a:extLst>
          </p:cNvPr>
          <p:cNvSpPr/>
          <p:nvPr/>
        </p:nvSpPr>
        <p:spPr>
          <a:xfrm>
            <a:off x="5480212" y="4031254"/>
            <a:ext cx="548135" cy="47498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B5AC9FB-29E7-0A5C-D907-377EAD0CDC06}"/>
              </a:ext>
            </a:extLst>
          </p:cNvPr>
          <p:cNvSpPr txBox="1"/>
          <p:nvPr/>
        </p:nvSpPr>
        <p:spPr>
          <a:xfrm>
            <a:off x="3240350" y="5980498"/>
            <a:ext cx="502785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Every Way Possible!</a:t>
            </a:r>
            <a:endPar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8" name="Title 7">
            <a:extLst>
              <a:ext uri="{FF2B5EF4-FFF2-40B4-BE49-F238E27FC236}">
                <a16:creationId xmlns:a16="http://schemas.microsoft.com/office/drawing/2014/main" id="{17D96D14-2AB5-57F6-81B4-4F9C69C507B5}"/>
              </a:ext>
            </a:extLst>
          </p:cNvPr>
          <p:cNvSpPr>
            <a:spLocks noGrp="1"/>
          </p:cNvSpPr>
          <p:nvPr>
            <p:ph type="title"/>
          </p:nvPr>
        </p:nvSpPr>
        <p:spPr>
          <a:xfrm>
            <a:off x="838200" y="1695377"/>
            <a:ext cx="10515600" cy="745576"/>
          </a:xfrm>
        </p:spPr>
        <p:txBody>
          <a:bodyPr>
            <a:normAutofit fontScale="90000"/>
          </a:bodyPr>
          <a:lstStyle/>
          <a:p>
            <a:r>
              <a:rPr lang="en-US" sz="4400" b="1" dirty="0">
                <a:latin typeface="Century Gothic" panose="020B0502020202020204" pitchFamily="34" charset="0"/>
              </a:rPr>
              <a:t>One more time….</a:t>
            </a:r>
            <a:br>
              <a:rPr lang="en-US" sz="4400" b="1" dirty="0">
                <a:latin typeface="Century Gothic" panose="020B0502020202020204" pitchFamily="34" charset="0"/>
              </a:rPr>
            </a:br>
            <a:r>
              <a:rPr lang="en-US" sz="4400" b="1" dirty="0">
                <a:latin typeface="Century Gothic" panose="020B0502020202020204" pitchFamily="34" charset="0"/>
              </a:rPr>
              <a:t>How Should Agencies Communicate</a:t>
            </a:r>
            <a:br>
              <a:rPr lang="en-US" sz="4400" b="1" dirty="0">
                <a:latin typeface="Century Gothic" panose="020B0502020202020204" pitchFamily="34" charset="0"/>
              </a:rPr>
            </a:br>
            <a:r>
              <a:rPr lang="en-US" sz="4400" b="1" dirty="0">
                <a:latin typeface="Century Gothic" panose="020B0502020202020204" pitchFamily="34" charset="0"/>
              </a:rPr>
              <a:t>With Their Customers?</a:t>
            </a:r>
            <a:endParaRPr lang="en-US" dirty="0"/>
          </a:p>
        </p:txBody>
      </p:sp>
      <p:sp>
        <p:nvSpPr>
          <p:cNvPr id="4" name="Slide Number Placeholder 1">
            <a:extLst>
              <a:ext uri="{FF2B5EF4-FFF2-40B4-BE49-F238E27FC236}">
                <a16:creationId xmlns:a16="http://schemas.microsoft.com/office/drawing/2014/main" id="{06A61263-9CA7-1A3F-3395-8C418D66CCE3}"/>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53</a:t>
            </a:fld>
            <a:endParaRPr lang="en-US" b="1" dirty="0">
              <a:solidFill>
                <a:schemeClr val="tx1"/>
              </a:solidFill>
            </a:endParaRPr>
          </a:p>
        </p:txBody>
      </p:sp>
    </p:spTree>
    <p:extLst>
      <p:ext uri="{BB962C8B-B14F-4D97-AF65-F5344CB8AC3E}">
        <p14:creationId xmlns:p14="http://schemas.microsoft.com/office/powerpoint/2010/main" val="39254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196"/>
                                        </p:tgtEl>
                                        <p:attrNameLst>
                                          <p:attrName>style.visibility</p:attrName>
                                        </p:attrNameLst>
                                      </p:cBhvr>
                                      <p:to>
                                        <p:strVal val="visible"/>
                                      </p:to>
                                    </p:set>
                                    <p:animEffect transition="in" filter="fade">
                                      <p:cBhvr>
                                        <p:cTn id="18" dur="500"/>
                                        <p:tgtEl>
                                          <p:spTgt spid="819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EBF-3C88-43B2-835F-AC0059623537}"/>
              </a:ext>
            </a:extLst>
          </p:cNvPr>
          <p:cNvSpPr>
            <a:spLocks noGrp="1"/>
          </p:cNvSpPr>
          <p:nvPr>
            <p:ph type="title"/>
          </p:nvPr>
        </p:nvSpPr>
        <p:spPr>
          <a:xfrm>
            <a:off x="522889" y="365125"/>
            <a:ext cx="10515600" cy="1325563"/>
          </a:xfrm>
        </p:spPr>
        <p:txBody>
          <a:bodyPr/>
          <a:lstStyle/>
          <a:p>
            <a:r>
              <a:rPr lang="en-US"/>
              <a:t>Knowledge Check</a:t>
            </a:r>
          </a:p>
        </p:txBody>
      </p:sp>
      <p:sp>
        <p:nvSpPr>
          <p:cNvPr id="3" name="Content Placeholder 2">
            <a:extLst>
              <a:ext uri="{FF2B5EF4-FFF2-40B4-BE49-F238E27FC236}">
                <a16:creationId xmlns:a16="http://schemas.microsoft.com/office/drawing/2014/main" id="{F0CD059A-E561-4F16-9856-3DD4118693D9}"/>
              </a:ext>
            </a:extLst>
          </p:cNvPr>
          <p:cNvSpPr>
            <a:spLocks noGrp="1"/>
          </p:cNvSpPr>
          <p:nvPr>
            <p:ph idx="1"/>
          </p:nvPr>
        </p:nvSpPr>
        <p:spPr>
          <a:xfrm>
            <a:off x="522889" y="1825625"/>
            <a:ext cx="6708228" cy="4351338"/>
          </a:xfrm>
        </p:spPr>
        <p:txBody>
          <a:bodyPr vert="horz" lIns="91440" tIns="45720" rIns="91440" bIns="45720" rtlCol="0" anchor="t">
            <a:normAutofit/>
          </a:bodyPr>
          <a:lstStyle/>
          <a:p>
            <a:pPr marL="0" indent="0">
              <a:buNone/>
            </a:pPr>
            <a:r>
              <a:rPr lang="en-US" b="1">
                <a:latin typeface="Arial"/>
                <a:cs typeface="Arial"/>
              </a:rPr>
              <a:t>How can crowdsourcing data </a:t>
            </a:r>
            <a:r>
              <a:rPr lang="en-US" b="1" dirty="0">
                <a:latin typeface="Arial"/>
                <a:cs typeface="Arial"/>
              </a:rPr>
              <a:t>enhance </a:t>
            </a:r>
            <a:r>
              <a:rPr lang="en-US" b="1">
                <a:latin typeface="Arial"/>
                <a:cs typeface="Arial"/>
              </a:rPr>
              <a:t>traveler information?</a:t>
            </a:r>
            <a:endParaRPr lang="en-US" b="1" dirty="0">
              <a:latin typeface="Arial"/>
              <a:cs typeface="Arial"/>
            </a:endParaRPr>
          </a:p>
          <a:p>
            <a:pPr marL="514350" indent="-514350">
              <a:spcAft>
                <a:spcPts val="600"/>
              </a:spcAft>
              <a:buAutoNum type="alphaUcPeriod"/>
            </a:pPr>
            <a:r>
              <a:rPr lang="en-US" sz="2400" dirty="0">
                <a:latin typeface="Arial"/>
                <a:cs typeface="Arial"/>
              </a:rPr>
              <a:t>Improves timeliness</a:t>
            </a:r>
            <a:endParaRPr lang="en-US" dirty="0"/>
          </a:p>
          <a:p>
            <a:pPr marL="514350" indent="-514350">
              <a:spcAft>
                <a:spcPts val="600"/>
              </a:spcAft>
              <a:buFont typeface="+mj-lt"/>
              <a:buAutoNum type="alphaUcPeriod"/>
            </a:pPr>
            <a:r>
              <a:rPr lang="en-US" sz="2400" dirty="0">
                <a:latin typeface="Arial"/>
                <a:cs typeface="Arial"/>
              </a:rPr>
              <a:t>Provides better accuracy</a:t>
            </a:r>
            <a:endParaRPr lang="en-US" sz="2400" dirty="0"/>
          </a:p>
          <a:p>
            <a:pPr marL="514350" indent="-514350">
              <a:spcAft>
                <a:spcPts val="600"/>
              </a:spcAft>
              <a:buFont typeface="+mj-lt"/>
              <a:buAutoNum type="alphaUcPeriod"/>
              <a:tabLst>
                <a:tab pos="6461125" algn="l"/>
              </a:tabLst>
            </a:pPr>
            <a:r>
              <a:rPr lang="en-US" sz="2400" dirty="0">
                <a:latin typeface="Arial"/>
                <a:cs typeface="Arial"/>
              </a:rPr>
              <a:t>Can be delivered to preferred platforms</a:t>
            </a:r>
            <a:endParaRPr lang="en-US" sz="2400" dirty="0"/>
          </a:p>
          <a:p>
            <a:pPr marL="514350" indent="-514350">
              <a:spcAft>
                <a:spcPts val="600"/>
              </a:spcAft>
              <a:buFont typeface="+mj-lt"/>
              <a:buAutoNum type="alphaUcPeriod"/>
            </a:pPr>
            <a:r>
              <a:rPr lang="en-US" sz="2400" dirty="0"/>
              <a:t>All the above</a:t>
            </a:r>
          </a:p>
        </p:txBody>
      </p:sp>
      <p:pic>
        <p:nvPicPr>
          <p:cNvPr id="5" name="Picture 2" descr="Image provided to enhance the slide visual appeal of an opened book on table.&#10;&#10;https://unsplash.com/photos/H1IRUS1vEFA">
            <a:extLst>
              <a:ext uri="{FF2B5EF4-FFF2-40B4-BE49-F238E27FC236}">
                <a16:creationId xmlns:a16="http://schemas.microsoft.com/office/drawing/2014/main" id="{7333953E-398E-47C3-8A99-435BEA150E0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23200" y="492717"/>
            <a:ext cx="4090760" cy="54493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D933A1-2835-4C09-AFED-98FA9D05EDCF}"/>
              </a:ext>
            </a:extLst>
          </p:cNvPr>
          <p:cNvSpPr txBox="1"/>
          <p:nvPr/>
        </p:nvSpPr>
        <p:spPr>
          <a:xfrm>
            <a:off x="7823200" y="5695797"/>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257175"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a:t>
            </a:r>
            <a:r>
              <a:rPr kumimoji="0" lang="en-US" sz="1000" b="1" i="1"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Unsplash</a:t>
            </a:r>
            <a:endPar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TextBox 1">
            <a:extLst>
              <a:ext uri="{FF2B5EF4-FFF2-40B4-BE49-F238E27FC236}">
                <a16:creationId xmlns:a16="http://schemas.microsoft.com/office/drawing/2014/main" id="{7478B18C-F9E6-4D8C-933C-9322D9A02109}"/>
              </a:ext>
            </a:extLst>
          </p:cNvPr>
          <p:cNvSpPr txBox="1"/>
          <p:nvPr/>
        </p:nvSpPr>
        <p:spPr>
          <a:xfrm>
            <a:off x="520775" y="4293011"/>
            <a:ext cx="40946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highlight>
                  <a:srgbClr val="000000"/>
                </a:highlight>
                <a:uLnTx/>
                <a:uFillTx/>
                <a:latin typeface="Arial"/>
                <a:ea typeface="+mn-ea"/>
                <a:cs typeface="Arial"/>
              </a:rPr>
              <a:t>D.   All of the above</a:t>
            </a:r>
            <a:endParaRPr kumimoji="0" lang="en-US" sz="2400" b="1" i="0" u="none" strike="noStrike" kern="1200" cap="none" spc="0" normalizeH="0" baseline="0" noProof="0" dirty="0">
              <a:ln>
                <a:noFill/>
              </a:ln>
              <a:solidFill>
                <a:srgbClr val="FFC000"/>
              </a:solidFill>
              <a:effectLst/>
              <a:highlight>
                <a:srgbClr val="000000"/>
              </a:highlight>
              <a:uLnTx/>
              <a:uFillTx/>
              <a:latin typeface="Calibri" panose="020F0502020204030204"/>
              <a:ea typeface="+mn-ea"/>
              <a:cs typeface="Calibri"/>
            </a:endParaRPr>
          </a:p>
        </p:txBody>
      </p:sp>
      <p:sp>
        <p:nvSpPr>
          <p:cNvPr id="7" name="Slide Number Placeholder 1">
            <a:extLst>
              <a:ext uri="{FF2B5EF4-FFF2-40B4-BE49-F238E27FC236}">
                <a16:creationId xmlns:a16="http://schemas.microsoft.com/office/drawing/2014/main" id="{E083F386-B561-E222-41AA-FF53D29C04F8}"/>
              </a:ext>
            </a:extLst>
          </p:cNvPr>
          <p:cNvSpPr txBox="1">
            <a:spLocks/>
          </p:cNvSpPr>
          <p:nvPr/>
        </p:nvSpPr>
        <p:spPr>
          <a:xfrm>
            <a:off x="11766551" y="6557963"/>
            <a:ext cx="366260" cy="263918"/>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27CD50-890E-4B42-9184-3B68D8CA0906}" type="slidenum">
              <a:rPr lang="en-US" b="1" smtClean="0">
                <a:solidFill>
                  <a:schemeClr val="tx1"/>
                </a:solidFill>
              </a:rPr>
              <a:pPr/>
              <a:t>54</a:t>
            </a:fld>
            <a:endParaRPr lang="en-US" b="1" dirty="0">
              <a:solidFill>
                <a:schemeClr val="tx1"/>
              </a:solidFill>
            </a:endParaRPr>
          </a:p>
        </p:txBody>
      </p:sp>
    </p:spTree>
    <p:extLst>
      <p:ext uri="{BB962C8B-B14F-4D97-AF65-F5344CB8AC3E}">
        <p14:creationId xmlns:p14="http://schemas.microsoft.com/office/powerpoint/2010/main" val="370613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EBF-3C88-43B2-835F-AC0059623537}"/>
              </a:ext>
            </a:extLst>
          </p:cNvPr>
          <p:cNvSpPr>
            <a:spLocks noGrp="1"/>
          </p:cNvSpPr>
          <p:nvPr>
            <p:ph type="title"/>
          </p:nvPr>
        </p:nvSpPr>
        <p:spPr>
          <a:xfrm>
            <a:off x="522889" y="365125"/>
            <a:ext cx="10515600" cy="1325563"/>
          </a:xfrm>
        </p:spPr>
        <p:txBody>
          <a:bodyPr/>
          <a:lstStyle/>
          <a:p>
            <a:r>
              <a:rPr lang="en-US"/>
              <a:t>Knowledge Check</a:t>
            </a:r>
          </a:p>
        </p:txBody>
      </p:sp>
      <p:sp>
        <p:nvSpPr>
          <p:cNvPr id="3" name="Content Placeholder 2">
            <a:extLst>
              <a:ext uri="{FF2B5EF4-FFF2-40B4-BE49-F238E27FC236}">
                <a16:creationId xmlns:a16="http://schemas.microsoft.com/office/drawing/2014/main" id="{F0CD059A-E561-4F16-9856-3DD4118693D9}"/>
              </a:ext>
            </a:extLst>
          </p:cNvPr>
          <p:cNvSpPr>
            <a:spLocks noGrp="1"/>
          </p:cNvSpPr>
          <p:nvPr>
            <p:ph idx="1"/>
          </p:nvPr>
        </p:nvSpPr>
        <p:spPr>
          <a:xfrm>
            <a:off x="522889" y="1825625"/>
            <a:ext cx="6708228" cy="4351338"/>
          </a:xfrm>
        </p:spPr>
        <p:txBody>
          <a:bodyPr vert="horz" lIns="91440" tIns="45720" rIns="91440" bIns="45720" rtlCol="0" anchor="t">
            <a:normAutofit/>
          </a:bodyPr>
          <a:lstStyle/>
          <a:p>
            <a:pPr marL="0" indent="0">
              <a:lnSpc>
                <a:spcPct val="100000"/>
              </a:lnSpc>
              <a:spcBef>
                <a:spcPts val="600"/>
              </a:spcBef>
              <a:spcAft>
                <a:spcPts val="1800"/>
              </a:spcAft>
              <a:buNone/>
            </a:pPr>
            <a:r>
              <a:rPr lang="en-US" b="1" dirty="0">
                <a:latin typeface="Arial"/>
                <a:cs typeface="Arial"/>
              </a:rPr>
              <a:t>What platforms can be used to acquire data and communicate traveler information?</a:t>
            </a:r>
          </a:p>
          <a:p>
            <a:pPr marL="514350" indent="-514350">
              <a:spcAft>
                <a:spcPts val="600"/>
              </a:spcAft>
              <a:buFont typeface="+mj-lt"/>
              <a:buAutoNum type="alphaUcPeriod"/>
            </a:pPr>
            <a:r>
              <a:rPr lang="en-US" sz="2400" dirty="0"/>
              <a:t>Twitter</a:t>
            </a:r>
          </a:p>
          <a:p>
            <a:pPr marL="514350" indent="-514350">
              <a:spcAft>
                <a:spcPts val="600"/>
              </a:spcAft>
              <a:buFont typeface="+mj-lt"/>
              <a:buAutoNum type="alphaUcPeriod"/>
            </a:pPr>
            <a:r>
              <a:rPr lang="en-US" sz="2400" dirty="0"/>
              <a:t>511 mobile app</a:t>
            </a:r>
          </a:p>
          <a:p>
            <a:pPr marL="514350" indent="-514350">
              <a:spcAft>
                <a:spcPts val="600"/>
              </a:spcAft>
              <a:buFont typeface="+mj-lt"/>
              <a:buAutoNum type="alphaUcPeriod"/>
              <a:tabLst>
                <a:tab pos="6461125" algn="l"/>
              </a:tabLst>
            </a:pPr>
            <a:r>
              <a:rPr lang="en-US" sz="2400" dirty="0"/>
              <a:t>Third-party mobile app 	 </a:t>
            </a:r>
          </a:p>
          <a:p>
            <a:pPr marL="514350" indent="-514350">
              <a:spcAft>
                <a:spcPts val="600"/>
              </a:spcAft>
              <a:buFont typeface="+mj-lt"/>
              <a:buAutoNum type="alphaUcPeriod"/>
            </a:pPr>
            <a:r>
              <a:rPr lang="en-US" sz="2400" dirty="0"/>
              <a:t>All the above</a:t>
            </a:r>
          </a:p>
        </p:txBody>
      </p:sp>
      <p:pic>
        <p:nvPicPr>
          <p:cNvPr id="5" name="Picture 2" descr="Image provided to enhance the slide visual appeal of an opened book on table.&#10;&#10;https://unsplash.com/photos/H1IRUS1vEFA">
            <a:extLst>
              <a:ext uri="{FF2B5EF4-FFF2-40B4-BE49-F238E27FC236}">
                <a16:creationId xmlns:a16="http://schemas.microsoft.com/office/drawing/2014/main" id="{7333953E-398E-47C3-8A99-435BEA150E0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23200" y="492717"/>
            <a:ext cx="4090760" cy="54493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D933A1-2835-4C09-AFED-98FA9D05EDCF}"/>
              </a:ext>
            </a:extLst>
          </p:cNvPr>
          <p:cNvSpPr txBox="1"/>
          <p:nvPr/>
        </p:nvSpPr>
        <p:spPr>
          <a:xfrm>
            <a:off x="7823200" y="5695797"/>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257175"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a:t>
            </a:r>
            <a:r>
              <a:rPr kumimoji="0" lang="en-US" sz="1000" b="1" i="1"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Unsplash</a:t>
            </a:r>
            <a:endPar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TextBox 1">
            <a:extLst>
              <a:ext uri="{FF2B5EF4-FFF2-40B4-BE49-F238E27FC236}">
                <a16:creationId xmlns:a16="http://schemas.microsoft.com/office/drawing/2014/main" id="{7478B18C-F9E6-4D8C-933C-9322D9A02109}"/>
              </a:ext>
            </a:extLst>
          </p:cNvPr>
          <p:cNvSpPr txBox="1"/>
          <p:nvPr/>
        </p:nvSpPr>
        <p:spPr>
          <a:xfrm>
            <a:off x="529434" y="5030673"/>
            <a:ext cx="40946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highlight>
                  <a:srgbClr val="000000"/>
                </a:highlight>
                <a:uLnTx/>
                <a:uFillTx/>
                <a:latin typeface="Arial"/>
                <a:ea typeface="+mn-ea"/>
                <a:cs typeface="Arial"/>
              </a:rPr>
              <a:t>D.   All of the above</a:t>
            </a:r>
            <a:endParaRPr kumimoji="0" lang="en-US" sz="2400" b="1" i="0" u="none" strike="noStrike" kern="1200" cap="none" spc="0" normalizeH="0" baseline="0" noProof="0" dirty="0">
              <a:ln>
                <a:noFill/>
              </a:ln>
              <a:solidFill>
                <a:srgbClr val="FFC000"/>
              </a:solidFill>
              <a:effectLst/>
              <a:highlight>
                <a:srgbClr val="000000"/>
              </a:highlight>
              <a:uLnTx/>
              <a:uFillTx/>
              <a:latin typeface="Calibri" panose="020F0502020204030204"/>
              <a:ea typeface="+mn-ea"/>
              <a:cs typeface="Calibri"/>
            </a:endParaRPr>
          </a:p>
        </p:txBody>
      </p:sp>
      <p:sp>
        <p:nvSpPr>
          <p:cNvPr id="7" name="Slide Number Placeholder 1">
            <a:extLst>
              <a:ext uri="{FF2B5EF4-FFF2-40B4-BE49-F238E27FC236}">
                <a16:creationId xmlns:a16="http://schemas.microsoft.com/office/drawing/2014/main" id="{D2BCC4CE-6E93-ECF7-BBA2-38CD2D078875}"/>
              </a:ext>
            </a:extLst>
          </p:cNvPr>
          <p:cNvSpPr txBox="1">
            <a:spLocks/>
          </p:cNvSpPr>
          <p:nvPr/>
        </p:nvSpPr>
        <p:spPr>
          <a:xfrm>
            <a:off x="11766551" y="6557963"/>
            <a:ext cx="366260" cy="263918"/>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27CD50-890E-4B42-9184-3B68D8CA0906}" type="slidenum">
              <a:rPr lang="en-US" b="1" smtClean="0">
                <a:solidFill>
                  <a:schemeClr val="tx1"/>
                </a:solidFill>
              </a:rPr>
              <a:pPr/>
              <a:t>55</a:t>
            </a:fld>
            <a:endParaRPr lang="en-US" b="1" dirty="0">
              <a:solidFill>
                <a:schemeClr val="tx1"/>
              </a:solidFill>
            </a:endParaRPr>
          </a:p>
        </p:txBody>
      </p:sp>
    </p:spTree>
    <p:extLst>
      <p:ext uri="{BB962C8B-B14F-4D97-AF65-F5344CB8AC3E}">
        <p14:creationId xmlns:p14="http://schemas.microsoft.com/office/powerpoint/2010/main" val="35614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838200" y="243436"/>
            <a:ext cx="10871200" cy="1325563"/>
          </a:xfrm>
        </p:spPr>
        <p:txBody>
          <a:bodyPr>
            <a:normAutofit/>
          </a:bodyPr>
          <a:lstStyle/>
          <a:p>
            <a:r>
              <a:rPr lang="en-US"/>
              <a:t>Traveler Information Crowdsourcing Resources</a:t>
            </a:r>
          </a:p>
        </p:txBody>
      </p:sp>
      <p:sp>
        <p:nvSpPr>
          <p:cNvPr id="8" name="Content Placeholder 2">
            <a:extLst>
              <a:ext uri="{FF2B5EF4-FFF2-40B4-BE49-F238E27FC236}">
                <a16:creationId xmlns:a16="http://schemas.microsoft.com/office/drawing/2014/main" id="{6B24D5CB-EB9A-47E8-A3C9-768B592C5CC9}"/>
              </a:ext>
            </a:extLst>
          </p:cNvPr>
          <p:cNvSpPr>
            <a:spLocks noGrp="1"/>
          </p:cNvSpPr>
          <p:nvPr>
            <p:ph idx="1"/>
          </p:nvPr>
        </p:nvSpPr>
        <p:spPr>
          <a:xfrm>
            <a:off x="943302" y="2053590"/>
            <a:ext cx="6647669" cy="3981450"/>
          </a:xfrm>
        </p:spPr>
        <p:txBody>
          <a:bodyPr vert="horz" lIns="91440" tIns="45720" rIns="91440" bIns="45720" rtlCol="0" anchor="t">
            <a:noAutofit/>
          </a:bodyPr>
          <a:lstStyle/>
          <a:p>
            <a:pPr marL="0" indent="0">
              <a:lnSpc>
                <a:spcPct val="110000"/>
              </a:lnSpc>
              <a:spcBef>
                <a:spcPts val="0"/>
              </a:spcBef>
              <a:spcAft>
                <a:spcPts val="1800"/>
              </a:spcAft>
              <a:buNone/>
            </a:pPr>
            <a:r>
              <a:rPr lang="en-US" sz="2400" b="1" dirty="0">
                <a:solidFill>
                  <a:srgbClr val="FFC000"/>
                </a:solidFill>
                <a:latin typeface="Arial"/>
                <a:cs typeface="Arial"/>
                <a:hlinkClick r:id="rId3">
                  <a:extLst>
                    <a:ext uri="{A12FA001-AC4F-418D-AE19-62706E023703}">
                      <ahyp:hlinkClr xmlns:ahyp="http://schemas.microsoft.com/office/drawing/2018/hyperlinkcolor" val="tx"/>
                    </a:ext>
                  </a:extLst>
                </a:hlinkClick>
              </a:rPr>
              <a:t>Adventures in Crowdsourcing</a:t>
            </a:r>
            <a:r>
              <a:rPr lang="en-US" sz="2400" b="1" dirty="0">
                <a:solidFill>
                  <a:srgbClr val="FFC000"/>
                </a:solidFill>
                <a:latin typeface="Arial"/>
                <a:cs typeface="Arial"/>
              </a:rPr>
              <a:t> </a:t>
            </a:r>
            <a:r>
              <a:rPr lang="en-US" sz="2400" b="1" dirty="0">
                <a:latin typeface="Arial"/>
                <a:cs typeface="Arial"/>
              </a:rPr>
              <a:t>webinars  with Traveler Information content:</a:t>
            </a:r>
          </a:p>
          <a:p>
            <a:pPr marL="566738" indent="-330200">
              <a:lnSpc>
                <a:spcPct val="100000"/>
              </a:lnSpc>
              <a:spcBef>
                <a:spcPts val="0"/>
              </a:spcBef>
              <a:spcAft>
                <a:spcPts val="1800"/>
              </a:spcAft>
            </a:pPr>
            <a:r>
              <a:rPr lang="en-US" sz="2400" dirty="0">
                <a:latin typeface="Arial"/>
                <a:cs typeface="Arial"/>
              </a:rPr>
              <a:t>Using Crowdsourced Data for Traveler Information</a:t>
            </a:r>
          </a:p>
          <a:p>
            <a:pPr marL="566738" indent="-330200">
              <a:lnSpc>
                <a:spcPct val="100000"/>
              </a:lnSpc>
              <a:spcBef>
                <a:spcPts val="0"/>
              </a:spcBef>
              <a:spcAft>
                <a:spcPts val="1800"/>
              </a:spcAft>
            </a:pPr>
            <a:r>
              <a:rPr lang="en-US" sz="2400" dirty="0">
                <a:latin typeface="Arial"/>
                <a:cs typeface="Arial"/>
              </a:rPr>
              <a:t>Social Media for Improved Operations</a:t>
            </a:r>
          </a:p>
          <a:p>
            <a:pPr marL="566738" indent="-330200">
              <a:lnSpc>
                <a:spcPct val="100000"/>
              </a:lnSpc>
              <a:spcBef>
                <a:spcPts val="0"/>
              </a:spcBef>
              <a:spcAft>
                <a:spcPts val="1800"/>
              </a:spcAft>
            </a:pPr>
            <a:r>
              <a:rPr lang="en-US" sz="2400" dirty="0">
                <a:latin typeface="Arial"/>
                <a:cs typeface="Arial"/>
              </a:rPr>
              <a:t>Business Case for Crowdsourced Data - Missouri Personalized Traveler Information Improves Responder Safety</a:t>
            </a:r>
            <a:endParaRPr lang="en-US" sz="2400" b="1" dirty="0"/>
          </a:p>
        </p:txBody>
      </p:sp>
      <p:pic>
        <p:nvPicPr>
          <p:cNvPr id="9" name="Picture 8" descr="Image provided to enhance the slide visual appeal.  The image is of the FHWA EDC6 Crowdsourcing for Advancing Operations website.&#10;">
            <a:hlinkClick r:id="rId4"/>
            <a:extLst>
              <a:ext uri="{FF2B5EF4-FFF2-40B4-BE49-F238E27FC236}">
                <a16:creationId xmlns:a16="http://schemas.microsoft.com/office/drawing/2014/main" id="{A783DC01-A651-4BFF-AB5D-899A089C12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42691" y="1985151"/>
            <a:ext cx="4171269" cy="3486060"/>
          </a:xfrm>
          <a:prstGeom prst="rect">
            <a:avLst/>
          </a:prstGeom>
        </p:spPr>
      </p:pic>
      <p:sp>
        <p:nvSpPr>
          <p:cNvPr id="11" name="Rectangle 10">
            <a:extLst>
              <a:ext uri="{FF2B5EF4-FFF2-40B4-BE49-F238E27FC236}">
                <a16:creationId xmlns:a16="http://schemas.microsoft.com/office/drawing/2014/main" id="{F29EAE26-3EE5-4732-B78E-C82899EC9CAC}"/>
              </a:ext>
            </a:extLst>
          </p:cNvPr>
          <p:cNvSpPr/>
          <p:nvPr/>
        </p:nvSpPr>
        <p:spPr>
          <a:xfrm>
            <a:off x="7742690" y="5471211"/>
            <a:ext cx="4171270" cy="522515"/>
          </a:xfrm>
          <a:prstGeom prst="rect">
            <a:avLst/>
          </a:prstGeom>
          <a:solidFill>
            <a:srgbClr val="5E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FHWA EDC-6 Crowdsourcing for Advancing Operation Resource Site (</a:t>
            </a: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hlinkClick r:id="rId6" action="ppaction://hlinkfile">
                  <a:extLst>
                    <a:ext uri="{A12FA001-AC4F-418D-AE19-62706E023703}">
                      <ahyp:hlinkClr xmlns:ahyp="http://schemas.microsoft.com/office/drawing/2018/hyperlinkcolor" val="tx"/>
                    </a:ext>
                  </a:extLst>
                </a:hlinkClick>
              </a:rPr>
              <a:t>bit.ly/CS4Ops</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3" name="Slide Number Placeholder 1">
            <a:extLst>
              <a:ext uri="{FF2B5EF4-FFF2-40B4-BE49-F238E27FC236}">
                <a16:creationId xmlns:a16="http://schemas.microsoft.com/office/drawing/2014/main" id="{01094E88-8FB5-76CA-2BD0-3E5414641303}"/>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56</a:t>
            </a:fld>
            <a:endParaRPr lang="en-US" b="1" dirty="0">
              <a:solidFill>
                <a:schemeClr val="tx1"/>
              </a:solidFill>
            </a:endParaRPr>
          </a:p>
        </p:txBody>
      </p:sp>
    </p:spTree>
    <p:extLst>
      <p:ext uri="{BB962C8B-B14F-4D97-AF65-F5344CB8AC3E}">
        <p14:creationId xmlns:p14="http://schemas.microsoft.com/office/powerpoint/2010/main" val="3442916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4B31-4418-7CB3-2625-FA049D19722A}"/>
              </a:ext>
            </a:extLst>
          </p:cNvPr>
          <p:cNvSpPr>
            <a:spLocks noGrp="1"/>
          </p:cNvSpPr>
          <p:nvPr>
            <p:ph type="title"/>
          </p:nvPr>
        </p:nvSpPr>
        <p:spPr>
          <a:xfrm>
            <a:off x="1" y="240839"/>
            <a:ext cx="12191999" cy="1401535"/>
          </a:xfrm>
        </p:spPr>
        <p:txBody>
          <a:bodyPr>
            <a:noAutofit/>
          </a:bodyPr>
          <a:lstStyle/>
          <a:p>
            <a:pPr>
              <a:lnSpc>
                <a:spcPct val="100000"/>
              </a:lnSpc>
              <a:tabLst>
                <a:tab pos="3657600" algn="r"/>
                <a:tab pos="3943350" algn="l"/>
              </a:tabLst>
            </a:pPr>
            <a:r>
              <a:rPr lang="en-US" dirty="0"/>
              <a:t>	</a:t>
            </a:r>
            <a:r>
              <a:rPr lang="en-US" b="1" dirty="0"/>
              <a:t>LESSON:</a:t>
            </a:r>
            <a:r>
              <a:rPr lang="en-US" dirty="0"/>
              <a:t> 	</a:t>
            </a:r>
            <a:r>
              <a:rPr lang="en-US" b="1" dirty="0">
                <a:solidFill>
                  <a:schemeClr val="accent4"/>
                </a:solidFill>
              </a:rPr>
              <a:t>Traffic Incident Management</a:t>
            </a:r>
            <a:br>
              <a:rPr lang="en-US" b="1" dirty="0"/>
            </a:br>
            <a:r>
              <a:rPr lang="en-US" b="1" dirty="0"/>
              <a:t>	INSTRUCTOR:</a:t>
            </a:r>
            <a:r>
              <a:rPr lang="en-US" dirty="0"/>
              <a:t> 	</a:t>
            </a:r>
            <a:r>
              <a:rPr lang="en-US" b="1" dirty="0">
                <a:solidFill>
                  <a:schemeClr val="accent4"/>
                </a:solidFill>
              </a:rPr>
              <a:t>Vaishali Shah, AEM Corporation</a:t>
            </a:r>
          </a:p>
        </p:txBody>
      </p:sp>
      <p:pic>
        <p:nvPicPr>
          <p:cNvPr id="9" name="Picture 8" descr="Photo of a police motorcycle with lights flashing, crashed car, and tow truck at night on an arterial street.">
            <a:extLst>
              <a:ext uri="{FF2B5EF4-FFF2-40B4-BE49-F238E27FC236}">
                <a16:creationId xmlns:a16="http://schemas.microsoft.com/office/drawing/2014/main" id="{978C515D-0F8F-1738-15E6-171C247887D0}"/>
              </a:ext>
            </a:extLst>
          </p:cNvPr>
          <p:cNvPicPr>
            <a:picLocks noChangeAspect="1"/>
          </p:cNvPicPr>
          <p:nvPr/>
        </p:nvPicPr>
        <p:blipFill>
          <a:blip r:embed="rId3"/>
          <a:stretch>
            <a:fillRect/>
          </a:stretch>
        </p:blipFill>
        <p:spPr>
          <a:xfrm>
            <a:off x="0" y="1731941"/>
            <a:ext cx="12192000" cy="4474464"/>
          </a:xfrm>
          <a:prstGeom prst="rect">
            <a:avLst/>
          </a:prstGeom>
        </p:spPr>
      </p:pic>
      <p:sp>
        <p:nvSpPr>
          <p:cNvPr id="7" name="Slide Number Placeholder 1">
            <a:extLst>
              <a:ext uri="{FF2B5EF4-FFF2-40B4-BE49-F238E27FC236}">
                <a16:creationId xmlns:a16="http://schemas.microsoft.com/office/drawing/2014/main" id="{02835660-8469-2A44-BA02-34345A517D7A}"/>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57</a:t>
            </a:fld>
            <a:endParaRPr lang="en-US" dirty="0">
              <a:solidFill>
                <a:schemeClr val="tx1"/>
              </a:solidFill>
            </a:endParaRPr>
          </a:p>
        </p:txBody>
      </p:sp>
      <p:sp>
        <p:nvSpPr>
          <p:cNvPr id="5" name="TextBox 8">
            <a:extLst>
              <a:ext uri="{FF2B5EF4-FFF2-40B4-BE49-F238E27FC236}">
                <a16:creationId xmlns:a16="http://schemas.microsoft.com/office/drawing/2014/main" id="{6F6E758E-4BDA-34AB-20C3-26E28722D68C}"/>
              </a:ext>
            </a:extLst>
          </p:cNvPr>
          <p:cNvSpPr txBox="1">
            <a:spLocks noChangeArrowheads="1"/>
          </p:cNvSpPr>
          <p:nvPr/>
        </p:nvSpPr>
        <p:spPr bwMode="auto">
          <a:xfrm rot="16200000">
            <a:off x="11166681" y="5245604"/>
            <a:ext cx="16599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spcBef>
                <a:spcPts val="0"/>
              </a:spcBef>
              <a:defRPr/>
            </a:pPr>
            <a:r>
              <a:rPr lang="en-US" altLang="en-US" sz="1100" dirty="0">
                <a:solidFill>
                  <a:schemeClr val="bg1">
                    <a:lumMod val="95000"/>
                  </a:schemeClr>
                </a:solidFill>
                <a:latin typeface="Arial" panose="020B0604020202020204" pitchFamily="34" charset="0"/>
                <a:ea typeface="+mn-ea"/>
                <a:cs typeface="Arial" panose="020B0604020202020204" pitchFamily="34" charset="0"/>
              </a:rPr>
              <a:t>Source: Unsplash.</a:t>
            </a:r>
          </a:p>
        </p:txBody>
      </p:sp>
    </p:spTree>
    <p:extLst>
      <p:ext uri="{BB962C8B-B14F-4D97-AF65-F5344CB8AC3E}">
        <p14:creationId xmlns:p14="http://schemas.microsoft.com/office/powerpoint/2010/main" val="4062093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9173"/>
            <a:ext cx="12190474" cy="624382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1F65444-7F9C-4A68-BF3F-C6DAEF7E650D}"/>
              </a:ext>
            </a:extLst>
          </p:cNvPr>
          <p:cNvSpPr/>
          <p:nvPr/>
        </p:nvSpPr>
        <p:spPr>
          <a:xfrm>
            <a:off x="-1526" y="51559"/>
            <a:ext cx="12192000" cy="1367473"/>
          </a:xfrm>
          <a:prstGeom prst="rect">
            <a:avLst/>
          </a:prstGeom>
          <a:solidFill>
            <a:srgbClr val="0E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bject 3"/>
          <p:cNvSpPr/>
          <p:nvPr/>
        </p:nvSpPr>
        <p:spPr>
          <a:xfrm>
            <a:off x="-1526" y="-73360"/>
            <a:ext cx="12192000" cy="186055"/>
          </a:xfrm>
          <a:custGeom>
            <a:avLst/>
            <a:gdLst/>
            <a:ahLst/>
            <a:cxnLst/>
            <a:rect l="l" t="t" r="r" b="b"/>
            <a:pathLst>
              <a:path w="12192000" h="186055">
                <a:moveTo>
                  <a:pt x="0" y="185927"/>
                </a:moveTo>
                <a:lnTo>
                  <a:pt x="12192000" y="185927"/>
                </a:lnTo>
                <a:lnTo>
                  <a:pt x="12192000" y="0"/>
                </a:lnTo>
                <a:lnTo>
                  <a:pt x="0" y="0"/>
                </a:lnTo>
                <a:lnTo>
                  <a:pt x="0" y="185927"/>
                </a:lnTo>
                <a:close/>
              </a:path>
            </a:pathLst>
          </a:custGeom>
          <a:solidFill>
            <a:srgbClr val="12549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592836" y="6312408"/>
            <a:ext cx="1581911" cy="47395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10395016" y="6296925"/>
            <a:ext cx="1291185" cy="509516"/>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txBox="1">
            <a:spLocks noGrp="1"/>
          </p:cNvSpPr>
          <p:nvPr>
            <p:ph type="title"/>
          </p:nvPr>
        </p:nvSpPr>
        <p:spPr>
          <a:xfrm>
            <a:off x="382803" y="241150"/>
            <a:ext cx="8932784" cy="843821"/>
          </a:xfrm>
          <a:prstGeom prst="rect">
            <a:avLst/>
          </a:prstGeom>
        </p:spPr>
        <p:txBody>
          <a:bodyPr vert="horz" wrap="square" lIns="0" tIns="12700" rIns="0" bIns="0" rtlCol="0">
            <a:spAutoFit/>
          </a:bodyPr>
          <a:lstStyle/>
          <a:p>
            <a:pPr marL="12700">
              <a:lnSpc>
                <a:spcPct val="100000"/>
              </a:lnSpc>
              <a:spcBef>
                <a:spcPts val="100"/>
              </a:spcBef>
            </a:pPr>
            <a:r>
              <a:rPr lang="en-US" sz="5400" b="1" spc="-5">
                <a:latin typeface="Arial"/>
                <a:cs typeface="Arial"/>
              </a:rPr>
              <a:t>Lesson Objective</a:t>
            </a:r>
            <a:endParaRPr lang="en-US" sz="5400">
              <a:latin typeface="Arial"/>
              <a:cs typeface="Arial"/>
            </a:endParaRPr>
          </a:p>
        </p:txBody>
      </p:sp>
      <p:sp>
        <p:nvSpPr>
          <p:cNvPr id="8" name="Isosceles Triangle 7">
            <a:extLst>
              <a:ext uri="{FF2B5EF4-FFF2-40B4-BE49-F238E27FC236}">
                <a16:creationId xmlns:a16="http://schemas.microsoft.com/office/drawing/2014/main" id="{BB4AB094-506F-4B84-A4DB-8D68304A8EC7}"/>
              </a:ext>
            </a:extLst>
          </p:cNvPr>
          <p:cNvSpPr/>
          <p:nvPr/>
        </p:nvSpPr>
        <p:spPr>
          <a:xfrm rot="10800000">
            <a:off x="4638677" y="1090097"/>
            <a:ext cx="2679700" cy="697233"/>
          </a:xfrm>
          <a:prstGeom prst="triangle">
            <a:avLst/>
          </a:prstGeom>
          <a:solidFill>
            <a:srgbClr val="0E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bject 6">
            <a:extLst>
              <a:ext uri="{FF2B5EF4-FFF2-40B4-BE49-F238E27FC236}">
                <a16:creationId xmlns:a16="http://schemas.microsoft.com/office/drawing/2014/main" id="{6BCDFC15-A446-4958-B3C8-443731A67866}"/>
              </a:ext>
            </a:extLst>
          </p:cNvPr>
          <p:cNvSpPr txBox="1">
            <a:spLocks/>
          </p:cNvSpPr>
          <p:nvPr/>
        </p:nvSpPr>
        <p:spPr>
          <a:xfrm>
            <a:off x="483476" y="2087137"/>
            <a:ext cx="5728138" cy="1420004"/>
          </a:xfrm>
          <a:prstGeom prst="rect">
            <a:avLst/>
          </a:prstGeom>
        </p:spPr>
        <p:txBody>
          <a:bodyPr vert="horz" wrap="square" lIns="0" tIns="89535" rIns="0" bIns="0" rtlCol="0" anchor="t">
            <a:spAutoFit/>
          </a:bodyPr>
          <a:lstStyle>
            <a:lvl1pPr>
              <a:defRPr sz="3200" b="0" i="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ts val="1000"/>
              </a:spcBef>
              <a:spcAft>
                <a:spcPts val="180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rial"/>
                <a:ea typeface="+mj-ea"/>
                <a:cs typeface="Arial"/>
              </a:rPr>
              <a:t>Understand how crowdsourcing data can enhance Traffic Incident Management (TIM)</a:t>
            </a:r>
            <a:endParaRPr kumimoji="0" lang="en-US" sz="3200" b="0" i="0" u="none" strike="noStrike" kern="1200" cap="none" spc="0" normalizeH="0" baseline="0" noProof="0" dirty="0">
              <a:ln>
                <a:noFill/>
              </a:ln>
              <a:solidFill>
                <a:prstClr val="white"/>
              </a:solidFill>
              <a:effectLst/>
              <a:uLnTx/>
              <a:uFillTx/>
              <a:latin typeface="Calibri"/>
              <a:ea typeface="+mj-ea"/>
              <a:cs typeface="Calibri"/>
            </a:endParaRPr>
          </a:p>
        </p:txBody>
      </p:sp>
      <p:pic>
        <p:nvPicPr>
          <p:cNvPr id="12" name="Content Placeholder 3" descr="Image provided to enhance the slide visual appeal. Single vehicle crashed on roadway at night - an ambulance is at the scene with its light activated and road workers clearing the incident in the background.">
            <a:extLst>
              <a:ext uri="{FF2B5EF4-FFF2-40B4-BE49-F238E27FC236}">
                <a16:creationId xmlns:a16="http://schemas.microsoft.com/office/drawing/2014/main" id="{DFE9AC47-D591-4862-BD32-13AEEDB9787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95090" y="1815004"/>
            <a:ext cx="5308482" cy="4100403"/>
          </a:xfrm>
          <a:prstGeom prst="rect">
            <a:avLst/>
          </a:prstGeom>
        </p:spPr>
      </p:pic>
      <p:sp>
        <p:nvSpPr>
          <p:cNvPr id="13" name="TextBox 8">
            <a:extLst>
              <a:ext uri="{FF2B5EF4-FFF2-40B4-BE49-F238E27FC236}">
                <a16:creationId xmlns:a16="http://schemas.microsoft.com/office/drawing/2014/main" id="{49696AB2-36AE-4E86-9A66-A13F5E00DCA7}"/>
              </a:ext>
            </a:extLst>
          </p:cNvPr>
          <p:cNvSpPr txBox="1"/>
          <p:nvPr/>
        </p:nvSpPr>
        <p:spPr>
          <a:xfrm>
            <a:off x="10488566" y="5626923"/>
            <a:ext cx="1703434"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Maryland DOT</a:t>
            </a:r>
          </a:p>
        </p:txBody>
      </p:sp>
      <p:sp>
        <p:nvSpPr>
          <p:cNvPr id="7" name="Slide Number Placeholder 1">
            <a:extLst>
              <a:ext uri="{FF2B5EF4-FFF2-40B4-BE49-F238E27FC236}">
                <a16:creationId xmlns:a16="http://schemas.microsoft.com/office/drawing/2014/main" id="{9D9D8147-4CAA-02A4-65DA-D2DA9054E0AD}"/>
              </a:ext>
            </a:extLst>
          </p:cNvPr>
          <p:cNvSpPr txBox="1">
            <a:spLocks/>
          </p:cNvSpPr>
          <p:nvPr/>
        </p:nvSpPr>
        <p:spPr>
          <a:xfrm>
            <a:off x="11766551" y="6557963"/>
            <a:ext cx="366260" cy="263918"/>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27CD50-890E-4B42-9184-3B68D8CA0906}" type="slidenum">
              <a:rPr lang="en-US" sz="1000" b="1" smtClean="0">
                <a:latin typeface="Arial" panose="020B0604020202020204" pitchFamily="34" charset="0"/>
                <a:cs typeface="Arial" panose="020B0604020202020204" pitchFamily="34" charset="0"/>
              </a:rPr>
              <a:pPr/>
              <a:t>58</a:t>
            </a:fld>
            <a:endParaRPr lang="en-US" sz="1000" b="1" dirty="0">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EA0E54-87F3-4E42-9D7F-3C96FA2A74C2}"/>
              </a:ext>
            </a:extLst>
          </p:cNvPr>
          <p:cNvSpPr/>
          <p:nvPr/>
        </p:nvSpPr>
        <p:spPr>
          <a:xfrm>
            <a:off x="2875" y="3820063"/>
            <a:ext cx="12191999" cy="19696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CB8B0-89CA-4570-9E74-C7CCE360C874}"/>
              </a:ext>
            </a:extLst>
          </p:cNvPr>
          <p:cNvSpPr>
            <a:spLocks noGrp="1"/>
          </p:cNvSpPr>
          <p:nvPr>
            <p:ph type="title"/>
          </p:nvPr>
        </p:nvSpPr>
        <p:spPr/>
        <p:txBody>
          <a:bodyPr/>
          <a:lstStyle/>
          <a:p>
            <a:r>
              <a:rPr lang="en-US">
                <a:latin typeface="Arial"/>
                <a:cs typeface="Arial"/>
              </a:rPr>
              <a:t>What is Traffic Incident Management (TIM)</a:t>
            </a:r>
            <a:endParaRPr lang="en-US"/>
          </a:p>
        </p:txBody>
      </p:sp>
      <p:sp>
        <p:nvSpPr>
          <p:cNvPr id="3" name="Content Placeholder 2">
            <a:extLst>
              <a:ext uri="{FF2B5EF4-FFF2-40B4-BE49-F238E27FC236}">
                <a16:creationId xmlns:a16="http://schemas.microsoft.com/office/drawing/2014/main" id="{D782B66E-6D89-4B65-9699-9770715B03D4}"/>
              </a:ext>
            </a:extLst>
          </p:cNvPr>
          <p:cNvSpPr>
            <a:spLocks noGrp="1"/>
          </p:cNvSpPr>
          <p:nvPr>
            <p:ph sz="half" idx="1"/>
          </p:nvPr>
        </p:nvSpPr>
        <p:spPr>
          <a:xfrm>
            <a:off x="838200" y="2070040"/>
            <a:ext cx="10199297" cy="2496659"/>
          </a:xfrm>
        </p:spPr>
        <p:txBody>
          <a:bodyPr vert="horz" lIns="91440" tIns="45720" rIns="91440" bIns="45720" rtlCol="0" anchor="t">
            <a:normAutofit/>
          </a:bodyPr>
          <a:lstStyle/>
          <a:p>
            <a:pPr marL="0" indent="0">
              <a:buNone/>
            </a:pPr>
            <a:r>
              <a:rPr lang="en-US" dirty="0">
                <a:latin typeface="Arial"/>
                <a:cs typeface="Arial"/>
              </a:rPr>
              <a:t>TIM consists of a planned and coordinated multidisciplinary process to detect, respond to, and clear traffic incidents so that traffic flow may be restored as safely and quickly as possible.</a:t>
            </a:r>
            <a:endParaRPr lang="en-US" dirty="0"/>
          </a:p>
          <a:p>
            <a:endParaRPr lang="en-US" dirty="0"/>
          </a:p>
        </p:txBody>
      </p:sp>
      <p:pic>
        <p:nvPicPr>
          <p:cNvPr id="6" name="Picture 6" descr="Traffic Incident Management black and white circular logos reflecting the different disciplines (police, towing, fire, transportation, and EMS).">
            <a:extLst>
              <a:ext uri="{FF2B5EF4-FFF2-40B4-BE49-F238E27FC236}">
                <a16:creationId xmlns:a16="http://schemas.microsoft.com/office/drawing/2014/main" id="{9E3C45B9-36B0-45B7-9EDB-C4BBB9188491}"/>
              </a:ext>
            </a:extLst>
          </p:cNvPr>
          <p:cNvPicPr>
            <a:picLocks noGrp="1" noChangeAspect="1"/>
          </p:cNvPicPr>
          <p:nvPr>
            <p:ph sz="half" idx="2"/>
          </p:nvPr>
        </p:nvPicPr>
        <p:blipFill>
          <a:blip r:embed="rId3"/>
          <a:stretch>
            <a:fillRect/>
          </a:stretch>
        </p:blipFill>
        <p:spPr>
          <a:xfrm>
            <a:off x="3052313" y="3894442"/>
            <a:ext cx="5742317" cy="1838346"/>
          </a:xfrm>
        </p:spPr>
      </p:pic>
      <p:sp>
        <p:nvSpPr>
          <p:cNvPr id="11" name="TextBox 10">
            <a:extLst>
              <a:ext uri="{FF2B5EF4-FFF2-40B4-BE49-F238E27FC236}">
                <a16:creationId xmlns:a16="http://schemas.microsoft.com/office/drawing/2014/main" id="{ECCD398E-3118-4962-82D0-72BF72429F8E}"/>
              </a:ext>
            </a:extLst>
          </p:cNvPr>
          <p:cNvSpPr txBox="1"/>
          <p:nvPr/>
        </p:nvSpPr>
        <p:spPr>
          <a:xfrm>
            <a:off x="9382166" y="5786374"/>
            <a:ext cx="2757335" cy="24622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a:ea typeface="+mn-ea"/>
                <a:cs typeface="Arial"/>
              </a:rPr>
              <a:t>Source: Enforcement Engineering, Inc.</a:t>
            </a:r>
            <a:endPar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Slide Number Placeholder 1">
            <a:extLst>
              <a:ext uri="{FF2B5EF4-FFF2-40B4-BE49-F238E27FC236}">
                <a16:creationId xmlns:a16="http://schemas.microsoft.com/office/drawing/2014/main" id="{BF3B30BD-D57C-6450-69D1-3CAD83693F5E}"/>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59</a:t>
            </a:fld>
            <a:endParaRPr lang="en-US" b="1" dirty="0">
              <a:solidFill>
                <a:schemeClr val="tx1"/>
              </a:solidFill>
            </a:endParaRPr>
          </a:p>
        </p:txBody>
      </p:sp>
    </p:spTree>
    <p:extLst>
      <p:ext uri="{BB962C8B-B14F-4D97-AF65-F5344CB8AC3E}">
        <p14:creationId xmlns:p14="http://schemas.microsoft.com/office/powerpoint/2010/main" val="1997223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27DA-4948-45A7-A5EC-2F81AB4CDFCF}"/>
              </a:ext>
            </a:extLst>
          </p:cNvPr>
          <p:cNvSpPr>
            <a:spLocks noGrp="1"/>
          </p:cNvSpPr>
          <p:nvPr>
            <p:ph type="title"/>
          </p:nvPr>
        </p:nvSpPr>
        <p:spPr>
          <a:xfrm>
            <a:off x="0" y="721440"/>
            <a:ext cx="12132810" cy="530772"/>
          </a:xfrm>
        </p:spPr>
        <p:txBody>
          <a:bodyPr>
            <a:normAutofit/>
          </a:bodyPr>
          <a:lstStyle/>
          <a:p>
            <a:pPr algn="ctr" defTabSz="342892">
              <a:defRPr/>
            </a:pPr>
            <a:r>
              <a:rPr lang="en-US" sz="3200" dirty="0"/>
              <a:t>DISCLAIMER</a:t>
            </a:r>
          </a:p>
        </p:txBody>
      </p:sp>
      <p:sp>
        <p:nvSpPr>
          <p:cNvPr id="75783" name="Rectangle 5"/>
          <p:cNvSpPr>
            <a:spLocks noChangeArrowheads="1"/>
          </p:cNvSpPr>
          <p:nvPr/>
        </p:nvSpPr>
        <p:spPr bwMode="auto">
          <a:xfrm>
            <a:off x="331596" y="1504962"/>
            <a:ext cx="11528808" cy="412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a:lnSpc>
                <a:spcPct val="110000"/>
              </a:lnSpc>
            </a:pPr>
            <a:r>
              <a:rPr lang="en-US" altLang="en-US" sz="2000" i="1" dirty="0">
                <a:solidFill>
                  <a:schemeClr val="bg1"/>
                </a:solidFill>
                <a:cs typeface="Arial" panose="020B0604020202020204" pitchFamily="34" charset="0"/>
              </a:rPr>
              <a:t>The U.S. Government does not endorse products or manufacturers. Trademarks or manufacturers’ names appear in this presentation only because they are considered essential to the objective of the presentation. They are included for informational purposes only and are not intended to reflect a preference, approval, or endorsement of any one product or entity.</a:t>
            </a:r>
          </a:p>
          <a:p>
            <a:pPr algn="ctr">
              <a:lnSpc>
                <a:spcPct val="110000"/>
              </a:lnSpc>
            </a:pPr>
            <a:endParaRPr lang="en-US" altLang="en-US" sz="2000" i="1" dirty="0">
              <a:solidFill>
                <a:schemeClr val="bg1"/>
              </a:solidFill>
              <a:cs typeface="Arial" panose="020B0604020202020204" pitchFamily="34" charset="0"/>
            </a:endParaRPr>
          </a:p>
          <a:p>
            <a:pPr algn="ctr">
              <a:lnSpc>
                <a:spcPct val="110000"/>
              </a:lnSpc>
            </a:pPr>
            <a:r>
              <a:rPr lang="en-US" sz="2000" i="1" dirty="0">
                <a:solidFill>
                  <a:schemeClr val="bg1"/>
                </a:solidFill>
                <a:effectLst/>
                <a:cs typeface="Arial" panose="020B0604020202020204" pitchFamily="34" charset="0"/>
              </a:rPr>
              <a:t>This presentation was created and is being co-presented by both FHWA and outside parties. The views and opinions expressed during this presentation are the presenters' and do not necessarily reflect those of FHWA or the U.S. Department of </a:t>
            </a:r>
            <a:r>
              <a:rPr lang="en-US" sz="2000" i="1" dirty="0">
                <a:solidFill>
                  <a:schemeClr val="bg1"/>
                </a:solidFill>
                <a:cs typeface="Arial" panose="020B0604020202020204" pitchFamily="34" charset="0"/>
              </a:rPr>
              <a:t>Transportation (USDOT).</a:t>
            </a:r>
          </a:p>
          <a:p>
            <a:pPr algn="ctr">
              <a:lnSpc>
                <a:spcPct val="110000"/>
              </a:lnSpc>
            </a:pPr>
            <a:endParaRPr lang="en-US" sz="2000" i="1" dirty="0">
              <a:solidFill>
                <a:schemeClr val="bg1"/>
              </a:solidFill>
              <a:cs typeface="Arial" panose="020B0604020202020204" pitchFamily="34" charset="0"/>
            </a:endParaRPr>
          </a:p>
          <a:p>
            <a:pPr algn="ctr">
              <a:lnSpc>
                <a:spcPct val="110000"/>
              </a:lnSpc>
            </a:pPr>
            <a:r>
              <a:rPr lang="en-US" sz="2000" i="1" dirty="0">
                <a:solidFill>
                  <a:schemeClr val="bg1"/>
                </a:solidFill>
                <a:cs typeface="Arial" panose="020B0604020202020204" pitchFamily="34" charset="0"/>
              </a:rPr>
              <a:t>Except for the statutes and regulations cited, the contents of this document do not have the force and effect of law and are not meant to bind the States or the public in any way. This document is intended only to provide information regarding existing requirements under the law or agency policies.</a:t>
            </a:r>
            <a:endParaRPr lang="en-US" altLang="en-US" sz="2000" i="1" dirty="0">
              <a:solidFill>
                <a:schemeClr val="bg1"/>
              </a:solidFill>
              <a:cs typeface="Arial" panose="020B0604020202020204" pitchFamily="34" charset="0"/>
            </a:endParaRPr>
          </a:p>
        </p:txBody>
      </p:sp>
      <p:sp>
        <p:nvSpPr>
          <p:cNvPr id="3" name="Slide Number Placeholder 1">
            <a:extLst>
              <a:ext uri="{FF2B5EF4-FFF2-40B4-BE49-F238E27FC236}">
                <a16:creationId xmlns:a16="http://schemas.microsoft.com/office/drawing/2014/main" id="{4A353E46-235C-D570-E939-666C6B55E9F7}"/>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6</a:t>
            </a:fld>
            <a:endParaRPr lang="en-US" dirty="0">
              <a:solidFill>
                <a:schemeClr val="tx1"/>
              </a:solidFill>
            </a:endParaRPr>
          </a:p>
        </p:txBody>
      </p:sp>
    </p:spTree>
    <p:extLst>
      <p:ext uri="{BB962C8B-B14F-4D97-AF65-F5344CB8AC3E}">
        <p14:creationId xmlns:p14="http://schemas.microsoft.com/office/powerpoint/2010/main" val="3654540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B3C204-0E9A-49B5-9074-AA22D4F40802}"/>
              </a:ext>
            </a:extLst>
          </p:cNvPr>
          <p:cNvSpPr>
            <a:spLocks noGrp="1"/>
          </p:cNvSpPr>
          <p:nvPr>
            <p:ph type="title"/>
          </p:nvPr>
        </p:nvSpPr>
        <p:spPr>
          <a:xfrm>
            <a:off x="599768" y="365125"/>
            <a:ext cx="11084232" cy="1325563"/>
          </a:xfrm>
        </p:spPr>
        <p:txBody>
          <a:bodyPr>
            <a:normAutofit/>
          </a:bodyPr>
          <a:lstStyle/>
          <a:p>
            <a:r>
              <a:rPr lang="en-US"/>
              <a:t>Traffic Incidents and Secondary Crashes</a:t>
            </a:r>
          </a:p>
        </p:txBody>
      </p:sp>
      <p:sp>
        <p:nvSpPr>
          <p:cNvPr id="7" name="Content Placeholder 2">
            <a:extLst>
              <a:ext uri="{FF2B5EF4-FFF2-40B4-BE49-F238E27FC236}">
                <a16:creationId xmlns:a16="http://schemas.microsoft.com/office/drawing/2014/main" id="{A56C11DB-1C25-4092-9DCE-E956517DCB49}"/>
              </a:ext>
            </a:extLst>
          </p:cNvPr>
          <p:cNvSpPr txBox="1">
            <a:spLocks/>
          </p:cNvSpPr>
          <p:nvPr/>
        </p:nvSpPr>
        <p:spPr bwMode="auto">
          <a:xfrm>
            <a:off x="914400" y="1949335"/>
            <a:ext cx="10363200" cy="1634693"/>
          </a:xfrm>
          <a:prstGeom prst="roundRect">
            <a:avLst/>
          </a:prstGeom>
          <a:solidFill>
            <a:schemeClr val="bg1"/>
          </a:solidFill>
          <a:ln w="38100">
            <a:solidFill>
              <a:srgbClr val="F9C117"/>
            </a:solidFill>
            <a:miter lim="800000"/>
            <a:headEnd/>
            <a:tailEnd/>
          </a:ln>
          <a:effectLst>
            <a:outerShdw blurRad="50800" dist="38100" dir="2700000" algn="tl" rotWithShape="0">
              <a:prstClr val="black">
                <a:alpha val="40000"/>
              </a:prstClr>
            </a:outerShdw>
          </a:effectLst>
        </p:spPr>
        <p:txBody>
          <a:bodyPr vert="horz" wrap="square" lIns="182880" tIns="182880" rIns="182880" bIns="182880" numCol="1" anchor="ctr" anchorCtr="0" compatLnSpc="1">
            <a:prstTxWarp prst="textNoShape">
              <a:avLst/>
            </a:prstTxWarp>
          </a:bodyPr>
          <a:lstStyle>
            <a:lvl1pPr marL="342900" indent="-342900" algn="l" rtl="0" eaLnBrk="0" fontAlgn="base" hangingPunct="0">
              <a:spcBef>
                <a:spcPts val="2400"/>
              </a:spcBef>
              <a:spcAft>
                <a:spcPct val="0"/>
              </a:spcAft>
              <a:buClr>
                <a:srgbClr val="A30000"/>
              </a:buClr>
              <a:buChar char="•"/>
              <a:defRPr sz="3000">
                <a:solidFill>
                  <a:srgbClr val="1C1C1C"/>
                </a:solidFill>
                <a:latin typeface="+mn-lt"/>
                <a:ea typeface="+mn-ea"/>
                <a:cs typeface="+mn-cs"/>
              </a:defRPr>
            </a:lvl1pPr>
            <a:lvl2pPr marL="742950" indent="-285750" algn="l" rtl="0" eaLnBrk="0" fontAlgn="base" hangingPunct="0">
              <a:spcBef>
                <a:spcPts val="1800"/>
              </a:spcBef>
              <a:spcAft>
                <a:spcPct val="0"/>
              </a:spcAft>
              <a:buClr>
                <a:srgbClr val="A30000"/>
              </a:buClr>
              <a:buFont typeface="Arial" charset="0"/>
              <a:buChar char="–"/>
              <a:defRPr sz="2800">
                <a:solidFill>
                  <a:srgbClr val="1C1C1C"/>
                </a:solidFill>
                <a:latin typeface="+mn-lt"/>
              </a:defRPr>
            </a:lvl2pPr>
            <a:lvl3pPr marL="1143000" indent="-228600" algn="l" rtl="0" eaLnBrk="0" fontAlgn="base" hangingPunct="0">
              <a:spcBef>
                <a:spcPts val="1200"/>
              </a:spcBef>
              <a:spcAft>
                <a:spcPct val="0"/>
              </a:spcAft>
              <a:buClr>
                <a:srgbClr val="A30000"/>
              </a:buClr>
              <a:buChar char="•"/>
              <a:defRPr sz="2400">
                <a:solidFill>
                  <a:srgbClr val="1C1C1C"/>
                </a:solidFill>
                <a:latin typeface="+mn-lt"/>
              </a:defRPr>
            </a:lvl3pPr>
            <a:lvl4pPr marL="1600200" indent="-228600" algn="l" rtl="0" eaLnBrk="0" fontAlgn="base" hangingPunct="0">
              <a:spcBef>
                <a:spcPct val="20000"/>
              </a:spcBef>
              <a:spcAft>
                <a:spcPct val="0"/>
              </a:spcAft>
              <a:buClr>
                <a:srgbClr val="A30000"/>
              </a:buClr>
              <a:buFont typeface="Arial" charset="0"/>
              <a:buChar char="–"/>
              <a:defRPr sz="2000">
                <a:solidFill>
                  <a:srgbClr val="1C1C1C"/>
                </a:solidFill>
                <a:latin typeface="+mn-lt"/>
              </a:defRPr>
            </a:lvl4pPr>
            <a:lvl5pPr marL="2057400" indent="-228600" algn="l" rtl="0" eaLnBrk="0" fontAlgn="base" hangingPunct="0">
              <a:spcBef>
                <a:spcPct val="20000"/>
              </a:spcBef>
              <a:spcAft>
                <a:spcPct val="0"/>
              </a:spcAft>
              <a:buClr>
                <a:srgbClr val="A30000"/>
              </a:buClr>
              <a:buFont typeface="Arial" charset="0"/>
              <a:buChar char="»"/>
              <a:defRPr sz="2000">
                <a:solidFill>
                  <a:srgbClr val="1C1C1C"/>
                </a:solidFill>
                <a:latin typeface="+mn-lt"/>
              </a:defRPr>
            </a:lvl5pPr>
            <a:lvl6pPr marL="2514600" indent="-228600" algn="l" rtl="0" fontAlgn="base">
              <a:spcBef>
                <a:spcPct val="20000"/>
              </a:spcBef>
              <a:spcAft>
                <a:spcPct val="0"/>
              </a:spcAft>
              <a:buClr>
                <a:srgbClr val="A30000"/>
              </a:buClr>
              <a:buFont typeface="Arial" charset="0"/>
              <a:buChar char="»"/>
              <a:defRPr sz="2000">
                <a:solidFill>
                  <a:srgbClr val="646464"/>
                </a:solidFill>
                <a:latin typeface="+mn-lt"/>
              </a:defRPr>
            </a:lvl6pPr>
            <a:lvl7pPr marL="2971800" indent="-228600" algn="l" rtl="0" fontAlgn="base">
              <a:spcBef>
                <a:spcPct val="20000"/>
              </a:spcBef>
              <a:spcAft>
                <a:spcPct val="0"/>
              </a:spcAft>
              <a:buClr>
                <a:srgbClr val="A30000"/>
              </a:buClr>
              <a:buFont typeface="Arial" charset="0"/>
              <a:buChar char="»"/>
              <a:defRPr sz="2000">
                <a:solidFill>
                  <a:srgbClr val="646464"/>
                </a:solidFill>
                <a:latin typeface="+mn-lt"/>
              </a:defRPr>
            </a:lvl7pPr>
            <a:lvl8pPr marL="3429000" indent="-228600" algn="l" rtl="0" fontAlgn="base">
              <a:spcBef>
                <a:spcPct val="20000"/>
              </a:spcBef>
              <a:spcAft>
                <a:spcPct val="0"/>
              </a:spcAft>
              <a:buClr>
                <a:srgbClr val="A30000"/>
              </a:buClr>
              <a:buFont typeface="Arial" charset="0"/>
              <a:buChar char="»"/>
              <a:defRPr sz="2000">
                <a:solidFill>
                  <a:srgbClr val="646464"/>
                </a:solidFill>
                <a:latin typeface="+mn-lt"/>
              </a:defRPr>
            </a:lvl8pPr>
            <a:lvl9pPr marL="3886200" indent="-228600" algn="l" rtl="0" fontAlgn="base">
              <a:spcBef>
                <a:spcPct val="20000"/>
              </a:spcBef>
              <a:spcAft>
                <a:spcPct val="0"/>
              </a:spcAft>
              <a:buClr>
                <a:srgbClr val="A30000"/>
              </a:buClr>
              <a:buFont typeface="Arial" charset="0"/>
              <a:buChar char="»"/>
              <a:defRPr sz="2000">
                <a:solidFill>
                  <a:srgbClr val="646464"/>
                </a:solidFill>
                <a:latin typeface="+mn-lt"/>
              </a:defRPr>
            </a:lvl9pPr>
          </a:lstStyle>
          <a:p>
            <a:pPr marL="0" marR="0" lvl="0" indent="0" algn="l" defTabSz="914400" rtl="0" eaLnBrk="0" fontAlgn="base" latinLnBrk="0" hangingPunct="0">
              <a:lnSpc>
                <a:spcPct val="100000"/>
              </a:lnSpc>
              <a:spcBef>
                <a:spcPts val="2400"/>
              </a:spcBef>
              <a:spcAft>
                <a:spcPct val="0"/>
              </a:spcAft>
              <a:buClr>
                <a:srgbClr val="A30000"/>
              </a:buClr>
              <a:buSzTx/>
              <a:buFontTx/>
              <a:buNone/>
              <a:tabLst/>
              <a:defRPr/>
            </a:pPr>
            <a:r>
              <a:rPr kumimoji="0" lang="en-US" sz="2400" b="1" i="1" u="none" strike="noStrike" kern="1200" cap="none" spc="0" normalizeH="0" baseline="0" noProof="0" dirty="0">
                <a:ln>
                  <a:noFill/>
                </a:ln>
                <a:solidFill>
                  <a:srgbClr val="1C1C1C"/>
                </a:solidFill>
                <a:effectLst/>
                <a:uLnTx/>
                <a:uFillTx/>
                <a:latin typeface="Calibri" panose="020F0502020204030204"/>
                <a:ea typeface="+mn-ea"/>
                <a:cs typeface="+mn-cs"/>
              </a:rPr>
              <a:t>"A traffic incident is an emergency road user occurrence, a natural disaster, or other unplanned event that affects or impedes the normal flow of traffic." </a:t>
            </a:r>
            <a:endParaRPr kumimoji="0" lang="en-US" sz="2400" b="1" i="1" u="none" strike="noStrike" kern="1200" cap="none" spc="0" normalizeH="0" baseline="0" noProof="0" dirty="0">
              <a:ln>
                <a:noFill/>
              </a:ln>
              <a:solidFill>
                <a:srgbClr val="1C1C1C"/>
              </a:solidFill>
              <a:effectLst/>
              <a:uLnTx/>
              <a:uFillTx/>
              <a:latin typeface="Calibri" panose="020F0502020204030204"/>
              <a:ea typeface="+mn-ea"/>
              <a:cs typeface="Calibri"/>
            </a:endParaRPr>
          </a:p>
          <a:p>
            <a:pPr marL="0" marR="0" lvl="0" indent="0" algn="r" defTabSz="914400" rtl="0" eaLnBrk="0" fontAlgn="base" latinLnBrk="0" hangingPunct="0">
              <a:lnSpc>
                <a:spcPct val="100000"/>
              </a:lnSpc>
              <a:spcBef>
                <a:spcPts val="2400"/>
              </a:spcBef>
              <a:spcAft>
                <a:spcPct val="0"/>
              </a:spcAft>
              <a:buClr>
                <a:srgbClr val="A30000"/>
              </a:buClr>
              <a:buSzTx/>
              <a:buFontTx/>
              <a:buNone/>
              <a:tabLst/>
              <a:defRPr/>
            </a:pPr>
            <a:r>
              <a:rPr kumimoji="0" lang="en-US" sz="2000" b="0" i="0" u="none" strike="noStrike" kern="1200" cap="none" spc="0" normalizeH="0" baseline="0" noProof="0" dirty="0">
                <a:ln>
                  <a:noFill/>
                </a:ln>
                <a:solidFill>
                  <a:srgbClr val="1C1C1C"/>
                </a:solidFill>
                <a:effectLst/>
                <a:uLnTx/>
                <a:uFillTx/>
                <a:latin typeface="Calibri" panose="020F0502020204030204"/>
                <a:ea typeface="+mn-ea"/>
                <a:cs typeface="+mn-cs"/>
              </a:rPr>
              <a:t>Manual on Uniform Traffic Control Devices 6</a:t>
            </a:r>
            <a:r>
              <a:rPr kumimoji="0" lang="en-US" sz="2000" b="0" i="0" u="none" strike="noStrike" kern="1200" cap="none" spc="0" normalizeH="0" baseline="0" noProof="0" dirty="0">
                <a:ln>
                  <a:noFill/>
                </a:ln>
                <a:solidFill>
                  <a:srgbClr val="1C1C1C"/>
                </a:solidFill>
                <a:effectLst/>
                <a:uLnTx/>
                <a:uFillTx/>
                <a:latin typeface="Malgun Gothic" panose="020B0503020000020004" pitchFamily="34" charset="-127"/>
                <a:ea typeface="Malgun Gothic" panose="020B0503020000020004" pitchFamily="34" charset="-127"/>
                <a:cs typeface="+mn-cs"/>
              </a:rPr>
              <a:t>I</a:t>
            </a:r>
            <a:r>
              <a:rPr kumimoji="0" lang="en-US" sz="2000" b="0" i="0" u="none" strike="noStrike" kern="1200" cap="none" spc="0" normalizeH="0" baseline="0" noProof="0" dirty="0">
                <a:ln>
                  <a:noFill/>
                </a:ln>
                <a:solidFill>
                  <a:srgbClr val="1C1C1C"/>
                </a:solidFill>
                <a:effectLst/>
                <a:uLnTx/>
                <a:uFillTx/>
                <a:latin typeface="Calibri" panose="020F0502020204030204"/>
                <a:ea typeface="+mn-ea"/>
                <a:cs typeface="+mn-cs"/>
              </a:rPr>
              <a:t>.01, P02</a:t>
            </a:r>
          </a:p>
        </p:txBody>
      </p:sp>
      <p:sp>
        <p:nvSpPr>
          <p:cNvPr id="3" name="Footer Placeholder 2">
            <a:extLst>
              <a:ext uri="{FF2B5EF4-FFF2-40B4-BE49-F238E27FC236}">
                <a16:creationId xmlns:a16="http://schemas.microsoft.com/office/drawing/2014/main" id="{BB012878-9FDD-4B0A-9F52-ABC6A78BC360}"/>
              </a:ext>
            </a:extLst>
          </p:cNvPr>
          <p:cNvSpPr>
            <a:spLocks noGrp="1"/>
          </p:cNvSpPr>
          <p:nvPr>
            <p:ph type="ftr" sz="quarter" idx="4294967295"/>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8" name="Content Placeholder 2">
            <a:extLst>
              <a:ext uri="{FF2B5EF4-FFF2-40B4-BE49-F238E27FC236}">
                <a16:creationId xmlns:a16="http://schemas.microsoft.com/office/drawing/2014/main" id="{DF0ABC6D-6392-4EFD-9D14-9E2630E546A0}"/>
              </a:ext>
            </a:extLst>
          </p:cNvPr>
          <p:cNvSpPr txBox="1">
            <a:spLocks/>
          </p:cNvSpPr>
          <p:nvPr/>
        </p:nvSpPr>
        <p:spPr bwMode="auto">
          <a:xfrm>
            <a:off x="993228" y="4048869"/>
            <a:ext cx="10208172" cy="1634693"/>
          </a:xfrm>
          <a:prstGeom prst="roundRect">
            <a:avLst/>
          </a:prstGeom>
          <a:solidFill>
            <a:schemeClr val="bg1"/>
          </a:solidFill>
          <a:ln w="38100">
            <a:solidFill>
              <a:srgbClr val="F9C117"/>
            </a:solidFill>
            <a:miter lim="800000"/>
            <a:headEnd/>
            <a:tailEnd/>
          </a:ln>
          <a:effectLst>
            <a:outerShdw blurRad="50800" dist="38100" dir="2700000" algn="tl" rotWithShape="0">
              <a:prstClr val="black">
                <a:alpha val="40000"/>
              </a:prstClr>
            </a:outerShdw>
          </a:effectLst>
        </p:spPr>
        <p:txBody>
          <a:bodyPr vert="horz" wrap="square" lIns="182880" tIns="182880" rIns="182880" bIns="182880" numCol="1" anchor="ctr" anchorCtr="0" compatLnSpc="1">
            <a:prstTxWarp prst="textNoShape">
              <a:avLst/>
            </a:prstTxWarp>
          </a:bodyPr>
          <a:lstStyle>
            <a:lvl1pPr marL="342900" indent="-342900" algn="l" rtl="0" eaLnBrk="0" fontAlgn="base" hangingPunct="0">
              <a:spcBef>
                <a:spcPts val="2400"/>
              </a:spcBef>
              <a:spcAft>
                <a:spcPct val="0"/>
              </a:spcAft>
              <a:buClr>
                <a:srgbClr val="A30000"/>
              </a:buClr>
              <a:buChar char="•"/>
              <a:defRPr sz="3000">
                <a:solidFill>
                  <a:srgbClr val="1C1C1C"/>
                </a:solidFill>
                <a:latin typeface="+mn-lt"/>
                <a:ea typeface="+mn-ea"/>
                <a:cs typeface="+mn-cs"/>
              </a:defRPr>
            </a:lvl1pPr>
            <a:lvl2pPr marL="742950" indent="-285750" algn="l" rtl="0" eaLnBrk="0" fontAlgn="base" hangingPunct="0">
              <a:spcBef>
                <a:spcPts val="1800"/>
              </a:spcBef>
              <a:spcAft>
                <a:spcPct val="0"/>
              </a:spcAft>
              <a:buClr>
                <a:srgbClr val="A30000"/>
              </a:buClr>
              <a:buFont typeface="Arial" charset="0"/>
              <a:buChar char="–"/>
              <a:defRPr sz="2800">
                <a:solidFill>
                  <a:srgbClr val="1C1C1C"/>
                </a:solidFill>
                <a:latin typeface="+mn-lt"/>
              </a:defRPr>
            </a:lvl2pPr>
            <a:lvl3pPr marL="1143000" indent="-228600" algn="l" rtl="0" eaLnBrk="0" fontAlgn="base" hangingPunct="0">
              <a:spcBef>
                <a:spcPts val="1200"/>
              </a:spcBef>
              <a:spcAft>
                <a:spcPct val="0"/>
              </a:spcAft>
              <a:buClr>
                <a:srgbClr val="A30000"/>
              </a:buClr>
              <a:buChar char="•"/>
              <a:defRPr sz="2400">
                <a:solidFill>
                  <a:srgbClr val="1C1C1C"/>
                </a:solidFill>
                <a:latin typeface="+mn-lt"/>
              </a:defRPr>
            </a:lvl3pPr>
            <a:lvl4pPr marL="1600200" indent="-228600" algn="l" rtl="0" eaLnBrk="0" fontAlgn="base" hangingPunct="0">
              <a:spcBef>
                <a:spcPct val="20000"/>
              </a:spcBef>
              <a:spcAft>
                <a:spcPct val="0"/>
              </a:spcAft>
              <a:buClr>
                <a:srgbClr val="A30000"/>
              </a:buClr>
              <a:buFont typeface="Arial" charset="0"/>
              <a:buChar char="–"/>
              <a:defRPr sz="2000">
                <a:solidFill>
                  <a:srgbClr val="1C1C1C"/>
                </a:solidFill>
                <a:latin typeface="+mn-lt"/>
              </a:defRPr>
            </a:lvl4pPr>
            <a:lvl5pPr marL="2057400" indent="-228600" algn="l" rtl="0" eaLnBrk="0" fontAlgn="base" hangingPunct="0">
              <a:spcBef>
                <a:spcPct val="20000"/>
              </a:spcBef>
              <a:spcAft>
                <a:spcPct val="0"/>
              </a:spcAft>
              <a:buClr>
                <a:srgbClr val="A30000"/>
              </a:buClr>
              <a:buFont typeface="Arial" charset="0"/>
              <a:buChar char="»"/>
              <a:defRPr sz="2000">
                <a:solidFill>
                  <a:srgbClr val="1C1C1C"/>
                </a:solidFill>
                <a:latin typeface="+mn-lt"/>
              </a:defRPr>
            </a:lvl5pPr>
            <a:lvl6pPr marL="2514600" indent="-228600" algn="l" rtl="0" fontAlgn="base">
              <a:spcBef>
                <a:spcPct val="20000"/>
              </a:spcBef>
              <a:spcAft>
                <a:spcPct val="0"/>
              </a:spcAft>
              <a:buClr>
                <a:srgbClr val="A30000"/>
              </a:buClr>
              <a:buFont typeface="Arial" charset="0"/>
              <a:buChar char="»"/>
              <a:defRPr sz="2000">
                <a:solidFill>
                  <a:srgbClr val="646464"/>
                </a:solidFill>
                <a:latin typeface="+mn-lt"/>
              </a:defRPr>
            </a:lvl6pPr>
            <a:lvl7pPr marL="2971800" indent="-228600" algn="l" rtl="0" fontAlgn="base">
              <a:spcBef>
                <a:spcPct val="20000"/>
              </a:spcBef>
              <a:spcAft>
                <a:spcPct val="0"/>
              </a:spcAft>
              <a:buClr>
                <a:srgbClr val="A30000"/>
              </a:buClr>
              <a:buFont typeface="Arial" charset="0"/>
              <a:buChar char="»"/>
              <a:defRPr sz="2000">
                <a:solidFill>
                  <a:srgbClr val="646464"/>
                </a:solidFill>
                <a:latin typeface="+mn-lt"/>
              </a:defRPr>
            </a:lvl7pPr>
            <a:lvl8pPr marL="3429000" indent="-228600" algn="l" rtl="0" fontAlgn="base">
              <a:spcBef>
                <a:spcPct val="20000"/>
              </a:spcBef>
              <a:spcAft>
                <a:spcPct val="0"/>
              </a:spcAft>
              <a:buClr>
                <a:srgbClr val="A30000"/>
              </a:buClr>
              <a:buFont typeface="Arial" charset="0"/>
              <a:buChar char="»"/>
              <a:defRPr sz="2000">
                <a:solidFill>
                  <a:srgbClr val="646464"/>
                </a:solidFill>
                <a:latin typeface="+mn-lt"/>
              </a:defRPr>
            </a:lvl8pPr>
            <a:lvl9pPr marL="3886200" indent="-228600" algn="l" rtl="0" fontAlgn="base">
              <a:spcBef>
                <a:spcPct val="20000"/>
              </a:spcBef>
              <a:spcAft>
                <a:spcPct val="0"/>
              </a:spcAft>
              <a:buClr>
                <a:srgbClr val="A30000"/>
              </a:buClr>
              <a:buFont typeface="Arial" charset="0"/>
              <a:buChar char="»"/>
              <a:defRPr sz="2000">
                <a:solidFill>
                  <a:srgbClr val="646464"/>
                </a:solidFill>
                <a:latin typeface="+mn-lt"/>
              </a:defRPr>
            </a:lvl9pPr>
          </a:lstStyle>
          <a:p>
            <a:pPr marL="0" marR="0" lvl="0" indent="0" algn="l" defTabSz="914400" rtl="0" eaLnBrk="0" fontAlgn="base" latinLnBrk="0" hangingPunct="0">
              <a:lnSpc>
                <a:spcPct val="100000"/>
              </a:lnSpc>
              <a:spcBef>
                <a:spcPts val="2400"/>
              </a:spcBef>
              <a:spcAft>
                <a:spcPct val="0"/>
              </a:spcAft>
              <a:buClr>
                <a:srgbClr val="A30000"/>
              </a:buClr>
              <a:buSzTx/>
              <a:buFontTx/>
              <a:buNone/>
              <a:tabLst/>
              <a:defRPr/>
            </a:pPr>
            <a:r>
              <a:rPr kumimoji="0" lang="en-US" sz="2400" b="1" i="1" u="none" strike="noStrike" kern="1200" cap="none" spc="0" normalizeH="0" baseline="0" noProof="0" dirty="0">
                <a:ln>
                  <a:noFill/>
                </a:ln>
                <a:solidFill>
                  <a:srgbClr val="1C1C1C"/>
                </a:solidFill>
                <a:effectLst/>
                <a:uLnTx/>
                <a:uFillTx/>
                <a:latin typeface="Calibri" panose="020F0502020204030204"/>
                <a:ea typeface="+mn-ea"/>
                <a:cs typeface="+mn-cs"/>
              </a:rPr>
              <a:t>"A secondary crash is a crash that occurs within the incident scene, queue, or backup, including the opposite direction, resulting from an original traffic incident."</a:t>
            </a:r>
            <a:endParaRPr kumimoji="0" lang="en-US" sz="2400" b="1" i="1" u="none" strike="noStrike" kern="1200" cap="none" spc="0" normalizeH="0" baseline="0" noProof="0" dirty="0">
              <a:ln>
                <a:noFill/>
              </a:ln>
              <a:solidFill>
                <a:srgbClr val="1C1C1C"/>
              </a:solidFill>
              <a:effectLst/>
              <a:uLnTx/>
              <a:uFillTx/>
              <a:latin typeface="Calibri" panose="020F0502020204030204"/>
              <a:ea typeface="+mn-ea"/>
              <a:cs typeface="Calibri"/>
            </a:endParaRPr>
          </a:p>
          <a:p>
            <a:pPr marL="0" marR="0" lvl="0" indent="0" algn="r" defTabSz="914400" rtl="0" eaLnBrk="0" fontAlgn="base" latinLnBrk="0" hangingPunct="0">
              <a:lnSpc>
                <a:spcPct val="100000"/>
              </a:lnSpc>
              <a:spcBef>
                <a:spcPts val="0"/>
              </a:spcBef>
              <a:spcAft>
                <a:spcPct val="0"/>
              </a:spcAft>
              <a:buClr>
                <a:srgbClr val="A30000"/>
              </a:buClr>
              <a:buSzTx/>
              <a:buFontTx/>
              <a:buNone/>
              <a:tabLst/>
              <a:defRPr/>
            </a:pPr>
            <a:r>
              <a:rPr kumimoji="0" lang="en-US" sz="2000" b="0" i="0" u="none" strike="noStrike" kern="1200" cap="none" spc="0" normalizeH="0" baseline="0" noProof="0" dirty="0">
                <a:ln>
                  <a:noFill/>
                </a:ln>
                <a:solidFill>
                  <a:srgbClr val="1C1C1C"/>
                </a:solidFill>
                <a:effectLst/>
                <a:uLnTx/>
                <a:uFillTx/>
                <a:latin typeface="Calibri" panose="020F0502020204030204"/>
                <a:ea typeface="+mn-ea"/>
                <a:cs typeface="+mn-cs"/>
              </a:rPr>
              <a:t>FHWA Focus States Initiative</a:t>
            </a:r>
            <a:endParaRPr kumimoji="0" lang="en-US" sz="2000" b="0" i="0" u="none" strike="noStrike" kern="1200" cap="none" spc="0" normalizeH="0" baseline="0" noProof="0" dirty="0">
              <a:ln>
                <a:noFill/>
              </a:ln>
              <a:solidFill>
                <a:srgbClr val="1C1C1C"/>
              </a:solidFill>
              <a:effectLst/>
              <a:uLnTx/>
              <a:uFillTx/>
              <a:latin typeface="Calibri" panose="020F0502020204030204"/>
              <a:ea typeface="+mn-ea"/>
              <a:cs typeface="Calibri"/>
            </a:endParaRPr>
          </a:p>
        </p:txBody>
      </p:sp>
      <p:sp>
        <p:nvSpPr>
          <p:cNvPr id="5" name="Slide Number Placeholder 1">
            <a:extLst>
              <a:ext uri="{FF2B5EF4-FFF2-40B4-BE49-F238E27FC236}">
                <a16:creationId xmlns:a16="http://schemas.microsoft.com/office/drawing/2014/main" id="{ED3CFC98-9D03-A753-1ACC-247E4D591824}"/>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60</a:t>
            </a:fld>
            <a:endParaRPr lang="en-US" b="1" dirty="0">
              <a:solidFill>
                <a:schemeClr val="tx1"/>
              </a:solidFill>
            </a:endParaRPr>
          </a:p>
        </p:txBody>
      </p:sp>
    </p:spTree>
    <p:extLst>
      <p:ext uri="{BB962C8B-B14F-4D97-AF65-F5344CB8AC3E}">
        <p14:creationId xmlns:p14="http://schemas.microsoft.com/office/powerpoint/2010/main" val="1067088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AC224-7949-4D85-B5D4-00DB50DF8C5C}"/>
              </a:ext>
            </a:extLst>
          </p:cNvPr>
          <p:cNvSpPr>
            <a:spLocks noGrp="1"/>
          </p:cNvSpPr>
          <p:nvPr>
            <p:ph type="title"/>
          </p:nvPr>
        </p:nvSpPr>
        <p:spPr>
          <a:xfrm>
            <a:off x="417786" y="365125"/>
            <a:ext cx="11388254" cy="1325563"/>
          </a:xfrm>
        </p:spPr>
        <p:txBody>
          <a:bodyPr/>
          <a:lstStyle/>
          <a:p>
            <a:r>
              <a:rPr lang="en-US">
                <a:latin typeface="Arial"/>
                <a:cs typeface="Arial"/>
              </a:rPr>
              <a:t> TIM Timeline</a:t>
            </a:r>
          </a:p>
        </p:txBody>
      </p:sp>
      <p:sp>
        <p:nvSpPr>
          <p:cNvPr id="5" name="Content Placeholder 2">
            <a:extLst>
              <a:ext uri="{FF2B5EF4-FFF2-40B4-BE49-F238E27FC236}">
                <a16:creationId xmlns:a16="http://schemas.microsoft.com/office/drawing/2014/main" id="{F67FDF0B-6C6E-4878-8945-2DF4BC3A32A7}"/>
              </a:ext>
            </a:extLst>
          </p:cNvPr>
          <p:cNvSpPr txBox="1">
            <a:spLocks/>
          </p:cNvSpPr>
          <p:nvPr/>
        </p:nvSpPr>
        <p:spPr>
          <a:xfrm>
            <a:off x="1524857" y="5352602"/>
            <a:ext cx="1518831" cy="688966"/>
          </a:xfrm>
          <a:prstGeom prst="rect">
            <a:avLst/>
          </a:prstGeom>
        </p:spPr>
        <p:txBody>
          <a:bodyPr vert="horz" lIns="91440" tIns="45720" rIns="91440" bIns="45720" rtlCol="0">
            <a:norm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marL="0" marR="0" lvl="0" indent="0" algn="l" defTabSz="257169"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a:ln>
                <a:noFill/>
              </a:ln>
              <a:solidFill>
                <a:srgbClr val="0070C0"/>
              </a:solidFill>
              <a:effectLst/>
              <a:uLnTx/>
              <a:uFillTx/>
              <a:latin typeface="Century Gothic"/>
              <a:ea typeface="+mn-ea"/>
            </a:endParaRPr>
          </a:p>
        </p:txBody>
      </p:sp>
      <p:sp>
        <p:nvSpPr>
          <p:cNvPr id="6" name="object 6">
            <a:extLst>
              <a:ext uri="{FF2B5EF4-FFF2-40B4-BE49-F238E27FC236}">
                <a16:creationId xmlns:a16="http://schemas.microsoft.com/office/drawing/2014/main" id="{4F555AAD-ABE5-43DB-AE1B-755CC2EB1ADF}"/>
              </a:ext>
            </a:extLst>
          </p:cNvPr>
          <p:cNvSpPr txBox="1">
            <a:spLocks/>
          </p:cNvSpPr>
          <p:nvPr/>
        </p:nvSpPr>
        <p:spPr>
          <a:xfrm>
            <a:off x="720031" y="1982352"/>
            <a:ext cx="10621941" cy="1383071"/>
          </a:xfrm>
          <a:prstGeom prst="rect">
            <a:avLst/>
          </a:prstGeom>
        </p:spPr>
        <p:txBody>
          <a:bodyPr vert="horz" wrap="square" lIns="0" tIns="89535" rIns="0" bIns="0" rtlCol="0" anchor="t">
            <a:spAutoFit/>
          </a:bodyPr>
          <a:lstStyle>
            <a:lvl1pPr>
              <a:defRPr sz="3200" b="0" i="0">
                <a:solidFill>
                  <a:schemeClr val="bg1"/>
                </a:solidFill>
                <a:latin typeface="Calibri"/>
                <a:ea typeface="+mj-ea"/>
                <a:cs typeface="Calibri"/>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800" b="0" i="0" u="none" strike="noStrike" kern="1200" cap="none" spc="0" normalizeH="0" baseline="0" noProof="0">
                <a:ln>
                  <a:noFill/>
                </a:ln>
                <a:solidFill>
                  <a:prstClr val="white"/>
                </a:solidFill>
                <a:effectLst/>
                <a:uLnTx/>
                <a:uFillTx/>
                <a:latin typeface="Arial"/>
                <a:ea typeface="+mj-ea"/>
                <a:cs typeface="Arial"/>
              </a:rPr>
              <a:t>Incident duration and the time it takes to clear roadways affects travel reliability, incident responder and motorist safety, and the likelihood of a secondary crashes. </a:t>
            </a:r>
            <a:endParaRPr kumimoji="0" lang="en-US" sz="2800" b="0" i="0" u="none" strike="noStrike" kern="1200" cap="none" spc="0" normalizeH="0" baseline="0" noProof="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2167D4E8-94FA-4271-A8A4-84BD302A415C}"/>
              </a:ext>
            </a:extLst>
          </p:cNvPr>
          <p:cNvSpPr txBox="1"/>
          <p:nvPr/>
        </p:nvSpPr>
        <p:spPr>
          <a:xfrm>
            <a:off x="10963676" y="5096260"/>
            <a:ext cx="117582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FHWA</a:t>
            </a:r>
          </a:p>
        </p:txBody>
      </p:sp>
      <p:pic>
        <p:nvPicPr>
          <p:cNvPr id="3" name="Picture 8" descr="Image of the TIM timeline as a horizontal line segmented by six sections from left to right representing sequentially the incident detection, response, on-scene arrival, on-scene response, all travel lanes open, all responders left the scene, and traffic conditions return to normal phases of incident management.">
            <a:extLst>
              <a:ext uri="{FF2B5EF4-FFF2-40B4-BE49-F238E27FC236}">
                <a16:creationId xmlns:a16="http://schemas.microsoft.com/office/drawing/2014/main" id="{0DDC4170-C6FF-44AD-A56D-AE55244B643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240" y="4044141"/>
            <a:ext cx="12243634" cy="1043955"/>
          </a:xfrm>
          <a:prstGeom prst="rect">
            <a:avLst/>
          </a:prstGeom>
        </p:spPr>
      </p:pic>
      <p:sp>
        <p:nvSpPr>
          <p:cNvPr id="9" name="TextBox 8">
            <a:extLst>
              <a:ext uri="{FF2B5EF4-FFF2-40B4-BE49-F238E27FC236}">
                <a16:creationId xmlns:a16="http://schemas.microsoft.com/office/drawing/2014/main" id="{B60D7163-AB8C-4009-BA70-8F0804206CA4}"/>
              </a:ext>
            </a:extLst>
          </p:cNvPr>
          <p:cNvSpPr txBox="1"/>
          <p:nvPr/>
        </p:nvSpPr>
        <p:spPr>
          <a:xfrm>
            <a:off x="1762664" y="5170099"/>
            <a:ext cx="1492370"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Detection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rPr>
              <a:t>Verification</a:t>
            </a:r>
          </a:p>
        </p:txBody>
      </p:sp>
      <p:sp>
        <p:nvSpPr>
          <p:cNvPr id="4" name="Slide Number Placeholder 1">
            <a:extLst>
              <a:ext uri="{FF2B5EF4-FFF2-40B4-BE49-F238E27FC236}">
                <a16:creationId xmlns:a16="http://schemas.microsoft.com/office/drawing/2014/main" id="{848A25B8-9F73-40F1-2B3C-7B9E537C8272}"/>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61</a:t>
            </a:fld>
            <a:endParaRPr lang="en-US" b="1" dirty="0">
              <a:solidFill>
                <a:schemeClr val="tx1"/>
              </a:solidFill>
            </a:endParaRPr>
          </a:p>
        </p:txBody>
      </p:sp>
    </p:spTree>
    <p:extLst>
      <p:ext uri="{BB962C8B-B14F-4D97-AF65-F5344CB8AC3E}">
        <p14:creationId xmlns:p14="http://schemas.microsoft.com/office/powerpoint/2010/main" val="13032042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age provided to show one method of incident detection: person holding smartphone about to dial &quot;911.&quot;&#10;&#10;https://unsplash.com/photos/yUxt5DWKy40">
            <a:extLst>
              <a:ext uri="{FF2B5EF4-FFF2-40B4-BE49-F238E27FC236}">
                <a16:creationId xmlns:a16="http://schemas.microsoft.com/office/drawing/2014/main" id="{F861CCC2-4915-44E2-86EF-C9ECA3D34B4D}"/>
              </a:ext>
            </a:extLst>
          </p:cNvPr>
          <p:cNvPicPr>
            <a:picLocks noChangeAspect="1"/>
          </p:cNvPicPr>
          <p:nvPr/>
        </p:nvPicPr>
        <p:blipFill>
          <a:blip r:embed="rId3"/>
          <a:stretch>
            <a:fillRect/>
          </a:stretch>
        </p:blipFill>
        <p:spPr>
          <a:xfrm>
            <a:off x="6377385" y="1361754"/>
            <a:ext cx="2389839" cy="1847248"/>
          </a:xfrm>
          <a:prstGeom prst="rect">
            <a:avLst/>
          </a:prstGeom>
        </p:spPr>
      </p:pic>
      <p:sp>
        <p:nvSpPr>
          <p:cNvPr id="2" name="Title 1">
            <a:extLst>
              <a:ext uri="{FF2B5EF4-FFF2-40B4-BE49-F238E27FC236}">
                <a16:creationId xmlns:a16="http://schemas.microsoft.com/office/drawing/2014/main" id="{5BE90AD6-312F-4438-ABFF-0C575BB86D8A}"/>
              </a:ext>
            </a:extLst>
          </p:cNvPr>
          <p:cNvSpPr>
            <a:spLocks noGrp="1"/>
          </p:cNvSpPr>
          <p:nvPr>
            <p:ph type="title"/>
          </p:nvPr>
        </p:nvSpPr>
        <p:spPr>
          <a:xfrm>
            <a:off x="472440" y="365125"/>
            <a:ext cx="10515600" cy="1325563"/>
          </a:xfrm>
        </p:spPr>
        <p:txBody>
          <a:bodyPr>
            <a:noAutofit/>
          </a:bodyPr>
          <a:lstStyle/>
          <a:p>
            <a:r>
              <a:rPr lang="en-US"/>
              <a:t>Traffic Incident Management Challenges</a:t>
            </a:r>
          </a:p>
        </p:txBody>
      </p:sp>
      <p:sp>
        <p:nvSpPr>
          <p:cNvPr id="3" name="Content Placeholder 2">
            <a:extLst>
              <a:ext uri="{FF2B5EF4-FFF2-40B4-BE49-F238E27FC236}">
                <a16:creationId xmlns:a16="http://schemas.microsoft.com/office/drawing/2014/main" id="{8F3DE7D4-F999-4C6E-B362-8CD82B67EF33}"/>
              </a:ext>
            </a:extLst>
          </p:cNvPr>
          <p:cNvSpPr>
            <a:spLocks noGrp="1"/>
          </p:cNvSpPr>
          <p:nvPr>
            <p:ph idx="1"/>
          </p:nvPr>
        </p:nvSpPr>
        <p:spPr>
          <a:xfrm>
            <a:off x="472440" y="2284378"/>
            <a:ext cx="5365652" cy="3695021"/>
          </a:xfrm>
        </p:spPr>
        <p:txBody>
          <a:bodyPr vert="horz" lIns="91440" tIns="45720" rIns="91440" bIns="45720" rtlCol="0" anchor="t">
            <a:noAutofit/>
          </a:bodyPr>
          <a:lstStyle/>
          <a:p>
            <a:pPr marL="344170" indent="-344170"/>
            <a:r>
              <a:rPr lang="en-US" sz="2400" dirty="0">
                <a:latin typeface="Arial"/>
                <a:cs typeface="Arial"/>
              </a:rPr>
              <a:t>Incident detection</a:t>
            </a:r>
            <a:endParaRPr lang="en-US" dirty="0">
              <a:latin typeface="Arial"/>
              <a:cs typeface="Arial"/>
            </a:endParaRPr>
          </a:p>
          <a:p>
            <a:pPr marL="344170" indent="-344170"/>
            <a:r>
              <a:rPr lang="en-US" sz="2400" dirty="0">
                <a:latin typeface="Arial"/>
                <a:cs typeface="Arial"/>
              </a:rPr>
              <a:t>Queue formation and detection</a:t>
            </a:r>
            <a:endParaRPr lang="en-US" dirty="0"/>
          </a:p>
          <a:p>
            <a:pPr marL="344170" indent="-344170"/>
            <a:r>
              <a:rPr lang="en-US" sz="2400" dirty="0">
                <a:latin typeface="Arial"/>
                <a:cs typeface="Arial"/>
              </a:rPr>
              <a:t>Operator workload</a:t>
            </a:r>
            <a:endParaRPr lang="en-US" dirty="0"/>
          </a:p>
          <a:p>
            <a:pPr marL="344170" indent="-344170"/>
            <a:r>
              <a:rPr lang="en-US" sz="2400" dirty="0">
                <a:latin typeface="Arial"/>
                <a:cs typeface="Arial"/>
              </a:rPr>
              <a:t>The safety of responders and approaching motorists</a:t>
            </a:r>
            <a:endParaRPr lang="en-US" dirty="0"/>
          </a:p>
          <a:p>
            <a:pPr marL="344170" indent="-344170"/>
            <a:r>
              <a:rPr lang="en-US" sz="2400" dirty="0">
                <a:latin typeface="Arial"/>
                <a:cs typeface="Arial"/>
              </a:rPr>
              <a:t>Managing alternate routes</a:t>
            </a:r>
            <a:endParaRPr lang="en-US" dirty="0"/>
          </a:p>
          <a:p>
            <a:pPr marL="344170" indent="-344170"/>
            <a:r>
              <a:rPr lang="en-US" sz="2400" dirty="0">
                <a:latin typeface="Arial"/>
                <a:cs typeface="Arial"/>
              </a:rPr>
              <a:t>After action reviews</a:t>
            </a:r>
            <a:endParaRPr lang="en-US" dirty="0"/>
          </a:p>
          <a:p>
            <a:pPr marL="342900" indent="-342900">
              <a:lnSpc>
                <a:spcPct val="100000"/>
              </a:lnSpc>
              <a:spcBef>
                <a:spcPts val="600"/>
              </a:spcBef>
              <a:spcAft>
                <a:spcPts val="1200"/>
              </a:spcAft>
            </a:pPr>
            <a:endParaRPr lang="en-US" sz="2400" dirty="0"/>
          </a:p>
        </p:txBody>
      </p:sp>
      <p:sp>
        <p:nvSpPr>
          <p:cNvPr id="4" name="Footer Placeholder 3">
            <a:extLst>
              <a:ext uri="{FF2B5EF4-FFF2-40B4-BE49-F238E27FC236}">
                <a16:creationId xmlns:a16="http://schemas.microsoft.com/office/drawing/2014/main" id="{381E1DEE-1FEE-4BB4-98FB-833E8BB8987B}"/>
              </a:ext>
            </a:extLst>
          </p:cNvPr>
          <p:cNvSpPr>
            <a:spLocks noGrp="1"/>
          </p:cNvSpPr>
          <p:nvPr>
            <p:ph type="ftr" sz="quarter" idx="4294967295"/>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pic>
        <p:nvPicPr>
          <p:cNvPr id="6" name="Picture 5" descr="Image provided to show one method of incident detection:  a law enforcement officer in the process of entering incident information on the computer inside their response vehicle.">
            <a:extLst>
              <a:ext uri="{FF2B5EF4-FFF2-40B4-BE49-F238E27FC236}">
                <a16:creationId xmlns:a16="http://schemas.microsoft.com/office/drawing/2014/main" id="{60EE3B61-4049-423B-BC4E-51151F4E68F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41976" y="1358900"/>
            <a:ext cx="3030323" cy="2430385"/>
          </a:xfrm>
          <a:prstGeom prst="rect">
            <a:avLst/>
          </a:prstGeom>
        </p:spPr>
      </p:pic>
      <p:sp>
        <p:nvSpPr>
          <p:cNvPr id="7" name="TextBox 6">
            <a:extLst>
              <a:ext uri="{FF2B5EF4-FFF2-40B4-BE49-F238E27FC236}">
                <a16:creationId xmlns:a16="http://schemas.microsoft.com/office/drawing/2014/main" id="{11FC1166-67A2-4FB4-A8FC-DFF8CA1DC97A}"/>
              </a:ext>
            </a:extLst>
          </p:cNvPr>
          <p:cNvSpPr txBox="1"/>
          <p:nvPr/>
        </p:nvSpPr>
        <p:spPr>
          <a:xfrm>
            <a:off x="9096763" y="3557712"/>
            <a:ext cx="277553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Source: Nassau County, FL Sheriffs Office</a:t>
            </a:r>
          </a:p>
        </p:txBody>
      </p:sp>
      <p:pic>
        <p:nvPicPr>
          <p:cNvPr id="10" name="Picture 9" descr="Image provided to show one method of incident detection: safety service patrol and police vehicles at a traffic incident scene.  ">
            <a:extLst>
              <a:ext uri="{FF2B5EF4-FFF2-40B4-BE49-F238E27FC236}">
                <a16:creationId xmlns:a16="http://schemas.microsoft.com/office/drawing/2014/main" id="{3800AB53-14BA-4FCD-A385-2C0482D1D87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41976" y="3864747"/>
            <a:ext cx="3030323" cy="2182657"/>
          </a:xfrm>
          <a:prstGeom prst="rect">
            <a:avLst/>
          </a:prstGeom>
        </p:spPr>
      </p:pic>
      <p:sp>
        <p:nvSpPr>
          <p:cNvPr id="11" name="TextBox 10">
            <a:extLst>
              <a:ext uri="{FF2B5EF4-FFF2-40B4-BE49-F238E27FC236}">
                <a16:creationId xmlns:a16="http://schemas.microsoft.com/office/drawing/2014/main" id="{083D7FE1-E0F2-4DEF-8169-733989959485}"/>
              </a:ext>
            </a:extLst>
          </p:cNvPr>
          <p:cNvSpPr txBox="1"/>
          <p:nvPr/>
        </p:nvSpPr>
        <p:spPr>
          <a:xfrm rot="16200000">
            <a:off x="10816699" y="4762512"/>
            <a:ext cx="2357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Florida DOT</a:t>
            </a:r>
          </a:p>
        </p:txBody>
      </p:sp>
      <p:pic>
        <p:nvPicPr>
          <p:cNvPr id="12" name="Picture 2" descr="Image provided to show one method of incident detection: a traffic management center where staff is monitoring several roadways through the use of cameras.&#10;&#10;C:\Users\kbelmore\Desktop\43709 FHWA IDIQ\SHRP2 TTT\Final Draft\Graphics and Pictures\Lesson 3\FDOT D4 Broward SMART SubGuide RTMC - Pic 1.jpg">
            <a:extLst>
              <a:ext uri="{FF2B5EF4-FFF2-40B4-BE49-F238E27FC236}">
                <a16:creationId xmlns:a16="http://schemas.microsoft.com/office/drawing/2014/main" id="{05993484-363D-484F-A568-FCD88A6C5FE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377385" y="3251199"/>
            <a:ext cx="2408433" cy="27962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6A495CA-7538-4CFF-B3F1-B105AA57FDE7}"/>
              </a:ext>
            </a:extLst>
          </p:cNvPr>
          <p:cNvSpPr txBox="1"/>
          <p:nvPr/>
        </p:nvSpPr>
        <p:spPr>
          <a:xfrm>
            <a:off x="6336928" y="5843380"/>
            <a:ext cx="29768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Enforcement Engineering, Inc.</a:t>
            </a:r>
          </a:p>
        </p:txBody>
      </p:sp>
      <p:sp>
        <p:nvSpPr>
          <p:cNvPr id="19" name="TextBox 18">
            <a:extLst>
              <a:ext uri="{FF2B5EF4-FFF2-40B4-BE49-F238E27FC236}">
                <a16:creationId xmlns:a16="http://schemas.microsoft.com/office/drawing/2014/main" id="{D2FE42EF-D26E-4E46-9265-233E2EBBC277}"/>
              </a:ext>
            </a:extLst>
          </p:cNvPr>
          <p:cNvSpPr txBox="1"/>
          <p:nvPr/>
        </p:nvSpPr>
        <p:spPr>
          <a:xfrm>
            <a:off x="6336927" y="2984283"/>
            <a:ext cx="244889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Source: Adapted from </a:t>
            </a:r>
            <a:r>
              <a:rPr kumimoji="0" lang="en-US" sz="1000" b="1" i="1"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Unsplash</a:t>
            </a:r>
            <a:endParaRPr kumimoji="0" lang="en-US" sz="10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Slide Number Placeholder 1">
            <a:extLst>
              <a:ext uri="{FF2B5EF4-FFF2-40B4-BE49-F238E27FC236}">
                <a16:creationId xmlns:a16="http://schemas.microsoft.com/office/drawing/2014/main" id="{5E6271EB-6D75-9D97-EDE5-FEE3172D27E8}"/>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62</a:t>
            </a:fld>
            <a:endParaRPr lang="en-US" b="1" dirty="0">
              <a:solidFill>
                <a:schemeClr val="tx1"/>
              </a:solidFill>
            </a:endParaRPr>
          </a:p>
        </p:txBody>
      </p:sp>
    </p:spTree>
    <p:extLst>
      <p:ext uri="{BB962C8B-B14F-4D97-AF65-F5344CB8AC3E}">
        <p14:creationId xmlns:p14="http://schemas.microsoft.com/office/powerpoint/2010/main" val="28613140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478B-309A-4B6E-B03D-83032B5089F8}"/>
              </a:ext>
            </a:extLst>
          </p:cNvPr>
          <p:cNvSpPr>
            <a:spLocks noGrp="1"/>
          </p:cNvSpPr>
          <p:nvPr>
            <p:ph type="title"/>
          </p:nvPr>
        </p:nvSpPr>
        <p:spPr>
          <a:xfrm>
            <a:off x="672353" y="365125"/>
            <a:ext cx="10681447" cy="1325563"/>
          </a:xfrm>
        </p:spPr>
        <p:txBody>
          <a:bodyPr/>
          <a:lstStyle/>
          <a:p>
            <a:r>
              <a:rPr lang="en-US"/>
              <a:t>Crowdsourcing Applications for TIM</a:t>
            </a:r>
          </a:p>
        </p:txBody>
      </p:sp>
      <p:sp>
        <p:nvSpPr>
          <p:cNvPr id="3" name="Content Placeholder 2">
            <a:extLst>
              <a:ext uri="{FF2B5EF4-FFF2-40B4-BE49-F238E27FC236}">
                <a16:creationId xmlns:a16="http://schemas.microsoft.com/office/drawing/2014/main" id="{0EA744F3-56E6-426D-A39F-B3BBD5BE37B4}"/>
              </a:ext>
            </a:extLst>
          </p:cNvPr>
          <p:cNvSpPr>
            <a:spLocks noGrp="1"/>
          </p:cNvSpPr>
          <p:nvPr>
            <p:ph idx="1"/>
          </p:nvPr>
        </p:nvSpPr>
        <p:spPr>
          <a:xfrm>
            <a:off x="5454412" y="1937308"/>
            <a:ext cx="6128564" cy="3720881"/>
          </a:xfrm>
        </p:spPr>
        <p:txBody>
          <a:bodyPr vert="horz" lIns="91440" tIns="45720" rIns="91440" bIns="45720" rtlCol="0" anchor="t">
            <a:noAutofit/>
          </a:bodyPr>
          <a:lstStyle/>
          <a:p>
            <a:pPr marL="344170" indent="-344170">
              <a:spcBef>
                <a:spcPts val="1200"/>
              </a:spcBef>
              <a:spcAft>
                <a:spcPts val="1200"/>
              </a:spcAft>
            </a:pPr>
            <a:r>
              <a:rPr lang="en-US" sz="2400">
                <a:latin typeface="Arial"/>
                <a:cs typeface="Arial"/>
              </a:rPr>
              <a:t>Quicker incident detection</a:t>
            </a:r>
            <a:endParaRPr lang="en-US" sz="2400"/>
          </a:p>
          <a:p>
            <a:pPr marL="344170" indent="-344170">
              <a:spcBef>
                <a:spcPts val="1200"/>
              </a:spcBef>
              <a:spcAft>
                <a:spcPts val="1200"/>
              </a:spcAft>
            </a:pPr>
            <a:r>
              <a:rPr lang="en-US" sz="2400">
                <a:latin typeface="Arial"/>
                <a:cs typeface="Arial"/>
              </a:rPr>
              <a:t>Back of queue detection</a:t>
            </a:r>
            <a:endParaRPr lang="en-US" sz="2400"/>
          </a:p>
          <a:p>
            <a:pPr marL="344170" indent="-344170">
              <a:spcBef>
                <a:spcPts val="1200"/>
              </a:spcBef>
              <a:spcAft>
                <a:spcPts val="1200"/>
              </a:spcAft>
            </a:pPr>
            <a:r>
              <a:rPr lang="en-US" sz="2400">
                <a:latin typeface="Arial"/>
                <a:cs typeface="Arial"/>
              </a:rPr>
              <a:t>Reduces operator workload</a:t>
            </a:r>
            <a:endParaRPr lang="en-US" sz="2400"/>
          </a:p>
          <a:p>
            <a:pPr marL="344170" indent="-344170">
              <a:spcBef>
                <a:spcPts val="1200"/>
              </a:spcBef>
              <a:spcAft>
                <a:spcPts val="1200"/>
              </a:spcAft>
            </a:pPr>
            <a:r>
              <a:rPr lang="en-US" sz="2400">
                <a:latin typeface="Arial"/>
                <a:cs typeface="Arial"/>
              </a:rPr>
              <a:t>Responder and traveler safety</a:t>
            </a:r>
            <a:endParaRPr lang="en-US" sz="2400"/>
          </a:p>
          <a:p>
            <a:pPr marL="344170" indent="-344170">
              <a:spcBef>
                <a:spcPts val="1200"/>
              </a:spcBef>
              <a:spcAft>
                <a:spcPts val="1200"/>
              </a:spcAft>
            </a:pPr>
            <a:r>
              <a:rPr lang="en-US" sz="2400">
                <a:latin typeface="Arial"/>
                <a:cs typeface="Arial"/>
              </a:rPr>
              <a:t>Traffic and alternate route management</a:t>
            </a:r>
          </a:p>
          <a:p>
            <a:pPr marL="344170" indent="-344170">
              <a:spcBef>
                <a:spcPts val="1200"/>
              </a:spcBef>
              <a:spcAft>
                <a:spcPts val="1200"/>
              </a:spcAft>
            </a:pPr>
            <a:r>
              <a:rPr lang="en-US" sz="2400">
                <a:latin typeface="Arial"/>
                <a:cs typeface="Arial"/>
              </a:rPr>
              <a:t>After action reviews</a:t>
            </a:r>
            <a:endParaRPr lang="en-US" sz="2400"/>
          </a:p>
        </p:txBody>
      </p:sp>
      <p:pic>
        <p:nvPicPr>
          <p:cNvPr id="2052" name="Picture 4" descr="Image provided to enhance the slide visual appeal. Firetruck blocking two of four freeway lanes at the incident scene.">
            <a:extLst>
              <a:ext uri="{FF2B5EF4-FFF2-40B4-BE49-F238E27FC236}">
                <a16:creationId xmlns:a16="http://schemas.microsoft.com/office/drawing/2014/main" id="{3B88EE66-A77D-406A-B185-54D6BC524B2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49052" y="1829023"/>
            <a:ext cx="4044363" cy="36713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D2BEA4-4DC9-4843-817F-753A2C2FFCE8}"/>
              </a:ext>
            </a:extLst>
          </p:cNvPr>
          <p:cNvSpPr txBox="1"/>
          <p:nvPr/>
        </p:nvSpPr>
        <p:spPr>
          <a:xfrm>
            <a:off x="770963" y="5535078"/>
            <a:ext cx="117582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FHWA</a:t>
            </a:r>
          </a:p>
        </p:txBody>
      </p:sp>
      <p:sp>
        <p:nvSpPr>
          <p:cNvPr id="5" name="Slide Number Placeholder 1">
            <a:extLst>
              <a:ext uri="{FF2B5EF4-FFF2-40B4-BE49-F238E27FC236}">
                <a16:creationId xmlns:a16="http://schemas.microsoft.com/office/drawing/2014/main" id="{8D9AEAEE-325C-884F-A212-8A47000319C4}"/>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63</a:t>
            </a:fld>
            <a:endParaRPr lang="en-US" b="1" dirty="0">
              <a:solidFill>
                <a:schemeClr val="tx1"/>
              </a:solidFill>
            </a:endParaRPr>
          </a:p>
        </p:txBody>
      </p:sp>
    </p:spTree>
    <p:extLst>
      <p:ext uri="{BB962C8B-B14F-4D97-AF65-F5344CB8AC3E}">
        <p14:creationId xmlns:p14="http://schemas.microsoft.com/office/powerpoint/2010/main" val="29103420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5EA7F-5BB7-47FC-9A71-114C9FDA2057}"/>
              </a:ext>
            </a:extLst>
          </p:cNvPr>
          <p:cNvSpPr>
            <a:spLocks noGrp="1"/>
          </p:cNvSpPr>
          <p:nvPr>
            <p:ph type="title"/>
          </p:nvPr>
        </p:nvSpPr>
        <p:spPr/>
        <p:txBody>
          <a:bodyPr/>
          <a:lstStyle/>
          <a:p>
            <a:r>
              <a:rPr lang="en-US"/>
              <a:t>TIM Crowdsourcing Examples</a:t>
            </a:r>
          </a:p>
        </p:txBody>
      </p:sp>
      <p:graphicFrame>
        <p:nvGraphicFramePr>
          <p:cNvPr id="5" name="Table 5">
            <a:extLst>
              <a:ext uri="{FF2B5EF4-FFF2-40B4-BE49-F238E27FC236}">
                <a16:creationId xmlns:a16="http://schemas.microsoft.com/office/drawing/2014/main" id="{99399814-0144-4F29-8131-578B107AB01D}"/>
              </a:ext>
            </a:extLst>
          </p:cNvPr>
          <p:cNvGraphicFramePr>
            <a:graphicFrameLocks noGrp="1"/>
          </p:cNvGraphicFramePr>
          <p:nvPr/>
        </p:nvGraphicFramePr>
        <p:xfrm>
          <a:off x="723900" y="1690688"/>
          <a:ext cx="10744199" cy="3627120"/>
        </p:xfrm>
        <a:graphic>
          <a:graphicData uri="http://schemas.openxmlformats.org/drawingml/2006/table">
            <a:tbl>
              <a:tblPr firstRow="1" bandRow="1">
                <a:tableStyleId>{5C22544A-7EE6-4342-B048-85BDC9FD1C3A}</a:tableStyleId>
              </a:tblPr>
              <a:tblGrid>
                <a:gridCol w="2166853">
                  <a:extLst>
                    <a:ext uri="{9D8B030D-6E8A-4147-A177-3AD203B41FA5}">
                      <a16:colId xmlns:a16="http://schemas.microsoft.com/office/drawing/2014/main" val="2231049229"/>
                    </a:ext>
                  </a:extLst>
                </a:gridCol>
                <a:gridCol w="5526375">
                  <a:extLst>
                    <a:ext uri="{9D8B030D-6E8A-4147-A177-3AD203B41FA5}">
                      <a16:colId xmlns:a16="http://schemas.microsoft.com/office/drawing/2014/main" val="1979167206"/>
                    </a:ext>
                  </a:extLst>
                </a:gridCol>
                <a:gridCol w="3050971">
                  <a:extLst>
                    <a:ext uri="{9D8B030D-6E8A-4147-A177-3AD203B41FA5}">
                      <a16:colId xmlns:a16="http://schemas.microsoft.com/office/drawing/2014/main" val="3975040376"/>
                    </a:ext>
                  </a:extLst>
                </a:gridCol>
              </a:tblGrid>
              <a:tr h="156308">
                <a:tc>
                  <a:txBody>
                    <a:bodyPr/>
                    <a:lstStyle/>
                    <a:p>
                      <a:r>
                        <a:rPr lang="en-US" sz="2000">
                          <a:latin typeface="Arial" panose="020B0604020202020204" pitchFamily="34" charset="0"/>
                          <a:cs typeface="Arial" panose="020B0604020202020204" pitchFamily="34" charset="0"/>
                        </a:rPr>
                        <a:t>Agency</a:t>
                      </a:r>
                    </a:p>
                  </a:txBody>
                  <a:tcPr/>
                </a:tc>
                <a:tc>
                  <a:txBody>
                    <a:bodyPr/>
                    <a:lstStyle/>
                    <a:p>
                      <a:r>
                        <a:rPr lang="en-US" sz="2000">
                          <a:latin typeface="Arial" panose="020B0604020202020204" pitchFamily="34" charset="0"/>
                          <a:cs typeface="Arial" panose="020B0604020202020204" pitchFamily="34" charset="0"/>
                        </a:rPr>
                        <a:t>How Data is Used</a:t>
                      </a:r>
                    </a:p>
                  </a:txBody>
                  <a:tcPr/>
                </a:tc>
                <a:tc>
                  <a:txBody>
                    <a:bodyPr/>
                    <a:lstStyle/>
                    <a:p>
                      <a:r>
                        <a:rPr lang="en-US" sz="2000">
                          <a:latin typeface="Arial" panose="020B0604020202020204" pitchFamily="34" charset="0"/>
                          <a:cs typeface="Arial" panose="020B0604020202020204" pitchFamily="34" charset="0"/>
                        </a:rPr>
                        <a:t>Crowdsourced Data</a:t>
                      </a:r>
                    </a:p>
                  </a:txBody>
                  <a:tcPr/>
                </a:tc>
                <a:extLst>
                  <a:ext uri="{0D108BD9-81ED-4DB2-BD59-A6C34878D82A}">
                    <a16:rowId xmlns:a16="http://schemas.microsoft.com/office/drawing/2014/main" val="556117319"/>
                  </a:ext>
                </a:extLst>
              </a:tr>
              <a:tr h="472522">
                <a:tc>
                  <a:txBody>
                    <a:bodyPr/>
                    <a:lstStyle/>
                    <a:p>
                      <a:r>
                        <a:rPr lang="en-US" sz="2000">
                          <a:latin typeface="Arial" panose="020B0604020202020204" pitchFamily="34" charset="0"/>
                          <a:cs typeface="Arial" panose="020B0604020202020204" pitchFamily="34" charset="0"/>
                        </a:rPr>
                        <a:t>Georgia DOT</a:t>
                      </a:r>
                    </a:p>
                  </a:txBody>
                  <a:tcPr marT="91440" marB="91440"/>
                </a:tc>
                <a:tc>
                  <a:txBody>
                    <a:bodyPr/>
                    <a:lstStyle/>
                    <a:p>
                      <a:r>
                        <a:rPr lang="en-US" sz="2000">
                          <a:latin typeface="Arial" panose="020B0604020202020204" pitchFamily="34" charset="0"/>
                          <a:cs typeface="Arial" panose="020B0604020202020204" pitchFamily="34" charset="0"/>
                        </a:rPr>
                        <a:t>Back of queue management</a:t>
                      </a:r>
                    </a:p>
                  </a:txBody>
                  <a:tcPr marT="91440" marB="91440"/>
                </a:tc>
                <a:tc>
                  <a:txBody>
                    <a:bodyPr/>
                    <a:lstStyle/>
                    <a:p>
                      <a:r>
                        <a:rPr lang="en-US" sz="2000" dirty="0">
                          <a:latin typeface="Arial" panose="020B0604020202020204" pitchFamily="34" charset="0"/>
                          <a:cs typeface="Arial" panose="020B0604020202020204" pitchFamily="34" charset="0"/>
                        </a:rPr>
                        <a:t>Waze</a:t>
                      </a:r>
                      <a:r>
                        <a:rPr lang="en-US" sz="20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INRIX</a:t>
                      </a:r>
                      <a:r>
                        <a:rPr lang="en-US" sz="2000" b="0" i="0" kern="1200" dirty="0">
                          <a:solidFill>
                            <a:schemeClr val="dk1"/>
                          </a:solidFill>
                          <a:effectLst/>
                          <a:latin typeface="+mn-lt"/>
                          <a:ea typeface="+mn-ea"/>
                          <a:cs typeface="+mn-cs"/>
                        </a:rPr>
                        <a:t>®</a:t>
                      </a:r>
                      <a:endParaRPr lang="en-US" sz="2000" dirty="0">
                        <a:latin typeface="Arial" panose="020B0604020202020204" pitchFamily="34" charset="0"/>
                        <a:cs typeface="Arial" panose="020B0604020202020204" pitchFamily="34" charset="0"/>
                      </a:endParaRPr>
                    </a:p>
                  </a:txBody>
                  <a:tcPr marT="91440" marB="91440"/>
                </a:tc>
                <a:extLst>
                  <a:ext uri="{0D108BD9-81ED-4DB2-BD59-A6C34878D82A}">
                    <a16:rowId xmlns:a16="http://schemas.microsoft.com/office/drawing/2014/main" val="2847356751"/>
                  </a:ext>
                </a:extLst>
              </a:tr>
              <a:tr h="472522">
                <a:tc>
                  <a:txBody>
                    <a:bodyPr/>
                    <a:lstStyle/>
                    <a:p>
                      <a:r>
                        <a:rPr lang="en-US" sz="2000">
                          <a:latin typeface="Arial" panose="020B0604020202020204" pitchFamily="34" charset="0"/>
                          <a:cs typeface="Arial" panose="020B0604020202020204" pitchFamily="34" charset="0"/>
                        </a:rPr>
                        <a:t>Iowa DOT</a:t>
                      </a:r>
                    </a:p>
                  </a:txBody>
                  <a:tcPr marT="91440" marB="91440"/>
                </a:tc>
                <a:tc>
                  <a:txBody>
                    <a:bodyPr/>
                    <a:lstStyle/>
                    <a:p>
                      <a:r>
                        <a:rPr lang="en-US" sz="2000" dirty="0">
                          <a:latin typeface="Arial" panose="020B0604020202020204" pitchFamily="34" charset="0"/>
                          <a:cs typeface="Arial" panose="020B0604020202020204" pitchFamily="34" charset="0"/>
                        </a:rPr>
                        <a:t>Quicker incident detection </a:t>
                      </a:r>
                    </a:p>
                  </a:txBody>
                  <a:tcPr marT="91440" marB="91440"/>
                </a:tc>
                <a:tc>
                  <a:txBody>
                    <a:bodyPr/>
                    <a:lstStyle/>
                    <a:p>
                      <a:r>
                        <a:rPr lang="en-US" sz="2000" dirty="0">
                          <a:latin typeface="Arial" panose="020B0604020202020204" pitchFamily="34" charset="0"/>
                          <a:cs typeface="Arial" panose="020B0604020202020204" pitchFamily="34" charset="0"/>
                        </a:rPr>
                        <a:t>Waze</a:t>
                      </a:r>
                      <a:r>
                        <a:rPr lang="en-US" sz="20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INRIX</a:t>
                      </a:r>
                      <a:r>
                        <a:rPr lang="en-US" sz="20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Twitter</a:t>
                      </a:r>
                      <a:r>
                        <a:rPr lang="en-US" sz="2000" b="0" i="0" kern="1200" dirty="0">
                          <a:solidFill>
                            <a:schemeClr val="dk1"/>
                          </a:solidFill>
                          <a:effectLst/>
                          <a:latin typeface="+mn-lt"/>
                          <a:ea typeface="+mn-ea"/>
                          <a:cs typeface="+mn-cs"/>
                        </a:rPr>
                        <a:t>®</a:t>
                      </a:r>
                      <a:endParaRPr lang="en-US" sz="2000" dirty="0">
                        <a:latin typeface="Arial" panose="020B0604020202020204" pitchFamily="34" charset="0"/>
                        <a:cs typeface="Arial" panose="020B0604020202020204" pitchFamily="34" charset="0"/>
                      </a:endParaRPr>
                    </a:p>
                  </a:txBody>
                  <a:tcPr marT="91440" marB="91440"/>
                </a:tc>
                <a:extLst>
                  <a:ext uri="{0D108BD9-81ED-4DB2-BD59-A6C34878D82A}">
                    <a16:rowId xmlns:a16="http://schemas.microsoft.com/office/drawing/2014/main" val="1257954997"/>
                  </a:ext>
                </a:extLst>
              </a:tr>
              <a:tr h="544512">
                <a:tc>
                  <a:txBody>
                    <a:bodyPr/>
                    <a:lstStyle/>
                    <a:p>
                      <a:r>
                        <a:rPr lang="en-US" sz="2000" dirty="0">
                          <a:latin typeface="Arial" panose="020B0604020202020204" pitchFamily="34" charset="0"/>
                          <a:cs typeface="Arial" panose="020B0604020202020204" pitchFamily="34" charset="0"/>
                        </a:rPr>
                        <a:t>City of Frisco, TX</a:t>
                      </a:r>
                    </a:p>
                  </a:txBody>
                  <a:tcPr marT="91440" marB="91440"/>
                </a:tc>
                <a:tc>
                  <a:txBody>
                    <a:bodyPr/>
                    <a:lstStyle/>
                    <a:p>
                      <a:r>
                        <a:rPr lang="en-US" sz="2000" dirty="0">
                          <a:latin typeface="Arial" panose="020B0604020202020204" pitchFamily="34" charset="0"/>
                          <a:cs typeface="Arial" panose="020B0604020202020204" pitchFamily="34" charset="0"/>
                        </a:rPr>
                        <a:t>Quicker incident detection, reduce operator workload, traveler safety</a:t>
                      </a:r>
                    </a:p>
                  </a:txBody>
                  <a:tcPr marT="91440" marB="91440"/>
                </a:tc>
                <a:tc>
                  <a:txBody>
                    <a:bodyPr/>
                    <a:lstStyle/>
                    <a:p>
                      <a:r>
                        <a:rPr lang="en-US" sz="2000" dirty="0">
                          <a:latin typeface="Arial" panose="020B0604020202020204" pitchFamily="34" charset="0"/>
                          <a:cs typeface="Arial" panose="020B0604020202020204" pitchFamily="34" charset="0"/>
                        </a:rPr>
                        <a:t>Waze</a:t>
                      </a:r>
                      <a:r>
                        <a:rPr lang="en-US" sz="2000" b="0" i="0" kern="1200" dirty="0">
                          <a:solidFill>
                            <a:schemeClr val="dk1"/>
                          </a:solidFill>
                          <a:effectLst/>
                          <a:latin typeface="+mn-lt"/>
                          <a:ea typeface="+mn-ea"/>
                          <a:cs typeface="+mn-cs"/>
                        </a:rPr>
                        <a:t>®</a:t>
                      </a:r>
                      <a:endParaRPr lang="en-US" sz="2000" dirty="0">
                        <a:latin typeface="Arial" panose="020B0604020202020204" pitchFamily="34" charset="0"/>
                        <a:cs typeface="Arial" panose="020B0604020202020204" pitchFamily="34" charset="0"/>
                      </a:endParaRPr>
                    </a:p>
                  </a:txBody>
                  <a:tcPr marT="91440" marB="91440"/>
                </a:tc>
                <a:extLst>
                  <a:ext uri="{0D108BD9-81ED-4DB2-BD59-A6C34878D82A}">
                    <a16:rowId xmlns:a16="http://schemas.microsoft.com/office/drawing/2014/main" val="2474303440"/>
                  </a:ext>
                </a:extLst>
              </a:tr>
              <a:tr h="472522">
                <a:tc>
                  <a:txBody>
                    <a:bodyPr/>
                    <a:lstStyle/>
                    <a:p>
                      <a:r>
                        <a:rPr lang="en-US" sz="2000">
                          <a:latin typeface="Arial" panose="020B0604020202020204" pitchFamily="34" charset="0"/>
                          <a:cs typeface="Arial" panose="020B0604020202020204" pitchFamily="34" charset="0"/>
                        </a:rPr>
                        <a:t>Connecticut DOT</a:t>
                      </a:r>
                    </a:p>
                  </a:txBody>
                  <a:tcPr marT="91440" marB="91440"/>
                </a:tc>
                <a:tc>
                  <a:txBody>
                    <a:bodyPr/>
                    <a:lstStyle/>
                    <a:p>
                      <a:r>
                        <a:rPr lang="en-US" sz="2000" dirty="0">
                          <a:latin typeface="Arial" panose="020B0604020202020204" pitchFamily="34" charset="0"/>
                          <a:cs typeface="Arial" panose="020B0604020202020204" pitchFamily="34" charset="0"/>
                        </a:rPr>
                        <a:t>Incident detection and response</a:t>
                      </a:r>
                    </a:p>
                  </a:txBody>
                  <a:tcPr marT="91440" marB="91440"/>
                </a:tc>
                <a:tc>
                  <a:txBody>
                    <a:bodyPr/>
                    <a:lstStyle/>
                    <a:p>
                      <a:r>
                        <a:rPr lang="en-US" sz="2000" dirty="0">
                          <a:latin typeface="Arial" panose="020B0604020202020204" pitchFamily="34" charset="0"/>
                          <a:cs typeface="Arial" panose="020B0604020202020204" pitchFamily="34" charset="0"/>
                        </a:rPr>
                        <a:t>Waze</a:t>
                      </a:r>
                      <a:r>
                        <a:rPr lang="en-US" sz="20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HERE</a:t>
                      </a:r>
                      <a:r>
                        <a:rPr lang="en-US" sz="2000" b="0" i="0" kern="1200" dirty="0">
                          <a:solidFill>
                            <a:schemeClr val="dk1"/>
                          </a:solidFill>
                          <a:effectLst/>
                          <a:latin typeface="+mn-lt"/>
                          <a:ea typeface="+mn-ea"/>
                          <a:cs typeface="+mn-cs"/>
                        </a:rPr>
                        <a:t>®</a:t>
                      </a:r>
                      <a:endParaRPr lang="en-US" sz="2000" dirty="0">
                        <a:latin typeface="Arial" panose="020B0604020202020204" pitchFamily="34" charset="0"/>
                        <a:cs typeface="Arial" panose="020B0604020202020204" pitchFamily="34" charset="0"/>
                      </a:endParaRPr>
                    </a:p>
                  </a:txBody>
                  <a:tcPr marT="91440" marB="91440"/>
                </a:tc>
                <a:extLst>
                  <a:ext uri="{0D108BD9-81ED-4DB2-BD59-A6C34878D82A}">
                    <a16:rowId xmlns:a16="http://schemas.microsoft.com/office/drawing/2014/main" val="2348869351"/>
                  </a:ext>
                </a:extLst>
              </a:tr>
              <a:tr h="472522">
                <a:tc>
                  <a:txBody>
                    <a:bodyPr/>
                    <a:lstStyle/>
                    <a:p>
                      <a:r>
                        <a:rPr lang="en-US" sz="2000" dirty="0">
                          <a:latin typeface="Arial" panose="020B0604020202020204" pitchFamily="34" charset="0"/>
                          <a:cs typeface="Arial" panose="020B0604020202020204" pitchFamily="34" charset="0"/>
                        </a:rPr>
                        <a:t>St Louis, MO</a:t>
                      </a:r>
                    </a:p>
                  </a:txBody>
                  <a:tcPr marT="91440" marB="91440"/>
                </a:tc>
                <a:tc>
                  <a:txBody>
                    <a:bodyPr/>
                    <a:lstStyle/>
                    <a:p>
                      <a:r>
                        <a:rPr lang="en-US" sz="2000" dirty="0">
                          <a:latin typeface="Arial" panose="020B0604020202020204" pitchFamily="34" charset="0"/>
                          <a:cs typeface="Arial" panose="020B0604020202020204" pitchFamily="34" charset="0"/>
                        </a:rPr>
                        <a:t>Responder and traveler safety</a:t>
                      </a:r>
                    </a:p>
                  </a:txBody>
                  <a:tcPr marT="91440" marB="91440"/>
                </a:tc>
                <a:tc>
                  <a:txBody>
                    <a:bodyPr/>
                    <a:lstStyle/>
                    <a:p>
                      <a:r>
                        <a:rPr lang="en-US" sz="2000" dirty="0">
                          <a:latin typeface="Arial" panose="020B0604020202020204" pitchFamily="34" charset="0"/>
                          <a:cs typeface="Arial" panose="020B0604020202020204" pitchFamily="34" charset="0"/>
                        </a:rPr>
                        <a:t>Make Way</a:t>
                      </a:r>
                      <a:r>
                        <a:rPr lang="en-US" sz="20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and Waze</a:t>
                      </a:r>
                      <a:r>
                        <a:rPr lang="en-US" sz="2000" b="0" i="0" kern="1200" dirty="0">
                          <a:solidFill>
                            <a:schemeClr val="dk1"/>
                          </a:solidFill>
                          <a:effectLst/>
                          <a:latin typeface="+mn-lt"/>
                          <a:ea typeface="+mn-ea"/>
                          <a:cs typeface="+mn-cs"/>
                        </a:rPr>
                        <a:t>®</a:t>
                      </a:r>
                      <a:endParaRPr lang="en-US" sz="2000" dirty="0">
                        <a:latin typeface="Arial" panose="020B0604020202020204" pitchFamily="34" charset="0"/>
                        <a:cs typeface="Arial" panose="020B0604020202020204" pitchFamily="34" charset="0"/>
                      </a:endParaRPr>
                    </a:p>
                  </a:txBody>
                  <a:tcPr marT="91440" marB="91440"/>
                </a:tc>
                <a:extLst>
                  <a:ext uri="{0D108BD9-81ED-4DB2-BD59-A6C34878D82A}">
                    <a16:rowId xmlns:a16="http://schemas.microsoft.com/office/drawing/2014/main" val="2174710977"/>
                  </a:ext>
                </a:extLst>
              </a:tr>
              <a:tr h="472522">
                <a:tc>
                  <a:txBody>
                    <a:bodyPr/>
                    <a:lstStyle/>
                    <a:p>
                      <a:r>
                        <a:rPr lang="en-US" sz="2000">
                          <a:latin typeface="Arial" panose="020B0604020202020204" pitchFamily="34" charset="0"/>
                          <a:cs typeface="Arial" panose="020B0604020202020204" pitchFamily="34" charset="0"/>
                        </a:rPr>
                        <a:t>Lake County, IL</a:t>
                      </a: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a:cs typeface="Arial"/>
                        </a:rPr>
                        <a:t>Traffic and alternate route management</a:t>
                      </a:r>
                    </a:p>
                  </a:txBody>
                  <a:tcPr marT="91440" marB="91440"/>
                </a:tc>
                <a:tc>
                  <a:txBody>
                    <a:bodyPr/>
                    <a:lstStyle/>
                    <a:p>
                      <a:r>
                        <a:rPr lang="en-US" sz="2000" dirty="0">
                          <a:latin typeface="Arial" panose="020B0604020202020204" pitchFamily="34" charset="0"/>
                          <a:cs typeface="Arial" panose="020B0604020202020204" pitchFamily="34" charset="0"/>
                        </a:rPr>
                        <a:t>Waze</a:t>
                      </a:r>
                      <a:r>
                        <a:rPr lang="en-US" sz="2000" b="0" i="0" kern="1200" dirty="0">
                          <a:solidFill>
                            <a:schemeClr val="dk1"/>
                          </a:solidFill>
                          <a:effectLst/>
                          <a:latin typeface="+mn-lt"/>
                          <a:ea typeface="+mn-ea"/>
                          <a:cs typeface="+mn-cs"/>
                        </a:rPr>
                        <a:t>®</a:t>
                      </a:r>
                      <a:endParaRPr lang="en-US" sz="2000" dirty="0">
                        <a:latin typeface="Arial" panose="020B0604020202020204" pitchFamily="34" charset="0"/>
                        <a:cs typeface="Arial" panose="020B0604020202020204" pitchFamily="34" charset="0"/>
                      </a:endParaRPr>
                    </a:p>
                  </a:txBody>
                  <a:tcPr marT="91440" marB="91440"/>
                </a:tc>
                <a:extLst>
                  <a:ext uri="{0D108BD9-81ED-4DB2-BD59-A6C34878D82A}">
                    <a16:rowId xmlns:a16="http://schemas.microsoft.com/office/drawing/2014/main" val="997540802"/>
                  </a:ext>
                </a:extLst>
              </a:tr>
            </a:tbl>
          </a:graphicData>
        </a:graphic>
      </p:graphicFrame>
      <p:sp>
        <p:nvSpPr>
          <p:cNvPr id="6" name="TextBox 5">
            <a:extLst>
              <a:ext uri="{FF2B5EF4-FFF2-40B4-BE49-F238E27FC236}">
                <a16:creationId xmlns:a16="http://schemas.microsoft.com/office/drawing/2014/main" id="{D5DE5FBD-3BEC-4B07-A28F-8848A2E8754E}"/>
              </a:ext>
            </a:extLst>
          </p:cNvPr>
          <p:cNvSpPr txBox="1"/>
          <p:nvPr/>
        </p:nvSpPr>
        <p:spPr>
          <a:xfrm>
            <a:off x="609600" y="5317808"/>
            <a:ext cx="108584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https://www.fhwa.dot.gov/innovation/everydaycounts/edc_5/docs/crowdsourcing_applications.pdf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lide Number Placeholder 1">
            <a:extLst>
              <a:ext uri="{FF2B5EF4-FFF2-40B4-BE49-F238E27FC236}">
                <a16:creationId xmlns:a16="http://schemas.microsoft.com/office/drawing/2014/main" id="{99D48815-B058-7778-F4ED-03F55571D626}"/>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64</a:t>
            </a:fld>
            <a:endParaRPr lang="en-US" b="1" dirty="0">
              <a:solidFill>
                <a:schemeClr val="tx1"/>
              </a:solidFill>
            </a:endParaRPr>
          </a:p>
        </p:txBody>
      </p:sp>
    </p:spTree>
    <p:extLst>
      <p:ext uri="{BB962C8B-B14F-4D97-AF65-F5344CB8AC3E}">
        <p14:creationId xmlns:p14="http://schemas.microsoft.com/office/powerpoint/2010/main" val="4268229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208804" y="291137"/>
            <a:ext cx="11774392" cy="1325563"/>
          </a:xfrm>
        </p:spPr>
        <p:txBody>
          <a:bodyPr>
            <a:normAutofit/>
          </a:bodyPr>
          <a:lstStyle/>
          <a:p>
            <a:pPr marL="2292350" indent="-2292350"/>
            <a:r>
              <a:rPr lang="en-US" sz="3600" dirty="0">
                <a:solidFill>
                  <a:schemeClr val="accent4"/>
                </a:solidFill>
              </a:rPr>
              <a:t>Example: 	</a:t>
            </a:r>
            <a:r>
              <a:rPr lang="en-US" sz="3600" dirty="0"/>
              <a:t>Georgia DOT Manages Back of Queue Using Crowdsourced Data</a:t>
            </a:r>
          </a:p>
        </p:txBody>
      </p:sp>
      <p:pic>
        <p:nvPicPr>
          <p:cNvPr id="7" name="Picture 6" descr="Interface of Georgia DOT's 511 system. The interface map shows travel speed variations by using colors such as red, orange and green. There are two call out boxes, one showing speed and a second showing a Waze report of a stopped car on shoulder. ">
            <a:extLst>
              <a:ext uri="{FF2B5EF4-FFF2-40B4-BE49-F238E27FC236}">
                <a16:creationId xmlns:a16="http://schemas.microsoft.com/office/drawing/2014/main" id="{211B2068-89BE-443E-916B-01DB4DCD32CD}"/>
              </a:ext>
            </a:extLst>
          </p:cNvPr>
          <p:cNvPicPr/>
          <p:nvPr/>
        </p:nvPicPr>
        <p:blipFill>
          <a:blip r:embed="rId3"/>
          <a:stretch>
            <a:fillRect/>
          </a:stretch>
        </p:blipFill>
        <p:spPr>
          <a:xfrm>
            <a:off x="241300" y="1971619"/>
            <a:ext cx="6847114" cy="4029812"/>
          </a:xfrm>
          <a:prstGeom prst="rect">
            <a:avLst/>
          </a:prstGeom>
          <a:ln>
            <a:solidFill>
              <a:schemeClr val="tx1"/>
            </a:solidFill>
          </a:ln>
        </p:spPr>
      </p:pic>
      <p:sp>
        <p:nvSpPr>
          <p:cNvPr id="8" name="TextBox 8">
            <a:extLst>
              <a:ext uri="{FF2B5EF4-FFF2-40B4-BE49-F238E27FC236}">
                <a16:creationId xmlns:a16="http://schemas.microsoft.com/office/drawing/2014/main" id="{519F4297-6CDD-4244-B73C-E4649970E420}"/>
              </a:ext>
            </a:extLst>
          </p:cNvPr>
          <p:cNvSpPr txBox="1"/>
          <p:nvPr/>
        </p:nvSpPr>
        <p:spPr>
          <a:xfrm>
            <a:off x="5098542" y="5755210"/>
            <a:ext cx="2042349" cy="246221"/>
          </a:xfrm>
          <a:prstGeom prst="rect">
            <a:avLst/>
          </a:prstGeom>
          <a:noFill/>
        </p:spPr>
        <p:txBody>
          <a:bodyPr wrap="square" lIns="91440" tIns="45720" rIns="91440" bIns="45720" rtlCol="0" anchor="t">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rial"/>
                <a:ea typeface="+mn-ea"/>
                <a:cs typeface="Arial"/>
              </a:rPr>
              <a:t>Source: Georgia DOT</a:t>
            </a:r>
            <a:endParaRPr kumimoji="0" lang="en-US" sz="10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Content Placeholder 9">
            <a:extLst>
              <a:ext uri="{FF2B5EF4-FFF2-40B4-BE49-F238E27FC236}">
                <a16:creationId xmlns:a16="http://schemas.microsoft.com/office/drawing/2014/main" id="{ADD64897-A901-4EF7-9A30-49BB5CB5753B}"/>
              </a:ext>
            </a:extLst>
          </p:cNvPr>
          <p:cNvSpPr>
            <a:spLocks noGrp="1"/>
          </p:cNvSpPr>
          <p:nvPr>
            <p:ph idx="1"/>
          </p:nvPr>
        </p:nvSpPr>
        <p:spPr>
          <a:xfrm>
            <a:off x="7496335" y="2552700"/>
            <a:ext cx="4417625" cy="3202510"/>
          </a:xfrm>
        </p:spPr>
        <p:txBody>
          <a:bodyPr>
            <a:normAutofit/>
          </a:bodyPr>
          <a:lstStyle/>
          <a:p>
            <a:pPr marL="0" indent="0">
              <a:lnSpc>
                <a:spcPct val="100000"/>
              </a:lnSpc>
              <a:spcBef>
                <a:spcPts val="600"/>
              </a:spcBef>
              <a:spcAft>
                <a:spcPts val="600"/>
              </a:spcAft>
              <a:buNone/>
            </a:pPr>
            <a:r>
              <a:rPr lang="en-US" sz="2400" dirty="0"/>
              <a:t>Georgia DOT Safety Service Patrol uses Waze</a:t>
            </a:r>
            <a:r>
              <a:rPr lang="en-US" sz="2400" b="0" i="0" kern="1200" baseline="30000" dirty="0">
                <a:effectLst/>
              </a:rPr>
              <a:t>®</a:t>
            </a:r>
            <a:r>
              <a:rPr lang="en-US" sz="2400" dirty="0"/>
              <a:t> and color-coded speed maps from their public-facing 511 site to position mobile message signs and warn approaching drivers of slow downs.</a:t>
            </a:r>
          </a:p>
        </p:txBody>
      </p:sp>
      <p:sp>
        <p:nvSpPr>
          <p:cNvPr id="3" name="Slide Number Placeholder 1">
            <a:extLst>
              <a:ext uri="{FF2B5EF4-FFF2-40B4-BE49-F238E27FC236}">
                <a16:creationId xmlns:a16="http://schemas.microsoft.com/office/drawing/2014/main" id="{66B267D9-DFA2-4E55-5391-4CAE5263FD65}"/>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65</a:t>
            </a:fld>
            <a:endParaRPr lang="en-US" b="1" dirty="0">
              <a:solidFill>
                <a:schemeClr val="tx1"/>
              </a:solidFill>
            </a:endParaRPr>
          </a:p>
        </p:txBody>
      </p:sp>
    </p:spTree>
    <p:extLst>
      <p:ext uri="{BB962C8B-B14F-4D97-AF65-F5344CB8AC3E}">
        <p14:creationId xmlns:p14="http://schemas.microsoft.com/office/powerpoint/2010/main" val="1123992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213573" y="115328"/>
            <a:ext cx="11759381" cy="1325563"/>
          </a:xfrm>
        </p:spPr>
        <p:txBody>
          <a:bodyPr/>
          <a:lstStyle/>
          <a:p>
            <a:pPr marL="2292350" indent="-2292350"/>
            <a:r>
              <a:rPr lang="en-US" sz="3600" dirty="0">
                <a:solidFill>
                  <a:schemeClr val="accent4"/>
                </a:solidFill>
              </a:rPr>
              <a:t>Example: 	</a:t>
            </a:r>
            <a:r>
              <a:rPr lang="en-US" sz="3600" dirty="0"/>
              <a:t>Iowa DOT uses Waze to Shorten Incident Detection Time</a:t>
            </a:r>
          </a:p>
        </p:txBody>
      </p:sp>
      <p:sp>
        <p:nvSpPr>
          <p:cNvPr id="5" name="Content Placeholder 2">
            <a:extLst>
              <a:ext uri="{FF2B5EF4-FFF2-40B4-BE49-F238E27FC236}">
                <a16:creationId xmlns:a16="http://schemas.microsoft.com/office/drawing/2014/main" id="{441B253B-C388-406F-BED1-54A0B9A5E075}"/>
              </a:ext>
            </a:extLst>
          </p:cNvPr>
          <p:cNvSpPr>
            <a:spLocks noGrp="1"/>
          </p:cNvSpPr>
          <p:nvPr>
            <p:ph idx="1"/>
          </p:nvPr>
        </p:nvSpPr>
        <p:spPr>
          <a:xfrm>
            <a:off x="495301" y="1938129"/>
            <a:ext cx="5653652" cy="4141761"/>
          </a:xfrm>
        </p:spPr>
        <p:txBody>
          <a:bodyPr vert="horz" lIns="91440" tIns="45720" rIns="91440" bIns="45720" rtlCol="0" anchor="t">
            <a:normAutofit/>
          </a:bodyPr>
          <a:lstStyle/>
          <a:p>
            <a:pPr marL="0" indent="0">
              <a:lnSpc>
                <a:spcPct val="100000"/>
              </a:lnSpc>
              <a:spcBef>
                <a:spcPts val="600"/>
              </a:spcBef>
              <a:spcAft>
                <a:spcPts val="1800"/>
              </a:spcAft>
              <a:buNone/>
            </a:pPr>
            <a:r>
              <a:rPr lang="en-US" sz="2400" dirty="0">
                <a:latin typeface="Arial"/>
                <a:cs typeface="Arial"/>
              </a:rPr>
              <a:t>Waze</a:t>
            </a:r>
            <a:r>
              <a:rPr lang="en-US" sz="2400" b="0" i="0" kern="1200" baseline="30000" dirty="0">
                <a:effectLst/>
                <a:latin typeface="Arial"/>
                <a:cs typeface="Arial"/>
              </a:rPr>
              <a:t>®</a:t>
            </a:r>
            <a:r>
              <a:rPr lang="en-US" sz="2400" dirty="0">
                <a:latin typeface="Arial"/>
                <a:cs typeface="Arial"/>
              </a:rPr>
              <a:t> data informs traffic management center (TMC) operators of roadway incidents in advance of other sources approximately 25 percent of the time.</a:t>
            </a:r>
          </a:p>
          <a:p>
            <a:pPr marL="0" indent="0">
              <a:lnSpc>
                <a:spcPct val="100000"/>
              </a:lnSpc>
              <a:spcBef>
                <a:spcPts val="600"/>
              </a:spcBef>
              <a:spcAft>
                <a:spcPts val="1800"/>
              </a:spcAft>
              <a:buNone/>
            </a:pPr>
            <a:r>
              <a:rPr lang="en-US" sz="2400" dirty="0"/>
              <a:t>Iowa DOT also uses vehicle probe data and social media to detect incidents, in addition to ITS cameras, safety service patrol, and law enforcement computer-aided dispatch.</a:t>
            </a:r>
          </a:p>
        </p:txBody>
      </p:sp>
      <p:sp>
        <p:nvSpPr>
          <p:cNvPr id="7" name="TextBox 8">
            <a:extLst>
              <a:ext uri="{FF2B5EF4-FFF2-40B4-BE49-F238E27FC236}">
                <a16:creationId xmlns:a16="http://schemas.microsoft.com/office/drawing/2014/main" id="{02EE10A3-90D3-4B5D-8C1C-02F8B76D920D}"/>
              </a:ext>
            </a:extLst>
          </p:cNvPr>
          <p:cNvSpPr txBox="1"/>
          <p:nvPr/>
        </p:nvSpPr>
        <p:spPr>
          <a:xfrm rot="16200000">
            <a:off x="10046172" y="4416662"/>
            <a:ext cx="308023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FHWA using data from Iowa DOT</a:t>
            </a:r>
          </a:p>
        </p:txBody>
      </p:sp>
      <p:pic>
        <p:nvPicPr>
          <p:cNvPr id="3" name="Picture 5" descr="A bar chart depicting the increase in percentage of incidents detected through the use of Waze® data for the years of 2016 to 2019. The bar chart shows increase from 6.5% for 2016-2017 to 23.2% for 2018-2019, where Waze is the source for Iowa DOT&amp;#39;s first detection of the incident.">
            <a:extLst>
              <a:ext uri="{FF2B5EF4-FFF2-40B4-BE49-F238E27FC236}">
                <a16:creationId xmlns:a16="http://schemas.microsoft.com/office/drawing/2014/main" id="{BD0780BF-972C-405E-96B4-68F7C3337C99}"/>
              </a:ext>
            </a:extLst>
          </p:cNvPr>
          <p:cNvPicPr>
            <a:picLocks noChangeAspect="1"/>
          </p:cNvPicPr>
          <p:nvPr/>
        </p:nvPicPr>
        <p:blipFill>
          <a:blip r:embed="rId3"/>
          <a:stretch>
            <a:fillRect/>
          </a:stretch>
        </p:blipFill>
        <p:spPr>
          <a:xfrm>
            <a:off x="7411453" y="1973473"/>
            <a:ext cx="4056647" cy="4064081"/>
          </a:xfrm>
          <a:prstGeom prst="rect">
            <a:avLst/>
          </a:prstGeom>
        </p:spPr>
      </p:pic>
      <p:sp>
        <p:nvSpPr>
          <p:cNvPr id="6" name="Slide Number Placeholder 1">
            <a:extLst>
              <a:ext uri="{FF2B5EF4-FFF2-40B4-BE49-F238E27FC236}">
                <a16:creationId xmlns:a16="http://schemas.microsoft.com/office/drawing/2014/main" id="{D2830EA8-9F5F-DA1C-33C8-3D6CFBB74FDB}"/>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66</a:t>
            </a:fld>
            <a:endParaRPr lang="en-US" b="1" dirty="0">
              <a:solidFill>
                <a:schemeClr val="tx1"/>
              </a:solidFill>
            </a:endParaRPr>
          </a:p>
        </p:txBody>
      </p:sp>
    </p:spTree>
    <p:extLst>
      <p:ext uri="{BB962C8B-B14F-4D97-AF65-F5344CB8AC3E}">
        <p14:creationId xmlns:p14="http://schemas.microsoft.com/office/powerpoint/2010/main" val="3933150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162766" y="36559"/>
            <a:ext cx="11851586" cy="1325563"/>
          </a:xfrm>
        </p:spPr>
        <p:txBody>
          <a:bodyPr>
            <a:normAutofit/>
          </a:bodyPr>
          <a:lstStyle/>
          <a:p>
            <a:pPr marL="2171700" indent="-2171700"/>
            <a:r>
              <a:rPr lang="en-US" sz="3600" dirty="0">
                <a:solidFill>
                  <a:schemeClr val="accent4"/>
                </a:solidFill>
              </a:rPr>
              <a:t>Example: </a:t>
            </a:r>
            <a:r>
              <a:rPr lang="en-US" sz="3600" dirty="0"/>
              <a:t>City of Frisco, Texas Improves Public Safety Dispatch</a:t>
            </a:r>
          </a:p>
        </p:txBody>
      </p:sp>
      <p:sp>
        <p:nvSpPr>
          <p:cNvPr id="3" name="Content Placeholder 2">
            <a:extLst>
              <a:ext uri="{FF2B5EF4-FFF2-40B4-BE49-F238E27FC236}">
                <a16:creationId xmlns:a16="http://schemas.microsoft.com/office/drawing/2014/main" id="{780C75CC-FE21-42FC-926F-783FC1F6F2DE}"/>
              </a:ext>
            </a:extLst>
          </p:cNvPr>
          <p:cNvSpPr>
            <a:spLocks noGrp="1"/>
          </p:cNvSpPr>
          <p:nvPr>
            <p:ph idx="1"/>
          </p:nvPr>
        </p:nvSpPr>
        <p:spPr>
          <a:xfrm>
            <a:off x="360750" y="2108201"/>
            <a:ext cx="5430450" cy="3914562"/>
          </a:xfrm>
        </p:spPr>
        <p:txBody>
          <a:bodyPr vert="horz" lIns="91440" tIns="45720" rIns="91440" bIns="45720" rtlCol="0" anchor="t">
            <a:normAutofit/>
          </a:bodyPr>
          <a:lstStyle/>
          <a:p>
            <a:pPr marL="0" indent="0">
              <a:lnSpc>
                <a:spcPct val="100000"/>
              </a:lnSpc>
              <a:spcBef>
                <a:spcPts val="0"/>
              </a:spcBef>
              <a:buNone/>
              <a:defRPr/>
            </a:pPr>
            <a:r>
              <a:rPr lang="en-US" sz="2400" dirty="0">
                <a:solidFill>
                  <a:schemeClr val="bg1"/>
                </a:solidFill>
                <a:effectLst/>
                <a:ea typeface="Calibri" panose="020F0502020204030204" pitchFamily="34" charset="0"/>
              </a:rPr>
              <a:t>The navigation app-reported incidents occur five to seven minutes earlier than 10 percent of 911 phone calls.</a:t>
            </a:r>
            <a:r>
              <a:rPr lang="en-US" sz="2400" baseline="30000" dirty="0">
                <a:solidFill>
                  <a:schemeClr val="bg1"/>
                </a:solidFill>
                <a:effectLst/>
                <a:ea typeface="Calibri" panose="020F0502020204030204" pitchFamily="34" charset="0"/>
              </a:rPr>
              <a:t>1</a:t>
            </a:r>
            <a:endParaRPr lang="en-US" sz="2400" dirty="0">
              <a:solidFill>
                <a:schemeClr val="bg1"/>
              </a:solidFill>
              <a:effectLst/>
              <a:ea typeface="Calibri" panose="020F0502020204030204" pitchFamily="34" charset="0"/>
            </a:endParaRPr>
          </a:p>
          <a:p>
            <a:pPr>
              <a:lnSpc>
                <a:spcPct val="100000"/>
              </a:lnSpc>
              <a:spcBef>
                <a:spcPts val="0"/>
              </a:spcBef>
              <a:defRPr/>
            </a:pPr>
            <a:endParaRPr lang="en-US" sz="2400" dirty="0"/>
          </a:p>
          <a:p>
            <a:pPr marL="0" indent="0">
              <a:lnSpc>
                <a:spcPct val="100000"/>
              </a:lnSpc>
              <a:spcBef>
                <a:spcPts val="0"/>
              </a:spcBef>
              <a:buNone/>
              <a:defRPr/>
            </a:pPr>
            <a:r>
              <a:rPr lang="en-US" sz="2400" dirty="0"/>
              <a:t>When dispatch officers define emergency road closures in their GIS system, they are automatically sent to the navigation app provider and appear on the app interface.</a:t>
            </a:r>
          </a:p>
        </p:txBody>
      </p:sp>
      <p:pic>
        <p:nvPicPr>
          <p:cNvPr id="7" name="Picture 6" descr="Screen captures of a road closure alert shown in the SAFER GIS application (at left) and in the Waze® navigation app (at right). The image illustrates how public safety personnel can push road closure information to the Waze app.">
            <a:extLst>
              <a:ext uri="{FF2B5EF4-FFF2-40B4-BE49-F238E27FC236}">
                <a16:creationId xmlns:a16="http://schemas.microsoft.com/office/drawing/2014/main" id="{41164DBC-5187-43C8-8BAA-47BD1A980C16}"/>
              </a:ext>
            </a:extLst>
          </p:cNvPr>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67404" y="1828801"/>
            <a:ext cx="6151117" cy="4329858"/>
          </a:xfrm>
          <a:prstGeom prst="rect">
            <a:avLst/>
          </a:prstGeom>
          <a:noFill/>
          <a:effectLst>
            <a:softEdge rad="31750"/>
          </a:effectLst>
        </p:spPr>
      </p:pic>
      <p:sp>
        <p:nvSpPr>
          <p:cNvPr id="11" name="TextBox 10">
            <a:extLst>
              <a:ext uri="{FF2B5EF4-FFF2-40B4-BE49-F238E27FC236}">
                <a16:creationId xmlns:a16="http://schemas.microsoft.com/office/drawing/2014/main" id="{6FE76865-D242-48FB-BC4C-5EC14AFF52B5}"/>
              </a:ext>
            </a:extLst>
          </p:cNvPr>
          <p:cNvSpPr txBox="1"/>
          <p:nvPr/>
        </p:nvSpPr>
        <p:spPr>
          <a:xfrm>
            <a:off x="360750" y="5714986"/>
            <a:ext cx="509905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white"/>
                </a:solidFill>
                <a:effectLst/>
                <a:uLnTx/>
                <a:uFillTx/>
                <a:latin typeface="Calibri" panose="020F0502020204030204" pitchFamily="34" charset="0"/>
                <a:ea typeface="+mn-ea"/>
                <a:cs typeface="+mn-cs"/>
              </a:rPr>
              <a:t>1</a:t>
            </a: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Preliminary analysis by City of Frisco, Texas</a:t>
            </a:r>
          </a:p>
        </p:txBody>
      </p:sp>
      <p:sp>
        <p:nvSpPr>
          <p:cNvPr id="5" name="Slide Number Placeholder 1">
            <a:extLst>
              <a:ext uri="{FF2B5EF4-FFF2-40B4-BE49-F238E27FC236}">
                <a16:creationId xmlns:a16="http://schemas.microsoft.com/office/drawing/2014/main" id="{D3C2FF3F-8C89-332A-0AB3-E32BE3E2D09D}"/>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67</a:t>
            </a:fld>
            <a:endParaRPr lang="en-US" b="1" dirty="0">
              <a:solidFill>
                <a:schemeClr val="tx1"/>
              </a:solidFill>
            </a:endParaRPr>
          </a:p>
        </p:txBody>
      </p:sp>
    </p:spTree>
    <p:extLst>
      <p:ext uri="{BB962C8B-B14F-4D97-AF65-F5344CB8AC3E}">
        <p14:creationId xmlns:p14="http://schemas.microsoft.com/office/powerpoint/2010/main" val="402977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685800" y="121725"/>
            <a:ext cx="10515600" cy="1089590"/>
          </a:xfrm>
        </p:spPr>
        <p:txBody>
          <a:bodyPr>
            <a:normAutofit/>
          </a:bodyPr>
          <a:lstStyle/>
          <a:p>
            <a:pPr marL="2292350" indent="-2292350"/>
            <a:r>
              <a:rPr lang="en-US" sz="3600" dirty="0">
                <a:solidFill>
                  <a:schemeClr val="accent4"/>
                </a:solidFill>
              </a:rPr>
              <a:t>Example: 	</a:t>
            </a:r>
            <a:r>
              <a:rPr lang="en-US" sz="3600" dirty="0"/>
              <a:t>Connecticut DOT Waze Interface Improves Detection and Response</a:t>
            </a:r>
          </a:p>
        </p:txBody>
      </p:sp>
      <p:sp>
        <p:nvSpPr>
          <p:cNvPr id="3" name="Content Placeholder 2">
            <a:extLst>
              <a:ext uri="{FF2B5EF4-FFF2-40B4-BE49-F238E27FC236}">
                <a16:creationId xmlns:a16="http://schemas.microsoft.com/office/drawing/2014/main" id="{780C75CC-FE21-42FC-926F-783FC1F6F2DE}"/>
              </a:ext>
            </a:extLst>
          </p:cNvPr>
          <p:cNvSpPr>
            <a:spLocks noGrp="1"/>
          </p:cNvSpPr>
          <p:nvPr>
            <p:ph idx="1"/>
          </p:nvPr>
        </p:nvSpPr>
        <p:spPr>
          <a:xfrm>
            <a:off x="378172" y="2006351"/>
            <a:ext cx="9077114" cy="1924886"/>
          </a:xfrm>
        </p:spPr>
        <p:txBody>
          <a:bodyPr>
            <a:normAutofit lnSpcReduction="10000"/>
          </a:bodyPr>
          <a:lstStyle/>
          <a:p>
            <a:pPr marL="342900" indent="-342900">
              <a:lnSpc>
                <a:spcPct val="110000"/>
              </a:lnSpc>
              <a:spcBef>
                <a:spcPts val="600"/>
              </a:spcBef>
              <a:spcAft>
                <a:spcPts val="600"/>
              </a:spcAft>
            </a:pPr>
            <a:r>
              <a:rPr lang="en-US" sz="2400" dirty="0"/>
              <a:t>Connecticut DOT developed a Graphics User Interface (GUI) for viewing Waze data.</a:t>
            </a:r>
          </a:p>
          <a:p>
            <a:pPr marL="342900" indent="-342900">
              <a:lnSpc>
                <a:spcPct val="110000"/>
              </a:lnSpc>
              <a:spcBef>
                <a:spcPts val="600"/>
              </a:spcBef>
              <a:spcAft>
                <a:spcPts val="600"/>
              </a:spcAft>
            </a:pPr>
            <a:r>
              <a:rPr lang="en-US" sz="2400" dirty="0"/>
              <a:t>This simplifies the workload for their operators and expedites incident detection and response strategies.</a:t>
            </a:r>
          </a:p>
          <a:p>
            <a:endParaRPr lang="en-US" sz="2400" dirty="0"/>
          </a:p>
        </p:txBody>
      </p:sp>
      <p:sp>
        <p:nvSpPr>
          <p:cNvPr id="11" name="TextBox 10">
            <a:extLst>
              <a:ext uri="{FF2B5EF4-FFF2-40B4-BE49-F238E27FC236}">
                <a16:creationId xmlns:a16="http://schemas.microsoft.com/office/drawing/2014/main" id="{D139E607-7324-434C-AA6C-F64133170415}"/>
              </a:ext>
            </a:extLst>
          </p:cNvPr>
          <p:cNvSpPr txBox="1"/>
          <p:nvPr/>
        </p:nvSpPr>
        <p:spPr>
          <a:xfrm>
            <a:off x="10138253" y="5945259"/>
            <a:ext cx="1863469"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Connecticut DOT</a:t>
            </a:r>
          </a:p>
        </p:txBody>
      </p:sp>
      <p:grpSp>
        <p:nvGrpSpPr>
          <p:cNvPr id="7" name="Group 6" descr="Picture of the Connecticut DOT Graphics User Interface (GUI) for viewing Waze data. It shows click boxes that allow operators to view specific Waze® events by event type, roadway type, and event state for either of their State's two traffic management centers.">
            <a:extLst>
              <a:ext uri="{FF2B5EF4-FFF2-40B4-BE49-F238E27FC236}">
                <a16:creationId xmlns:a16="http://schemas.microsoft.com/office/drawing/2014/main" id="{14ABCAB8-20BB-4D44-9DBF-AFD0B2CEB364}"/>
              </a:ext>
            </a:extLst>
          </p:cNvPr>
          <p:cNvGrpSpPr/>
          <p:nvPr/>
        </p:nvGrpSpPr>
        <p:grpSpPr>
          <a:xfrm>
            <a:off x="373869" y="4112848"/>
            <a:ext cx="11584547" cy="1864238"/>
            <a:chOff x="373869" y="4112848"/>
            <a:chExt cx="11584547" cy="1864238"/>
          </a:xfrm>
        </p:grpSpPr>
        <p:pic>
          <p:nvPicPr>
            <p:cNvPr id="6" name="Picture 5" descr="Image compilation depicting the user interface displaying the options for viewing Waze reports by region, event type, roadway type, and other filters">
              <a:extLst>
                <a:ext uri="{FF2B5EF4-FFF2-40B4-BE49-F238E27FC236}">
                  <a16:creationId xmlns:a16="http://schemas.microsoft.com/office/drawing/2014/main" id="{888528C6-9C2A-4E70-BC2E-A34362097BEB}"/>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3913071" y="4118012"/>
              <a:ext cx="8045345" cy="1827247"/>
            </a:xfrm>
            <a:prstGeom prst="rect">
              <a:avLst/>
            </a:prstGeom>
            <a:ln w="28575">
              <a:solidFill>
                <a:srgbClr val="4472C4"/>
              </a:solidFill>
            </a:ln>
            <a:extLst>
              <a:ext uri="{53640926-AAD7-44D8-BBD7-CCE9431645EC}">
                <a14:shadowObscured xmlns:a14="http://schemas.microsoft.com/office/drawing/2010/main"/>
              </a:ext>
            </a:extLst>
          </p:spPr>
        </p:pic>
        <p:pic>
          <p:nvPicPr>
            <p:cNvPr id="8" name="Picture 7" descr="Image compilation depicting the user interface displaying the options for viewing Waze reports by region, event type, roadway type, and other filters.">
              <a:extLst>
                <a:ext uri="{FF2B5EF4-FFF2-40B4-BE49-F238E27FC236}">
                  <a16:creationId xmlns:a16="http://schemas.microsoft.com/office/drawing/2014/main" id="{5D69D61D-9532-4B04-98CC-49ED96817515}"/>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373869" y="4112848"/>
              <a:ext cx="3264854" cy="1864238"/>
            </a:xfrm>
            <a:prstGeom prst="rect">
              <a:avLst/>
            </a:prstGeom>
            <a:ln w="28575">
              <a:solidFill>
                <a:schemeClr val="bg1"/>
              </a:solidFill>
            </a:ln>
            <a:extLst>
              <a:ext uri="{53640926-AAD7-44D8-BBD7-CCE9431645EC}">
                <a14:shadowObscured xmlns:a14="http://schemas.microsoft.com/office/drawing/2010/main"/>
              </a:ext>
            </a:extLst>
          </p:spPr>
        </p:pic>
        <p:sp>
          <p:nvSpPr>
            <p:cNvPr id="9" name="Oval 8">
              <a:extLst>
                <a:ext uri="{FF2B5EF4-FFF2-40B4-BE49-F238E27FC236}">
                  <a16:creationId xmlns:a16="http://schemas.microsoft.com/office/drawing/2014/main" id="{A07CF141-76CC-489A-8037-89E420F8A814}"/>
                </a:ext>
              </a:extLst>
            </p:cNvPr>
            <p:cNvSpPr/>
            <p:nvPr/>
          </p:nvSpPr>
          <p:spPr>
            <a:xfrm>
              <a:off x="753802" y="5031635"/>
              <a:ext cx="2884921" cy="720068"/>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Freeform: Shape 4">
              <a:extLst>
                <a:ext uri="{FF2B5EF4-FFF2-40B4-BE49-F238E27FC236}">
                  <a16:creationId xmlns:a16="http://schemas.microsoft.com/office/drawing/2014/main" id="{5524ABF2-4BDB-4DED-9A7B-24D599BBD675}"/>
                </a:ext>
              </a:extLst>
            </p:cNvPr>
            <p:cNvSpPr/>
            <p:nvPr/>
          </p:nvSpPr>
          <p:spPr>
            <a:xfrm>
              <a:off x="3464756" y="4113188"/>
              <a:ext cx="432435" cy="1851075"/>
            </a:xfrm>
            <a:custGeom>
              <a:avLst/>
              <a:gdLst>
                <a:gd name="connsiteX0" fmla="*/ 0 w 407963"/>
                <a:gd name="connsiteY0" fmla="*/ 1111348 h 1927274"/>
                <a:gd name="connsiteX1" fmla="*/ 407963 w 407963"/>
                <a:gd name="connsiteY1" fmla="*/ 0 h 1927274"/>
                <a:gd name="connsiteX2" fmla="*/ 407963 w 407963"/>
                <a:gd name="connsiteY2" fmla="*/ 1927274 h 1927274"/>
                <a:gd name="connsiteX3" fmla="*/ 42203 w 407963"/>
                <a:gd name="connsiteY3" fmla="*/ 1561514 h 1927274"/>
                <a:gd name="connsiteX0" fmla="*/ 0 w 369863"/>
                <a:gd name="connsiteY0" fmla="*/ 1187548 h 1927274"/>
                <a:gd name="connsiteX1" fmla="*/ 369863 w 369863"/>
                <a:gd name="connsiteY1" fmla="*/ 0 h 1927274"/>
                <a:gd name="connsiteX2" fmla="*/ 369863 w 369863"/>
                <a:gd name="connsiteY2" fmla="*/ 1927274 h 1927274"/>
                <a:gd name="connsiteX3" fmla="*/ 4103 w 369863"/>
                <a:gd name="connsiteY3" fmla="*/ 1561514 h 1927274"/>
                <a:gd name="connsiteX0" fmla="*/ 0 w 369863"/>
                <a:gd name="connsiteY0" fmla="*/ 1187548 h 1927274"/>
                <a:gd name="connsiteX1" fmla="*/ 25498 w 369863"/>
                <a:gd name="connsiteY1" fmla="*/ 1096987 h 1927274"/>
                <a:gd name="connsiteX2" fmla="*/ 369863 w 369863"/>
                <a:gd name="connsiteY2" fmla="*/ 0 h 1927274"/>
                <a:gd name="connsiteX3" fmla="*/ 369863 w 369863"/>
                <a:gd name="connsiteY3" fmla="*/ 1927274 h 1927274"/>
                <a:gd name="connsiteX4" fmla="*/ 4103 w 369863"/>
                <a:gd name="connsiteY4" fmla="*/ 1561514 h 1927274"/>
                <a:gd name="connsiteX0" fmla="*/ 46697 w 365760"/>
                <a:gd name="connsiteY0" fmla="*/ 1384398 h 1927274"/>
                <a:gd name="connsiteX1" fmla="*/ 21395 w 365760"/>
                <a:gd name="connsiteY1" fmla="*/ 1096987 h 1927274"/>
                <a:gd name="connsiteX2" fmla="*/ 365760 w 365760"/>
                <a:gd name="connsiteY2" fmla="*/ 0 h 1927274"/>
                <a:gd name="connsiteX3" fmla="*/ 365760 w 365760"/>
                <a:gd name="connsiteY3" fmla="*/ 1927274 h 1927274"/>
                <a:gd name="connsiteX4" fmla="*/ 0 w 365760"/>
                <a:gd name="connsiteY4" fmla="*/ 1561514 h 1927274"/>
                <a:gd name="connsiteX0" fmla="*/ 160997 w 365760"/>
                <a:gd name="connsiteY0" fmla="*/ 1371698 h 1927274"/>
                <a:gd name="connsiteX1" fmla="*/ 21395 w 365760"/>
                <a:gd name="connsiteY1" fmla="*/ 1096987 h 1927274"/>
                <a:gd name="connsiteX2" fmla="*/ 365760 w 365760"/>
                <a:gd name="connsiteY2" fmla="*/ 0 h 1927274"/>
                <a:gd name="connsiteX3" fmla="*/ 365760 w 365760"/>
                <a:gd name="connsiteY3" fmla="*/ 1927274 h 1927274"/>
                <a:gd name="connsiteX4" fmla="*/ 0 w 365760"/>
                <a:gd name="connsiteY4" fmla="*/ 1561514 h 1927274"/>
                <a:gd name="connsiteX0" fmla="*/ 167347 w 365760"/>
                <a:gd name="connsiteY0" fmla="*/ 1295498 h 1927274"/>
                <a:gd name="connsiteX1" fmla="*/ 21395 w 365760"/>
                <a:gd name="connsiteY1" fmla="*/ 1096987 h 1927274"/>
                <a:gd name="connsiteX2" fmla="*/ 365760 w 365760"/>
                <a:gd name="connsiteY2" fmla="*/ 0 h 1927274"/>
                <a:gd name="connsiteX3" fmla="*/ 365760 w 365760"/>
                <a:gd name="connsiteY3" fmla="*/ 1927274 h 1927274"/>
                <a:gd name="connsiteX4" fmla="*/ 0 w 365760"/>
                <a:gd name="connsiteY4" fmla="*/ 1561514 h 1927274"/>
                <a:gd name="connsiteX0" fmla="*/ 205447 w 403860"/>
                <a:gd name="connsiteY0" fmla="*/ 1295498 h 1927274"/>
                <a:gd name="connsiteX1" fmla="*/ 59495 w 403860"/>
                <a:gd name="connsiteY1" fmla="*/ 1096987 h 1927274"/>
                <a:gd name="connsiteX2" fmla="*/ 403860 w 403860"/>
                <a:gd name="connsiteY2" fmla="*/ 0 h 1927274"/>
                <a:gd name="connsiteX3" fmla="*/ 403860 w 403860"/>
                <a:gd name="connsiteY3" fmla="*/ 1927274 h 1927274"/>
                <a:gd name="connsiteX4" fmla="*/ 0 w 403860"/>
                <a:gd name="connsiteY4" fmla="*/ 1510714 h 1927274"/>
                <a:gd name="connsiteX0" fmla="*/ 205447 w 403860"/>
                <a:gd name="connsiteY0" fmla="*/ 1295498 h 1927274"/>
                <a:gd name="connsiteX1" fmla="*/ 40445 w 403860"/>
                <a:gd name="connsiteY1" fmla="*/ 1160487 h 1927274"/>
                <a:gd name="connsiteX2" fmla="*/ 403860 w 403860"/>
                <a:gd name="connsiteY2" fmla="*/ 0 h 1927274"/>
                <a:gd name="connsiteX3" fmla="*/ 403860 w 403860"/>
                <a:gd name="connsiteY3" fmla="*/ 1927274 h 1927274"/>
                <a:gd name="connsiteX4" fmla="*/ 0 w 403860"/>
                <a:gd name="connsiteY4" fmla="*/ 1510714 h 1927274"/>
                <a:gd name="connsiteX0" fmla="*/ 205447 w 432435"/>
                <a:gd name="connsiteY0" fmla="*/ 1247873 h 1879649"/>
                <a:gd name="connsiteX1" fmla="*/ 40445 w 432435"/>
                <a:gd name="connsiteY1" fmla="*/ 1112862 h 1879649"/>
                <a:gd name="connsiteX2" fmla="*/ 432435 w 432435"/>
                <a:gd name="connsiteY2" fmla="*/ 0 h 1879649"/>
                <a:gd name="connsiteX3" fmla="*/ 403860 w 432435"/>
                <a:gd name="connsiteY3" fmla="*/ 1879649 h 1879649"/>
                <a:gd name="connsiteX4" fmla="*/ 0 w 432435"/>
                <a:gd name="connsiteY4" fmla="*/ 1463089 h 1879649"/>
                <a:gd name="connsiteX0" fmla="*/ 205447 w 432435"/>
                <a:gd name="connsiteY0" fmla="*/ 1247873 h 1855837"/>
                <a:gd name="connsiteX1" fmla="*/ 40445 w 432435"/>
                <a:gd name="connsiteY1" fmla="*/ 1112862 h 1855837"/>
                <a:gd name="connsiteX2" fmla="*/ 432435 w 432435"/>
                <a:gd name="connsiteY2" fmla="*/ 0 h 1855837"/>
                <a:gd name="connsiteX3" fmla="*/ 418148 w 432435"/>
                <a:gd name="connsiteY3" fmla="*/ 1855837 h 1855837"/>
                <a:gd name="connsiteX4" fmla="*/ 0 w 432435"/>
                <a:gd name="connsiteY4" fmla="*/ 1463089 h 1855837"/>
                <a:gd name="connsiteX0" fmla="*/ 205447 w 432435"/>
                <a:gd name="connsiteY0" fmla="*/ 1247873 h 1851075"/>
                <a:gd name="connsiteX1" fmla="*/ 40445 w 432435"/>
                <a:gd name="connsiteY1" fmla="*/ 1112862 h 1851075"/>
                <a:gd name="connsiteX2" fmla="*/ 432435 w 432435"/>
                <a:gd name="connsiteY2" fmla="*/ 0 h 1851075"/>
                <a:gd name="connsiteX3" fmla="*/ 432435 w 432435"/>
                <a:gd name="connsiteY3" fmla="*/ 1851075 h 1851075"/>
                <a:gd name="connsiteX4" fmla="*/ 0 w 432435"/>
                <a:gd name="connsiteY4" fmla="*/ 1463089 h 185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5" h="1851075">
                  <a:moveTo>
                    <a:pt x="205447" y="1247873"/>
                  </a:moveTo>
                  <a:lnTo>
                    <a:pt x="40445" y="1112862"/>
                  </a:lnTo>
                  <a:lnTo>
                    <a:pt x="432435" y="0"/>
                  </a:lnTo>
                  <a:lnTo>
                    <a:pt x="432435" y="1851075"/>
                  </a:lnTo>
                  <a:lnTo>
                    <a:pt x="0" y="1463089"/>
                  </a:lnTo>
                </a:path>
              </a:pathLst>
            </a:cu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Slide Number Placeholder 1">
            <a:extLst>
              <a:ext uri="{FF2B5EF4-FFF2-40B4-BE49-F238E27FC236}">
                <a16:creationId xmlns:a16="http://schemas.microsoft.com/office/drawing/2014/main" id="{DB902C7D-617D-B19C-2816-A8DDA03AE98C}"/>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68</a:t>
            </a:fld>
            <a:endParaRPr lang="en-US" b="1" dirty="0">
              <a:solidFill>
                <a:schemeClr val="tx1"/>
              </a:solidFill>
            </a:endParaRPr>
          </a:p>
        </p:txBody>
      </p:sp>
    </p:spTree>
    <p:extLst>
      <p:ext uri="{BB962C8B-B14F-4D97-AF65-F5344CB8AC3E}">
        <p14:creationId xmlns:p14="http://schemas.microsoft.com/office/powerpoint/2010/main" val="2961693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272717" y="-20709"/>
            <a:ext cx="11845804" cy="1325563"/>
          </a:xfrm>
        </p:spPr>
        <p:txBody>
          <a:bodyPr>
            <a:noAutofit/>
          </a:bodyPr>
          <a:lstStyle/>
          <a:p>
            <a:pPr marL="2165350" indent="-2165350">
              <a:tabLst>
                <a:tab pos="2165350" algn="l"/>
              </a:tabLst>
            </a:pPr>
            <a:r>
              <a:rPr lang="en-US" sz="3600" dirty="0">
                <a:solidFill>
                  <a:schemeClr val="accent4"/>
                </a:solidFill>
                <a:latin typeface="Arial"/>
                <a:cs typeface="Arial"/>
              </a:rPr>
              <a:t>Example: </a:t>
            </a:r>
            <a:r>
              <a:rPr lang="en-US" sz="3600" dirty="0">
                <a:latin typeface="Arial"/>
                <a:cs typeface="Arial"/>
              </a:rPr>
              <a:t>St. Louis, Missouri Improved Incident Responder Safety through Crowdsourcing</a:t>
            </a:r>
          </a:p>
        </p:txBody>
      </p:sp>
      <p:pic>
        <p:nvPicPr>
          <p:cNvPr id="5" name="Content Placeholder 14" descr="The image depicts an emergency response vehicle with lights activated on a freeway shoulder, which automatically sends an alert to the nearby drivers. The visual depicts communications using dotted lines from the emergency vehicle to nearby vehicles.">
            <a:extLst>
              <a:ext uri="{FF2B5EF4-FFF2-40B4-BE49-F238E27FC236}">
                <a16:creationId xmlns:a16="http://schemas.microsoft.com/office/drawing/2014/main" id="{C6AEAE6B-D84B-4219-91F1-0032C2F146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04700" y="2169514"/>
            <a:ext cx="7507959" cy="3416484"/>
          </a:xfrm>
          <a:prstGeom prst="rect">
            <a:avLst/>
          </a:prstGeom>
        </p:spPr>
      </p:pic>
      <p:sp>
        <p:nvSpPr>
          <p:cNvPr id="11" name="TextBox 10">
            <a:extLst>
              <a:ext uri="{FF2B5EF4-FFF2-40B4-BE49-F238E27FC236}">
                <a16:creationId xmlns:a16="http://schemas.microsoft.com/office/drawing/2014/main" id="{BD8C4A19-172C-4708-BE45-BD4B3F792D93}"/>
              </a:ext>
            </a:extLst>
          </p:cNvPr>
          <p:cNvSpPr txBox="1"/>
          <p:nvPr/>
        </p:nvSpPr>
        <p:spPr>
          <a:xfrm>
            <a:off x="190500" y="2905605"/>
            <a:ext cx="33126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Arial"/>
              </a:rPr>
              <a:t>Emergency response vehicle collisions with third parties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Arial"/>
              </a:rPr>
              <a:t>declined by 40 percent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Arial"/>
              </a:rPr>
              <a:t>in St. Louis when alerting motorists of responder activity.</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Arial"/>
            </a:endParaRPr>
          </a:p>
        </p:txBody>
      </p:sp>
      <p:pic>
        <p:nvPicPr>
          <p:cNvPr id="7" name="Content Placeholder 11" descr="Screenshot of a message on a navigation app noting &quot;Emergency vehicle stopped, make way!&quot; This image complements the other image on this slide to illustrate the responder vehicle notification reaching travelers using the navigation app.">
            <a:extLst>
              <a:ext uri="{FF2B5EF4-FFF2-40B4-BE49-F238E27FC236}">
                <a16:creationId xmlns:a16="http://schemas.microsoft.com/office/drawing/2014/main" id="{6A6C0EEA-E400-4E2E-BCF9-9E26E4A03EF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397111" y="3497868"/>
            <a:ext cx="2312289" cy="2329181"/>
          </a:xfrm>
          <a:prstGeom prst="rect">
            <a:avLst/>
          </a:prstGeom>
          <a:ln w="57150" cmpd="thickThin">
            <a:solidFill>
              <a:srgbClr val="7F7F7F"/>
            </a:solidFill>
            <a:miter lim="800000"/>
          </a:ln>
        </p:spPr>
      </p:pic>
      <p:sp>
        <p:nvSpPr>
          <p:cNvPr id="8" name="TextBox 8">
            <a:extLst>
              <a:ext uri="{FF2B5EF4-FFF2-40B4-BE49-F238E27FC236}">
                <a16:creationId xmlns:a16="http://schemas.microsoft.com/office/drawing/2014/main" id="{6576C699-F44E-4850-BC70-D91EABE73653}"/>
              </a:ext>
            </a:extLst>
          </p:cNvPr>
          <p:cNvSpPr txBox="1"/>
          <p:nvPr/>
        </p:nvSpPr>
        <p:spPr>
          <a:xfrm>
            <a:off x="3503100" y="5322810"/>
            <a:ext cx="1609192"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Missouri  DOT</a:t>
            </a:r>
          </a:p>
        </p:txBody>
      </p:sp>
      <p:sp>
        <p:nvSpPr>
          <p:cNvPr id="6" name="TextBox 8">
            <a:extLst>
              <a:ext uri="{FF2B5EF4-FFF2-40B4-BE49-F238E27FC236}">
                <a16:creationId xmlns:a16="http://schemas.microsoft.com/office/drawing/2014/main" id="{83233417-2110-4ABF-9BF5-D10193191AA9}"/>
              </a:ext>
            </a:extLst>
          </p:cNvPr>
          <p:cNvSpPr txBox="1"/>
          <p:nvPr/>
        </p:nvSpPr>
        <p:spPr>
          <a:xfrm rot="16200000">
            <a:off x="11027915" y="5024886"/>
            <a:ext cx="1609192"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Missouri  DOT</a:t>
            </a:r>
          </a:p>
        </p:txBody>
      </p:sp>
      <p:sp>
        <p:nvSpPr>
          <p:cNvPr id="3" name="Slide Number Placeholder 1">
            <a:extLst>
              <a:ext uri="{FF2B5EF4-FFF2-40B4-BE49-F238E27FC236}">
                <a16:creationId xmlns:a16="http://schemas.microsoft.com/office/drawing/2014/main" id="{DACD9294-2352-D3C2-B048-C1C61DF9BB63}"/>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69</a:t>
            </a:fld>
            <a:endParaRPr lang="en-US" b="1" dirty="0">
              <a:solidFill>
                <a:schemeClr val="tx1"/>
              </a:solidFill>
            </a:endParaRPr>
          </a:p>
        </p:txBody>
      </p:sp>
    </p:spTree>
    <p:extLst>
      <p:ext uri="{BB962C8B-B14F-4D97-AF65-F5344CB8AC3E}">
        <p14:creationId xmlns:p14="http://schemas.microsoft.com/office/powerpoint/2010/main" val="2298000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8911D1-49C2-78DA-27B4-5D50C260F374}"/>
              </a:ext>
            </a:extLst>
          </p:cNvPr>
          <p:cNvSpPr>
            <a:spLocks noGrp="1"/>
          </p:cNvSpPr>
          <p:nvPr>
            <p:ph type="title"/>
          </p:nvPr>
        </p:nvSpPr>
        <p:spPr>
          <a:xfrm>
            <a:off x="594994" y="365125"/>
            <a:ext cx="10515600" cy="1325563"/>
          </a:xfrm>
        </p:spPr>
        <p:txBody>
          <a:bodyPr/>
          <a:lstStyle/>
          <a:p>
            <a:r>
              <a:rPr lang="en-US" dirty="0"/>
              <a:t>Today’s Host and Presenters</a:t>
            </a:r>
          </a:p>
        </p:txBody>
      </p:sp>
      <p:sp>
        <p:nvSpPr>
          <p:cNvPr id="7" name="Content Placeholder 3" descr="Headshot of James Colyar, Host&#10;EDC6 Crowdsourcing Co-lead, FHWA Office of Operations.">
            <a:extLst>
              <a:ext uri="{FF2B5EF4-FFF2-40B4-BE49-F238E27FC236}">
                <a16:creationId xmlns:a16="http://schemas.microsoft.com/office/drawing/2014/main" id="{FAA1ED05-8165-FA24-1B44-429D7C701A46}"/>
              </a:ext>
            </a:extLst>
          </p:cNvPr>
          <p:cNvSpPr txBox="1">
            <a:spLocks/>
          </p:cNvSpPr>
          <p:nvPr/>
        </p:nvSpPr>
        <p:spPr>
          <a:xfrm>
            <a:off x="1661837" y="1887231"/>
            <a:ext cx="4561163" cy="4017919"/>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spcBef>
                <a:spcPts val="0"/>
              </a:spcBef>
            </a:pPr>
            <a:r>
              <a:rPr lang="en-US" sz="2800" b="1" dirty="0">
                <a:solidFill>
                  <a:schemeClr val="accent4"/>
                </a:solidFill>
                <a:latin typeface="Arial" panose="020B0604020202020204" pitchFamily="34" charset="0"/>
                <a:cs typeface="Arial" panose="020B0604020202020204" pitchFamily="34" charset="0"/>
              </a:rPr>
              <a:t>Ralph Volpe, </a:t>
            </a:r>
            <a:r>
              <a:rPr lang="en-US" sz="2800" dirty="0">
                <a:solidFill>
                  <a:srgbClr val="FFC000"/>
                </a:solidFill>
                <a:latin typeface="Arial" panose="020B0604020202020204" pitchFamily="34" charset="0"/>
                <a:cs typeface="Arial" panose="020B0604020202020204" pitchFamily="34" charset="0"/>
              </a:rPr>
              <a:t>Host</a:t>
            </a:r>
          </a:p>
          <a:p>
            <a:pPr>
              <a:spcBef>
                <a:spcPts val="0"/>
              </a:spcBef>
              <a:spcAft>
                <a:spcPts val="1200"/>
              </a:spcAft>
            </a:pPr>
            <a:r>
              <a:rPr lang="en-US" sz="2200" dirty="0">
                <a:solidFill>
                  <a:schemeClr val="bg1"/>
                </a:solidFill>
                <a:latin typeface="Arial" panose="020B0604020202020204" pitchFamily="34" charset="0"/>
                <a:cs typeface="Arial" panose="020B0604020202020204" pitchFamily="34" charset="0"/>
              </a:rPr>
              <a:t>EDC-6 Crowdsourcing Colead </a:t>
            </a:r>
          </a:p>
          <a:p>
            <a:pPr>
              <a:spcBef>
                <a:spcPts val="0"/>
              </a:spcBef>
              <a:spcAft>
                <a:spcPts val="1200"/>
              </a:spcAft>
            </a:pPr>
            <a:r>
              <a:rPr lang="en-US" sz="2200" dirty="0">
                <a:solidFill>
                  <a:schemeClr val="bg1"/>
                </a:solidFill>
                <a:latin typeface="Arial" panose="020B0604020202020204" pitchFamily="34" charset="0"/>
                <a:cs typeface="Arial" panose="020B0604020202020204" pitchFamily="34" charset="0"/>
              </a:rPr>
              <a:t>FHWA Resource Center Operations Technical Service Team</a:t>
            </a:r>
          </a:p>
          <a:p>
            <a:pPr>
              <a:spcBef>
                <a:spcPts val="0"/>
              </a:spcBef>
            </a:pPr>
            <a:endParaRPr lang="en-US" sz="1400" dirty="0">
              <a:solidFill>
                <a:schemeClr val="accent4"/>
              </a:solidFill>
              <a:latin typeface="Arial" panose="020B0604020202020204" pitchFamily="34" charset="0"/>
              <a:cs typeface="Arial" panose="020B0604020202020204" pitchFamily="34" charset="0"/>
            </a:endParaRPr>
          </a:p>
          <a:p>
            <a:pPr>
              <a:spcBef>
                <a:spcPts val="0"/>
              </a:spcBef>
            </a:pPr>
            <a:r>
              <a:rPr lang="en-US" sz="2800" b="1" dirty="0">
                <a:solidFill>
                  <a:schemeClr val="accent4"/>
                </a:solidFill>
                <a:latin typeface="Arial" panose="020B0604020202020204" pitchFamily="34" charset="0"/>
                <a:cs typeface="Arial" panose="020B0604020202020204" pitchFamily="34" charset="0"/>
              </a:rPr>
              <a:t>Vaishali Shah</a:t>
            </a:r>
          </a:p>
          <a:p>
            <a:pPr>
              <a:spcBef>
                <a:spcPts val="0"/>
              </a:spcBef>
              <a:spcAft>
                <a:spcPts val="1200"/>
              </a:spcAft>
            </a:pPr>
            <a:r>
              <a:rPr lang="en-US" sz="2200" dirty="0">
                <a:solidFill>
                  <a:schemeClr val="bg1"/>
                </a:solidFill>
                <a:latin typeface="Arial" panose="020B0604020202020204" pitchFamily="34" charset="0"/>
                <a:cs typeface="Arial" panose="020B0604020202020204" pitchFamily="34" charset="0"/>
              </a:rPr>
              <a:t>Senior Director of 	 	 Transportation Systems</a:t>
            </a:r>
          </a:p>
          <a:p>
            <a:pPr>
              <a:spcBef>
                <a:spcPts val="0"/>
              </a:spcBef>
              <a:spcAft>
                <a:spcPts val="1200"/>
              </a:spcAft>
            </a:pPr>
            <a:r>
              <a:rPr lang="en-US" sz="2200" dirty="0">
                <a:solidFill>
                  <a:schemeClr val="bg1"/>
                </a:solidFill>
                <a:latin typeface="Arial" panose="020B0604020202020204" pitchFamily="34" charset="0"/>
                <a:cs typeface="Arial" panose="020B0604020202020204" pitchFamily="34" charset="0"/>
              </a:rPr>
              <a:t>AEM Corporation</a:t>
            </a:r>
          </a:p>
        </p:txBody>
      </p:sp>
      <p:sp>
        <p:nvSpPr>
          <p:cNvPr id="9" name="Content Placeholder 3" descr="Headshot of James Colyar, Host&#10;EDC6 Crowdsourcing Co-lead, FHWA Office of Operations.">
            <a:extLst>
              <a:ext uri="{FF2B5EF4-FFF2-40B4-BE49-F238E27FC236}">
                <a16:creationId xmlns:a16="http://schemas.microsoft.com/office/drawing/2014/main" id="{14A6BD92-9BDC-51AB-6900-576A1426DF23}"/>
              </a:ext>
            </a:extLst>
          </p:cNvPr>
          <p:cNvSpPr txBox="1">
            <a:spLocks/>
          </p:cNvSpPr>
          <p:nvPr/>
        </p:nvSpPr>
        <p:spPr>
          <a:xfrm>
            <a:off x="7713510" y="2029592"/>
            <a:ext cx="3175428" cy="3077284"/>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lnSpc>
                <a:spcPct val="110000"/>
              </a:lnSpc>
              <a:spcBef>
                <a:spcPts val="0"/>
              </a:spcBef>
            </a:pPr>
            <a:endParaRPr lang="en-US" b="1" dirty="0">
              <a:solidFill>
                <a:schemeClr val="bg1"/>
              </a:solidFill>
              <a:latin typeface="Arial" panose="020B0604020202020204" pitchFamily="34" charset="0"/>
              <a:cs typeface="Arial" panose="020B0604020202020204" pitchFamily="34" charset="0"/>
            </a:endParaRPr>
          </a:p>
          <a:p>
            <a:pPr>
              <a:lnSpc>
                <a:spcPct val="110000"/>
              </a:lnSpc>
              <a:spcBef>
                <a:spcPts val="0"/>
              </a:spcBef>
            </a:pPr>
            <a:endParaRPr lang="en-US" sz="2400" b="1" dirty="0">
              <a:solidFill>
                <a:schemeClr val="bg1"/>
              </a:solidFill>
              <a:latin typeface="Arial" panose="020B0604020202020204" pitchFamily="34" charset="0"/>
              <a:cs typeface="Arial" panose="020B0604020202020204" pitchFamily="34" charset="0"/>
            </a:endParaRPr>
          </a:p>
        </p:txBody>
      </p:sp>
      <p:sp>
        <p:nvSpPr>
          <p:cNvPr id="13" name="Content Placeholder 3">
            <a:extLst>
              <a:ext uri="{FF2B5EF4-FFF2-40B4-BE49-F238E27FC236}">
                <a16:creationId xmlns:a16="http://schemas.microsoft.com/office/drawing/2014/main" id="{30DF27AB-55AA-6DDA-11EB-C69D14A6C81C}"/>
              </a:ext>
            </a:extLst>
          </p:cNvPr>
          <p:cNvSpPr txBox="1">
            <a:spLocks/>
          </p:cNvSpPr>
          <p:nvPr/>
        </p:nvSpPr>
        <p:spPr>
          <a:xfrm>
            <a:off x="8008246" y="1888164"/>
            <a:ext cx="3817044" cy="4017919"/>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spcBef>
                <a:spcPts val="0"/>
              </a:spcBef>
            </a:pPr>
            <a:r>
              <a:rPr lang="en-US" sz="2800" b="1" dirty="0">
                <a:solidFill>
                  <a:schemeClr val="accent4"/>
                </a:solidFill>
                <a:latin typeface="Arial" panose="020B0604020202020204" pitchFamily="34" charset="0"/>
                <a:cs typeface="Arial" panose="020B0604020202020204" pitchFamily="34" charset="0"/>
              </a:rPr>
              <a:t>Sal Cowan</a:t>
            </a:r>
          </a:p>
          <a:p>
            <a:pPr>
              <a:spcBef>
                <a:spcPts val="0"/>
              </a:spcBef>
              <a:spcAft>
                <a:spcPts val="1200"/>
              </a:spcAft>
            </a:pPr>
            <a:r>
              <a:rPr lang="en-US" sz="2200" dirty="0">
                <a:solidFill>
                  <a:schemeClr val="bg1"/>
                </a:solidFill>
                <a:latin typeface="Arial" panose="020B0604020202020204" pitchFamily="34" charset="0"/>
                <a:cs typeface="Arial" panose="020B0604020202020204" pitchFamily="34" charset="0"/>
              </a:rPr>
              <a:t>Senior Director of Mobility</a:t>
            </a:r>
          </a:p>
          <a:p>
            <a:pPr>
              <a:spcBef>
                <a:spcPts val="0"/>
              </a:spcBef>
              <a:spcAft>
                <a:spcPts val="1200"/>
              </a:spcAft>
            </a:pPr>
            <a:r>
              <a:rPr lang="en-US" sz="2200" dirty="0">
                <a:solidFill>
                  <a:schemeClr val="bg1"/>
                </a:solidFill>
                <a:latin typeface="Arial" panose="020B0604020202020204" pitchFamily="34" charset="0"/>
                <a:cs typeface="Arial" panose="020B0604020202020204" pitchFamily="34" charset="0"/>
              </a:rPr>
              <a:t>New Jersey Department of Transportation (NJDOT)</a:t>
            </a:r>
          </a:p>
          <a:p>
            <a:pPr>
              <a:spcBef>
                <a:spcPts val="0"/>
              </a:spcBef>
            </a:pPr>
            <a:endParaRPr lang="en-US" sz="1400" dirty="0">
              <a:solidFill>
                <a:schemeClr val="accent4"/>
              </a:solidFill>
              <a:latin typeface="Arial" panose="020B0604020202020204" pitchFamily="34" charset="0"/>
              <a:cs typeface="Arial" panose="020B0604020202020204" pitchFamily="34" charset="0"/>
            </a:endParaRPr>
          </a:p>
          <a:p>
            <a:pPr>
              <a:spcBef>
                <a:spcPts val="0"/>
              </a:spcBef>
            </a:pPr>
            <a:r>
              <a:rPr lang="en-US" sz="2800" b="1" dirty="0">
                <a:solidFill>
                  <a:schemeClr val="accent4"/>
                </a:solidFill>
                <a:latin typeface="Arial" panose="020B0604020202020204" pitchFamily="34" charset="0"/>
                <a:cs typeface="Arial" panose="020B0604020202020204" pitchFamily="34" charset="0"/>
              </a:rPr>
              <a:t>John Parker</a:t>
            </a:r>
          </a:p>
          <a:p>
            <a:pPr>
              <a:spcBef>
                <a:spcPts val="0"/>
              </a:spcBef>
              <a:spcAft>
                <a:spcPts val="1200"/>
              </a:spcAft>
            </a:pPr>
            <a:r>
              <a:rPr lang="en-US" sz="2200" dirty="0">
                <a:solidFill>
                  <a:schemeClr val="bg1"/>
                </a:solidFill>
                <a:latin typeface="Arial" panose="020B0604020202020204" pitchFamily="34" charset="0"/>
                <a:cs typeface="Arial" panose="020B0604020202020204" pitchFamily="34" charset="0"/>
              </a:rPr>
              <a:t>Senior Traffic Operations Project Manager </a:t>
            </a:r>
          </a:p>
          <a:p>
            <a:pPr>
              <a:spcBef>
                <a:spcPts val="0"/>
              </a:spcBef>
              <a:spcAft>
                <a:spcPts val="1200"/>
              </a:spcAft>
            </a:pPr>
            <a:r>
              <a:rPr lang="en-US" sz="2200" dirty="0">
                <a:solidFill>
                  <a:schemeClr val="bg1"/>
                </a:solidFill>
                <a:latin typeface="Arial" panose="020B0604020202020204" pitchFamily="34" charset="0"/>
                <a:cs typeface="Arial" panose="020B0604020202020204" pitchFamily="34" charset="0"/>
              </a:rPr>
              <a:t>Pennsylvania Turnpike Commission (PTC)</a:t>
            </a:r>
          </a:p>
        </p:txBody>
      </p:sp>
      <p:sp>
        <p:nvSpPr>
          <p:cNvPr id="4" name="TextBox 3">
            <a:extLst>
              <a:ext uri="{FF2B5EF4-FFF2-40B4-BE49-F238E27FC236}">
                <a16:creationId xmlns:a16="http://schemas.microsoft.com/office/drawing/2014/main" id="{434AAC45-3A40-568D-5840-2B7AFA93A498}"/>
              </a:ext>
            </a:extLst>
          </p:cNvPr>
          <p:cNvSpPr txBox="1"/>
          <p:nvPr/>
        </p:nvSpPr>
        <p:spPr>
          <a:xfrm>
            <a:off x="6713119" y="3458028"/>
            <a:ext cx="1016625" cy="246221"/>
          </a:xfrm>
          <a:prstGeom prst="rect">
            <a:avLst/>
          </a:prstGeom>
          <a:noFill/>
        </p:spPr>
        <p:txBody>
          <a:bodyPr wrap="none" lIns="0" rtlCol="0">
            <a:noAutofit/>
          </a:bodyPr>
          <a:lstStyle/>
          <a:p>
            <a:r>
              <a:rPr lang="en-US" sz="1000" dirty="0">
                <a:solidFill>
                  <a:schemeClr val="bg1"/>
                </a:solidFill>
                <a:latin typeface="Arial" panose="020B0604020202020204" pitchFamily="34" charset="0"/>
                <a:cs typeface="Arial" panose="020B0604020202020204" pitchFamily="34" charset="0"/>
              </a:rPr>
              <a:t>Source: NJDOT.</a:t>
            </a:r>
          </a:p>
        </p:txBody>
      </p:sp>
      <p:pic>
        <p:nvPicPr>
          <p:cNvPr id="2" name="Picture 1" descr="Headshot of Ralph Volpe, Host,&#10;EDC6 Crowdsourcing Co-lead, FHWA Resource Center Operations Technical Service Team.&#10;">
            <a:extLst>
              <a:ext uri="{FF2B5EF4-FFF2-40B4-BE49-F238E27FC236}">
                <a16:creationId xmlns:a16="http://schemas.microsoft.com/office/drawing/2014/main" id="{1BDFB943-936A-4B1A-472E-284F82059358}"/>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bwMode="auto">
          <a:xfrm>
            <a:off x="366710" y="2005897"/>
            <a:ext cx="1097280" cy="1463040"/>
          </a:xfrm>
          <a:prstGeom prst="rect">
            <a:avLst/>
          </a:prstGeom>
          <a:noFill/>
          <a:ln>
            <a:solidFill>
              <a:schemeClr val="accent1"/>
            </a:solidFill>
          </a:ln>
          <a:extLst>
            <a:ext uri="{53640926-AAD7-44D8-BBD7-CCE9431645EC}">
              <a14:shadowObscured xmlns:a14="http://schemas.microsoft.com/office/drawing/2010/main"/>
            </a:ext>
          </a:extLst>
        </p:spPr>
      </p:pic>
      <p:sp>
        <p:nvSpPr>
          <p:cNvPr id="19" name="Slide Number Placeholder 1">
            <a:extLst>
              <a:ext uri="{FF2B5EF4-FFF2-40B4-BE49-F238E27FC236}">
                <a16:creationId xmlns:a16="http://schemas.microsoft.com/office/drawing/2014/main" id="{F28CD557-57AC-5EF6-EEEF-9E656A6A0F21}"/>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7</a:t>
            </a:fld>
            <a:endParaRPr lang="en-US" dirty="0">
              <a:solidFill>
                <a:schemeClr val="tx1"/>
              </a:solidFill>
            </a:endParaRPr>
          </a:p>
        </p:txBody>
      </p:sp>
      <p:pic>
        <p:nvPicPr>
          <p:cNvPr id="11" name="Picture 10" descr="Headshot of Sal Cowan, Senior Director of Mobility, New Jersey Department of Transportation (NJ DOT).">
            <a:extLst>
              <a:ext uri="{FF2B5EF4-FFF2-40B4-BE49-F238E27FC236}">
                <a16:creationId xmlns:a16="http://schemas.microsoft.com/office/drawing/2014/main" id="{98DD2DF5-C026-F003-9260-5DBB0B295D97}"/>
              </a:ext>
            </a:extLst>
          </p:cNvPr>
          <p:cNvPicPr>
            <a:picLocks/>
          </p:cNvPicPr>
          <p:nvPr/>
        </p:nvPicPr>
        <p:blipFill rotWithShape="1">
          <a:blip r:embed="rId4" r:link="rId5" cstate="screen">
            <a:extLst>
              <a:ext uri="{28A0092B-C50C-407E-A947-70E740481C1C}">
                <a14:useLocalDpi xmlns:a14="http://schemas.microsoft.com/office/drawing/2010/main"/>
              </a:ext>
            </a:extLst>
          </a:blip>
          <a:srcRect/>
          <a:stretch>
            <a:fillRect/>
          </a:stretch>
        </p:blipFill>
        <p:spPr bwMode="auto">
          <a:xfrm>
            <a:off x="6713119" y="2010342"/>
            <a:ext cx="1097280" cy="1463040"/>
          </a:xfrm>
          <a:prstGeom prst="rect">
            <a:avLst/>
          </a:prstGeom>
          <a:noFill/>
          <a:ln w="9525" cap="flat" cmpd="sng" algn="ctr">
            <a:solidFill>
              <a:srgbClr val="4472C4"/>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82310011-5178-3AF6-FCAD-3BCE1908440A}"/>
              </a:ext>
            </a:extLst>
          </p:cNvPr>
          <p:cNvSpPr txBox="1"/>
          <p:nvPr/>
        </p:nvSpPr>
        <p:spPr>
          <a:xfrm>
            <a:off x="366710" y="5403209"/>
            <a:ext cx="1016625" cy="246221"/>
          </a:xfrm>
          <a:prstGeom prst="rect">
            <a:avLst/>
          </a:prstGeom>
          <a:noFill/>
        </p:spPr>
        <p:txBody>
          <a:bodyPr wrap="none" lIns="0" rtlCol="0">
            <a:noAutofit/>
          </a:bodyPr>
          <a:lstStyle/>
          <a:p>
            <a:r>
              <a:rPr lang="en-US" sz="1000" dirty="0">
                <a:solidFill>
                  <a:schemeClr val="bg1"/>
                </a:solidFill>
                <a:latin typeface="Arial" panose="020B0604020202020204" pitchFamily="34" charset="0"/>
                <a:cs typeface="Arial" panose="020B0604020202020204" pitchFamily="34" charset="0"/>
              </a:rPr>
              <a:t>Source: Vaishali Shah.</a:t>
            </a:r>
          </a:p>
        </p:txBody>
      </p:sp>
      <p:sp>
        <p:nvSpPr>
          <p:cNvPr id="14" name="TextBox 13">
            <a:extLst>
              <a:ext uri="{FF2B5EF4-FFF2-40B4-BE49-F238E27FC236}">
                <a16:creationId xmlns:a16="http://schemas.microsoft.com/office/drawing/2014/main" id="{EEA77EA9-2C53-F933-25A4-A2EE047EB2E6}"/>
              </a:ext>
            </a:extLst>
          </p:cNvPr>
          <p:cNvSpPr txBox="1"/>
          <p:nvPr/>
        </p:nvSpPr>
        <p:spPr>
          <a:xfrm>
            <a:off x="6713119" y="5403209"/>
            <a:ext cx="1016625" cy="246221"/>
          </a:xfrm>
          <a:prstGeom prst="rect">
            <a:avLst/>
          </a:prstGeom>
          <a:noFill/>
        </p:spPr>
        <p:txBody>
          <a:bodyPr wrap="none" lIns="0" rtlCol="0">
            <a:noAutofit/>
          </a:bodyPr>
          <a:lstStyle/>
          <a:p>
            <a:r>
              <a:rPr lang="en-US" sz="1000" dirty="0">
                <a:solidFill>
                  <a:schemeClr val="bg1"/>
                </a:solidFill>
                <a:latin typeface="Arial" panose="020B0604020202020204" pitchFamily="34" charset="0"/>
                <a:cs typeface="Arial" panose="020B0604020202020204" pitchFamily="34" charset="0"/>
              </a:rPr>
              <a:t>Source: PTC.</a:t>
            </a:r>
          </a:p>
        </p:txBody>
      </p:sp>
      <p:sp>
        <p:nvSpPr>
          <p:cNvPr id="15" name="TextBox 14">
            <a:extLst>
              <a:ext uri="{FF2B5EF4-FFF2-40B4-BE49-F238E27FC236}">
                <a16:creationId xmlns:a16="http://schemas.microsoft.com/office/drawing/2014/main" id="{660581C4-4C07-D9DE-F4E9-9D2C1EA33EC0}"/>
              </a:ext>
            </a:extLst>
          </p:cNvPr>
          <p:cNvSpPr txBox="1"/>
          <p:nvPr/>
        </p:nvSpPr>
        <p:spPr>
          <a:xfrm>
            <a:off x="366710" y="3458028"/>
            <a:ext cx="1016625" cy="246221"/>
          </a:xfrm>
          <a:prstGeom prst="rect">
            <a:avLst/>
          </a:prstGeom>
          <a:noFill/>
        </p:spPr>
        <p:txBody>
          <a:bodyPr wrap="none" lIns="0" rtlCol="0">
            <a:noAutofit/>
          </a:bodyPr>
          <a:lstStyle/>
          <a:p>
            <a:r>
              <a:rPr lang="en-US" sz="1000" dirty="0">
                <a:solidFill>
                  <a:schemeClr val="bg1"/>
                </a:solidFill>
                <a:latin typeface="Arial" panose="020B0604020202020204" pitchFamily="34" charset="0"/>
                <a:cs typeface="Arial" panose="020B0604020202020204" pitchFamily="34" charset="0"/>
              </a:rPr>
              <a:t>Source: FHWA.</a:t>
            </a:r>
          </a:p>
        </p:txBody>
      </p:sp>
      <p:pic>
        <p:nvPicPr>
          <p:cNvPr id="18" name="Picture 17" descr="Headshot of John Parker, Senior Traffic Operations Project Manager, Pennsylvania Turnpike Commission (PTC)">
            <a:extLst>
              <a:ext uri="{FF2B5EF4-FFF2-40B4-BE49-F238E27FC236}">
                <a16:creationId xmlns:a16="http://schemas.microsoft.com/office/drawing/2014/main" id="{FFDA4E6A-3D8C-FB59-5211-19B3EF05C6AB}"/>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colorTemperature colorTemp="53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6713119" y="3946112"/>
            <a:ext cx="1097280" cy="1463040"/>
          </a:xfrm>
          <a:prstGeom prst="rect">
            <a:avLst/>
          </a:prstGeom>
          <a:noFill/>
          <a:ln>
            <a:solidFill>
              <a:schemeClr val="accent1"/>
            </a:solidFill>
          </a:ln>
          <a:extLst>
            <a:ext uri="{53640926-AAD7-44D8-BBD7-CCE9431645EC}">
              <a14:shadowObscured xmlns:a14="http://schemas.microsoft.com/office/drawing/2010/main"/>
            </a:ext>
          </a:extLst>
        </p:spPr>
      </p:pic>
      <p:pic>
        <p:nvPicPr>
          <p:cNvPr id="20" name="Picture 19" descr="Headshot of Vaishali Shah, Senior Director of Transportation Systems,&#10;AEM Corporation&#10;">
            <a:extLst>
              <a:ext uri="{FF2B5EF4-FFF2-40B4-BE49-F238E27FC236}">
                <a16:creationId xmlns:a16="http://schemas.microsoft.com/office/drawing/2014/main" id="{F98F3F2B-D9FB-00A5-AB25-AB70C5BD9AFE}"/>
              </a:ext>
            </a:extLst>
          </p:cNvPr>
          <p:cNvPicPr>
            <a:picLocks/>
          </p:cNvPicPr>
          <p:nvPr/>
        </p:nvPicPr>
        <p:blipFill rotWithShape="1">
          <a:blip r:embed="rId8" cstate="screen">
            <a:extLst>
              <a:ext uri="{28A0092B-C50C-407E-A947-70E740481C1C}">
                <a14:useLocalDpi xmlns:a14="http://schemas.microsoft.com/office/drawing/2010/main"/>
              </a:ext>
            </a:extLst>
          </a:blip>
          <a:srcRect l="9216" r="4272"/>
          <a:stretch/>
        </p:blipFill>
        <p:spPr bwMode="auto">
          <a:xfrm>
            <a:off x="366710" y="3946112"/>
            <a:ext cx="1097280" cy="1463040"/>
          </a:xfrm>
          <a:prstGeom prst="rect">
            <a:avLst/>
          </a:prstGeom>
          <a:noFill/>
          <a:ln w="9525"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89448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495299" y="23570"/>
            <a:ext cx="11346161" cy="1325563"/>
          </a:xfrm>
        </p:spPr>
        <p:txBody>
          <a:bodyPr>
            <a:normAutofit/>
          </a:bodyPr>
          <a:lstStyle/>
          <a:p>
            <a:pPr marL="2293620" indent="-2293620"/>
            <a:r>
              <a:rPr lang="en-US" sz="3600" dirty="0">
                <a:solidFill>
                  <a:schemeClr val="accent4"/>
                </a:solidFill>
                <a:latin typeface="Arial"/>
                <a:cs typeface="Arial"/>
              </a:rPr>
              <a:t>Example: 	</a:t>
            </a:r>
            <a:r>
              <a:rPr lang="en-US" sz="3600" dirty="0">
                <a:latin typeface="Arial"/>
                <a:cs typeface="Arial"/>
              </a:rPr>
              <a:t>Lake County Real-Time Signal Plans for Arterial Incidents</a:t>
            </a:r>
            <a:endParaRPr lang="en-US" sz="3600" dirty="0"/>
          </a:p>
        </p:txBody>
      </p:sp>
      <p:sp>
        <p:nvSpPr>
          <p:cNvPr id="3" name="Content Placeholder 2">
            <a:extLst>
              <a:ext uri="{FF2B5EF4-FFF2-40B4-BE49-F238E27FC236}">
                <a16:creationId xmlns:a16="http://schemas.microsoft.com/office/drawing/2014/main" id="{780C75CC-FE21-42FC-926F-783FC1F6F2DE}"/>
              </a:ext>
            </a:extLst>
          </p:cNvPr>
          <p:cNvSpPr>
            <a:spLocks noGrp="1"/>
          </p:cNvSpPr>
          <p:nvPr>
            <p:ph idx="1"/>
          </p:nvPr>
        </p:nvSpPr>
        <p:spPr>
          <a:xfrm>
            <a:off x="495298" y="2196548"/>
            <a:ext cx="4673049" cy="3743438"/>
          </a:xfrm>
        </p:spPr>
        <p:txBody>
          <a:bodyPr vert="horz" lIns="91440" tIns="45720" rIns="91440" bIns="45720" rtlCol="0" anchor="t">
            <a:normAutofit/>
          </a:bodyPr>
          <a:lstStyle/>
          <a:p>
            <a:pPr marL="0" indent="0" rtl="0">
              <a:buNone/>
            </a:pPr>
            <a:r>
              <a:rPr lang="en-US" sz="2400" dirty="0">
                <a:effectLst/>
                <a:latin typeface="Segoe UI" panose="020B0502040204020203" pitchFamily="34" charset="0"/>
              </a:rPr>
              <a:t>Signals north of a major crash are switched to two different timing plans using crowdsourced travel time data. </a:t>
            </a:r>
          </a:p>
          <a:p>
            <a:pPr marL="0" indent="0" rtl="0">
              <a:buNone/>
            </a:pPr>
            <a:endParaRPr lang="en-US" sz="1000" dirty="0">
              <a:latin typeface="Segoe UI" panose="020B0502040204020203" pitchFamily="34" charset="0"/>
            </a:endParaRPr>
          </a:p>
          <a:p>
            <a:pPr marL="0" indent="0" rtl="0">
              <a:buNone/>
            </a:pPr>
            <a:r>
              <a:rPr lang="en-US" sz="2400" dirty="0">
                <a:latin typeface="Segoe UI" panose="020B0502040204020203" pitchFamily="34" charset="0"/>
              </a:rPr>
              <a:t>Vehicles approaching the crash, headed southbound, experience</a:t>
            </a:r>
            <a:r>
              <a:rPr lang="en-US" sz="2400" dirty="0">
                <a:effectLst/>
                <a:latin typeface="Segoe UI" panose="020B0502040204020203" pitchFamily="34" charset="0"/>
              </a:rPr>
              <a:t> far lower travel time compared to police directed northbound traffic.</a:t>
            </a:r>
            <a:endParaRPr lang="en-US" sz="1600" dirty="0">
              <a:effectLst/>
              <a:latin typeface="Segoe UI" panose="020B0502040204020203" pitchFamily="34" charset="0"/>
            </a:endParaRPr>
          </a:p>
        </p:txBody>
      </p:sp>
      <p:pic>
        <p:nvPicPr>
          <p:cNvPr id="5" name="Picture 4" descr="Graph depicting how retiming upstream traffic signals reduced the detour travel time for southbound travel to below 15 minutes from noon to 6 pm whereas northbound travel, where no signal retiming was implemented and police directed traffic experienced travel times as high as 25 minutes. Also shown are the typical bi-directional travel times of 7-8 minutes from noon to six in the evening.">
            <a:extLst>
              <a:ext uri="{FF2B5EF4-FFF2-40B4-BE49-F238E27FC236}">
                <a16:creationId xmlns:a16="http://schemas.microsoft.com/office/drawing/2014/main" id="{22734889-6220-478F-9E2A-4C92E6A3EE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32663" y="2059955"/>
            <a:ext cx="6408797" cy="3927128"/>
          </a:xfrm>
          <a:prstGeom prst="rect">
            <a:avLst/>
          </a:prstGeom>
        </p:spPr>
      </p:pic>
      <p:sp>
        <p:nvSpPr>
          <p:cNvPr id="7" name="TextBox 6">
            <a:extLst>
              <a:ext uri="{FF2B5EF4-FFF2-40B4-BE49-F238E27FC236}">
                <a16:creationId xmlns:a16="http://schemas.microsoft.com/office/drawing/2014/main" id="{F191E883-F5C4-427F-A8F5-A3771BE3D5BD}"/>
              </a:ext>
            </a:extLst>
          </p:cNvPr>
          <p:cNvSpPr txBox="1"/>
          <p:nvPr/>
        </p:nvSpPr>
        <p:spPr>
          <a:xfrm rot="-5400000">
            <a:off x="11004193" y="4905534"/>
            <a:ext cx="192075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257175"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Lake County DOT</a:t>
            </a:r>
          </a:p>
        </p:txBody>
      </p:sp>
      <p:sp>
        <p:nvSpPr>
          <p:cNvPr id="6" name="Slide Number Placeholder 1">
            <a:extLst>
              <a:ext uri="{FF2B5EF4-FFF2-40B4-BE49-F238E27FC236}">
                <a16:creationId xmlns:a16="http://schemas.microsoft.com/office/drawing/2014/main" id="{597AEEA5-1B74-CDA1-4BC8-DE80ACA3D464}"/>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70</a:t>
            </a:fld>
            <a:endParaRPr lang="en-US" b="1" dirty="0">
              <a:solidFill>
                <a:schemeClr val="tx1"/>
              </a:solidFill>
            </a:endParaRPr>
          </a:p>
        </p:txBody>
      </p:sp>
    </p:spTree>
    <p:extLst>
      <p:ext uri="{BB962C8B-B14F-4D97-AF65-F5344CB8AC3E}">
        <p14:creationId xmlns:p14="http://schemas.microsoft.com/office/powerpoint/2010/main" val="3348533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EBF-3C88-43B2-835F-AC0059623537}"/>
              </a:ext>
            </a:extLst>
          </p:cNvPr>
          <p:cNvSpPr>
            <a:spLocks noGrp="1"/>
          </p:cNvSpPr>
          <p:nvPr>
            <p:ph type="title"/>
          </p:nvPr>
        </p:nvSpPr>
        <p:spPr>
          <a:xfrm>
            <a:off x="522889" y="365125"/>
            <a:ext cx="10515600" cy="1325563"/>
          </a:xfrm>
        </p:spPr>
        <p:txBody>
          <a:bodyPr/>
          <a:lstStyle/>
          <a:p>
            <a:r>
              <a:rPr lang="en-US"/>
              <a:t>Knowledge Check</a:t>
            </a:r>
          </a:p>
        </p:txBody>
      </p:sp>
      <p:sp>
        <p:nvSpPr>
          <p:cNvPr id="3" name="Content Placeholder 2">
            <a:extLst>
              <a:ext uri="{FF2B5EF4-FFF2-40B4-BE49-F238E27FC236}">
                <a16:creationId xmlns:a16="http://schemas.microsoft.com/office/drawing/2014/main" id="{F0CD059A-E561-4F16-9856-3DD4118693D9}"/>
              </a:ext>
            </a:extLst>
          </p:cNvPr>
          <p:cNvSpPr>
            <a:spLocks noGrp="1"/>
          </p:cNvSpPr>
          <p:nvPr>
            <p:ph idx="1"/>
          </p:nvPr>
        </p:nvSpPr>
        <p:spPr>
          <a:xfrm>
            <a:off x="522888" y="1825625"/>
            <a:ext cx="6949329" cy="4351338"/>
          </a:xfrm>
        </p:spPr>
        <p:txBody>
          <a:bodyPr vert="horz" lIns="91440" tIns="45720" rIns="91440" bIns="45720" rtlCol="0" anchor="t">
            <a:normAutofit/>
          </a:bodyPr>
          <a:lstStyle/>
          <a:p>
            <a:pPr marL="0" indent="0">
              <a:lnSpc>
                <a:spcPct val="100000"/>
              </a:lnSpc>
              <a:spcBef>
                <a:spcPts val="600"/>
              </a:spcBef>
              <a:spcAft>
                <a:spcPts val="1800"/>
              </a:spcAft>
              <a:buNone/>
            </a:pPr>
            <a:r>
              <a:rPr lang="en-US" sz="2800" b="1" dirty="0">
                <a:latin typeface="Arial"/>
                <a:cs typeface="Arial"/>
              </a:rPr>
              <a:t>How can crowdsourcing data enhance Traffic Incident Management (TIM)?</a:t>
            </a:r>
            <a:endParaRPr lang="en-US" sz="2800" b="1" dirty="0"/>
          </a:p>
          <a:p>
            <a:pPr marL="514350" indent="-514350">
              <a:buAutoNum type="alphaUcPeriod"/>
            </a:pPr>
            <a:r>
              <a:rPr lang="en-US" sz="2400" dirty="0">
                <a:latin typeface="Arial"/>
                <a:cs typeface="Arial"/>
              </a:rPr>
              <a:t>Faster incident detection.</a:t>
            </a:r>
          </a:p>
          <a:p>
            <a:pPr marL="514350" indent="-514350">
              <a:buFont typeface="+mj-lt"/>
              <a:buAutoNum type="alphaUcPeriod"/>
            </a:pPr>
            <a:r>
              <a:rPr lang="en-US" sz="2400" dirty="0">
                <a:latin typeface="Arial"/>
                <a:cs typeface="Arial"/>
              </a:rPr>
              <a:t>Identification of back of queues.</a:t>
            </a:r>
          </a:p>
          <a:p>
            <a:pPr marL="514350" indent="-514350">
              <a:buFont typeface="+mj-lt"/>
              <a:buAutoNum type="alphaUcPeriod"/>
            </a:pPr>
            <a:r>
              <a:rPr lang="en-US" sz="2400" dirty="0">
                <a:latin typeface="Arial"/>
                <a:cs typeface="Arial"/>
              </a:rPr>
              <a:t>Alerting drivers to the presence of roadside responders.</a:t>
            </a:r>
          </a:p>
          <a:p>
            <a:pPr marL="514350" indent="-514350">
              <a:buFont typeface="+mj-lt"/>
              <a:buAutoNum type="alphaUcPeriod"/>
            </a:pPr>
            <a:r>
              <a:rPr lang="en-US" sz="2400" dirty="0">
                <a:latin typeface="Arial"/>
                <a:cs typeface="Arial"/>
              </a:rPr>
              <a:t>All of the above.</a:t>
            </a:r>
          </a:p>
          <a:p>
            <a:pPr marL="344170" indent="-344170"/>
            <a:endParaRPr lang="en-US" sz="2400" dirty="0"/>
          </a:p>
          <a:p>
            <a:pPr marL="344170" indent="-344170"/>
            <a:endParaRPr lang="en-US" sz="2800" dirty="0"/>
          </a:p>
        </p:txBody>
      </p:sp>
      <p:pic>
        <p:nvPicPr>
          <p:cNvPr id="5" name="Picture 2" descr="Image of an opened book on table, provided to enhance the slide visual appeal.">
            <a:extLst>
              <a:ext uri="{FF2B5EF4-FFF2-40B4-BE49-F238E27FC236}">
                <a16:creationId xmlns:a16="http://schemas.microsoft.com/office/drawing/2014/main" id="{7333953E-398E-47C3-8A99-435BEA150E0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23200" y="492717"/>
            <a:ext cx="4090760" cy="54493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D933A1-2835-4C09-AFED-98FA9D05EDCF}"/>
              </a:ext>
            </a:extLst>
          </p:cNvPr>
          <p:cNvSpPr txBox="1"/>
          <p:nvPr/>
        </p:nvSpPr>
        <p:spPr>
          <a:xfrm>
            <a:off x="7823200" y="5695797"/>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257175"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Unsplash</a:t>
            </a:r>
          </a:p>
        </p:txBody>
      </p:sp>
      <p:sp>
        <p:nvSpPr>
          <p:cNvPr id="8" name="TextBox 1">
            <a:extLst>
              <a:ext uri="{FF2B5EF4-FFF2-40B4-BE49-F238E27FC236}">
                <a16:creationId xmlns:a16="http://schemas.microsoft.com/office/drawing/2014/main" id="{96240BEB-BDCC-48E3-B658-505E66BC0415}"/>
              </a:ext>
            </a:extLst>
          </p:cNvPr>
          <p:cNvSpPr txBox="1"/>
          <p:nvPr/>
        </p:nvSpPr>
        <p:spPr>
          <a:xfrm>
            <a:off x="522888" y="4703570"/>
            <a:ext cx="40946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highlight>
                  <a:srgbClr val="000000"/>
                </a:highlight>
                <a:uLnTx/>
                <a:uFillTx/>
                <a:latin typeface="Arial"/>
                <a:ea typeface="+mn-ea"/>
                <a:cs typeface="Arial"/>
              </a:rPr>
              <a:t>D.  All of the above.</a:t>
            </a:r>
            <a:endParaRPr kumimoji="0" lang="en-US" sz="2400" b="1" i="0" u="none" strike="noStrike" kern="1200" cap="none" spc="0" normalizeH="0" baseline="0" noProof="0" dirty="0">
              <a:ln>
                <a:noFill/>
              </a:ln>
              <a:solidFill>
                <a:srgbClr val="FFC000"/>
              </a:solidFill>
              <a:effectLst/>
              <a:highlight>
                <a:srgbClr val="000000"/>
              </a:highlight>
              <a:uLnTx/>
              <a:uFillTx/>
              <a:latin typeface="Calibri" panose="020F0502020204030204"/>
              <a:ea typeface="+mn-ea"/>
              <a:cs typeface="Calibri"/>
            </a:endParaRPr>
          </a:p>
        </p:txBody>
      </p:sp>
      <p:sp>
        <p:nvSpPr>
          <p:cNvPr id="7" name="Slide Number Placeholder 1">
            <a:extLst>
              <a:ext uri="{FF2B5EF4-FFF2-40B4-BE49-F238E27FC236}">
                <a16:creationId xmlns:a16="http://schemas.microsoft.com/office/drawing/2014/main" id="{D0CB1253-E540-33D7-3C09-71E2E8D7809E}"/>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71</a:t>
            </a:fld>
            <a:endParaRPr lang="en-US" b="1" dirty="0">
              <a:solidFill>
                <a:schemeClr val="tx1"/>
              </a:solidFill>
            </a:endParaRPr>
          </a:p>
        </p:txBody>
      </p:sp>
    </p:spTree>
    <p:extLst>
      <p:ext uri="{BB962C8B-B14F-4D97-AF65-F5344CB8AC3E}">
        <p14:creationId xmlns:p14="http://schemas.microsoft.com/office/powerpoint/2010/main" val="66858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658567" y="365125"/>
            <a:ext cx="10425713" cy="714645"/>
          </a:xfrm>
        </p:spPr>
        <p:txBody>
          <a:bodyPr/>
          <a:lstStyle/>
          <a:p>
            <a:r>
              <a:rPr lang="en-US" dirty="0">
                <a:latin typeface="Arial"/>
                <a:cs typeface="Arial"/>
              </a:rPr>
              <a:t>TIM Crowdsourcing Resources</a:t>
            </a:r>
            <a:endParaRPr lang="en-US" dirty="0"/>
          </a:p>
        </p:txBody>
      </p:sp>
      <p:sp>
        <p:nvSpPr>
          <p:cNvPr id="3" name="Content Placeholder 2">
            <a:extLst>
              <a:ext uri="{FF2B5EF4-FFF2-40B4-BE49-F238E27FC236}">
                <a16:creationId xmlns:a16="http://schemas.microsoft.com/office/drawing/2014/main" id="{780C75CC-FE21-42FC-926F-783FC1F6F2DE}"/>
              </a:ext>
            </a:extLst>
          </p:cNvPr>
          <p:cNvSpPr>
            <a:spLocks noGrp="1"/>
          </p:cNvSpPr>
          <p:nvPr>
            <p:ph idx="1"/>
          </p:nvPr>
        </p:nvSpPr>
        <p:spPr>
          <a:xfrm>
            <a:off x="226142" y="1897626"/>
            <a:ext cx="7043338" cy="3661110"/>
          </a:xfrm>
        </p:spPr>
        <p:txBody>
          <a:bodyPr vert="horz" lIns="91440" tIns="45720" rIns="91440" bIns="45720" rtlCol="0" anchor="t">
            <a:noAutofit/>
          </a:bodyPr>
          <a:lstStyle/>
          <a:p>
            <a:pPr marL="0" indent="0">
              <a:lnSpc>
                <a:spcPct val="110000"/>
              </a:lnSpc>
              <a:spcBef>
                <a:spcPts val="0"/>
              </a:spcBef>
              <a:spcAft>
                <a:spcPts val="600"/>
              </a:spcAft>
              <a:buNone/>
            </a:pPr>
            <a:r>
              <a:rPr lang="en-US" sz="2400" b="1" dirty="0">
                <a:solidFill>
                  <a:srgbClr val="FFC000"/>
                </a:solidFill>
                <a:latin typeface="Arial"/>
                <a:cs typeface="Arial"/>
                <a:hlinkClick r:id="rId3">
                  <a:extLst>
                    <a:ext uri="{A12FA001-AC4F-418D-AE19-62706E023703}">
                      <ahyp:hlinkClr xmlns:ahyp="http://schemas.microsoft.com/office/drawing/2018/hyperlinkcolor" val="tx"/>
                    </a:ext>
                  </a:extLst>
                </a:hlinkClick>
              </a:rPr>
              <a:t>Adventures in Crowdsourcing</a:t>
            </a:r>
            <a:r>
              <a:rPr lang="en-US" sz="2400" b="1" dirty="0">
                <a:solidFill>
                  <a:srgbClr val="FFC000"/>
                </a:solidFill>
                <a:latin typeface="Arial"/>
                <a:cs typeface="Arial"/>
              </a:rPr>
              <a:t> </a:t>
            </a:r>
            <a:r>
              <a:rPr lang="en-US" sz="2400" b="1" dirty="0">
                <a:latin typeface="Arial"/>
                <a:cs typeface="Arial"/>
              </a:rPr>
              <a:t>webinars:</a:t>
            </a:r>
          </a:p>
          <a:p>
            <a:pPr marL="571500" indent="-342900">
              <a:lnSpc>
                <a:spcPct val="100000"/>
              </a:lnSpc>
              <a:spcBef>
                <a:spcPts val="0"/>
              </a:spcBef>
              <a:spcAft>
                <a:spcPts val="600"/>
              </a:spcAft>
            </a:pPr>
            <a:r>
              <a:rPr lang="en-US" sz="2400" dirty="0">
                <a:latin typeface="Arial"/>
                <a:cs typeface="Arial"/>
              </a:rPr>
              <a:t>Incident Management Tools</a:t>
            </a:r>
          </a:p>
          <a:p>
            <a:pPr marL="571500" indent="-342900">
              <a:lnSpc>
                <a:spcPct val="100000"/>
              </a:lnSpc>
              <a:spcBef>
                <a:spcPts val="0"/>
              </a:spcBef>
              <a:spcAft>
                <a:spcPts val="600"/>
              </a:spcAft>
            </a:pPr>
            <a:r>
              <a:rPr lang="en-US" sz="2400" dirty="0">
                <a:latin typeface="Arial"/>
                <a:cs typeface="Arial"/>
              </a:rPr>
              <a:t>Identifying and Managing Back of Queues</a:t>
            </a:r>
          </a:p>
          <a:p>
            <a:pPr marL="571500" indent="-342900">
              <a:lnSpc>
                <a:spcPct val="110000"/>
              </a:lnSpc>
              <a:spcBef>
                <a:spcPts val="0"/>
              </a:spcBef>
              <a:spcAft>
                <a:spcPts val="1200"/>
              </a:spcAft>
            </a:pPr>
            <a:r>
              <a:rPr lang="en-US" sz="2400" dirty="0">
                <a:latin typeface="Arial"/>
                <a:cs typeface="Arial"/>
              </a:rPr>
              <a:t>Business Case for Crowdsourced Data</a:t>
            </a:r>
          </a:p>
          <a:p>
            <a:pPr marL="0" indent="0">
              <a:lnSpc>
                <a:spcPct val="110000"/>
              </a:lnSpc>
              <a:spcBef>
                <a:spcPts val="1800"/>
              </a:spcBef>
              <a:spcAft>
                <a:spcPts val="600"/>
              </a:spcAft>
              <a:buNone/>
            </a:pPr>
            <a:r>
              <a:rPr lang="en-US" sz="2400" b="1" dirty="0">
                <a:solidFill>
                  <a:srgbClr val="FFC000"/>
                </a:solidFill>
                <a:latin typeface="Arial"/>
                <a:cs typeface="Arial"/>
                <a:hlinkClick r:id="rId4">
                  <a:extLst>
                    <a:ext uri="{A12FA001-AC4F-418D-AE19-62706E023703}">
                      <ahyp:hlinkClr xmlns:ahyp="http://schemas.microsoft.com/office/drawing/2018/hyperlinkcolor" val="tx"/>
                    </a:ext>
                  </a:extLst>
                </a:hlinkClick>
              </a:rPr>
              <a:t>Talking TIM</a:t>
            </a:r>
            <a:r>
              <a:rPr lang="en-US" sz="2400" b="1" dirty="0">
                <a:solidFill>
                  <a:srgbClr val="FFC000"/>
                </a:solidFill>
                <a:latin typeface="Arial"/>
                <a:cs typeface="Arial"/>
              </a:rPr>
              <a:t> </a:t>
            </a:r>
            <a:r>
              <a:rPr lang="en-US" sz="2400" b="1" dirty="0">
                <a:latin typeface="Arial"/>
                <a:cs typeface="Arial"/>
              </a:rPr>
              <a:t>webinars:</a:t>
            </a:r>
          </a:p>
          <a:p>
            <a:pPr marL="571500" lvl="1" indent="-342900">
              <a:lnSpc>
                <a:spcPct val="100000"/>
              </a:lnSpc>
              <a:spcBef>
                <a:spcPts val="0"/>
              </a:spcBef>
              <a:spcAft>
                <a:spcPts val="600"/>
              </a:spcAft>
            </a:pPr>
            <a:r>
              <a:rPr lang="en-US" sz="2400" dirty="0">
                <a:latin typeface="Arial"/>
                <a:cs typeface="Arial"/>
              </a:rPr>
              <a:t>Innovative Tools for Responder and Road Worker Safety (February 2021)</a:t>
            </a:r>
          </a:p>
          <a:p>
            <a:pPr marL="571500" lvl="1" indent="-342900">
              <a:lnSpc>
                <a:spcPct val="100000"/>
              </a:lnSpc>
              <a:spcBef>
                <a:spcPts val="0"/>
              </a:spcBef>
              <a:spcAft>
                <a:spcPts val="600"/>
              </a:spcAft>
            </a:pPr>
            <a:r>
              <a:rPr lang="en-US" sz="2400" dirty="0">
                <a:latin typeface="Arial"/>
                <a:cs typeface="Arial"/>
              </a:rPr>
              <a:t>Protecting the Queue (October 2020)</a:t>
            </a:r>
          </a:p>
        </p:txBody>
      </p:sp>
      <p:pic>
        <p:nvPicPr>
          <p:cNvPr id="8" name="Picture 7" descr="Image provided to enhance the slide visual appeal.  The image is of the FHWA EDC6 Crowdsourcing for Advancing Operations website.&#10;">
            <a:hlinkClick r:id="rId5"/>
            <a:extLst>
              <a:ext uri="{FF2B5EF4-FFF2-40B4-BE49-F238E27FC236}">
                <a16:creationId xmlns:a16="http://schemas.microsoft.com/office/drawing/2014/main" id="{C3A99E1F-44EB-4937-AF00-6FC59EC87C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42691" y="1985151"/>
            <a:ext cx="4171269" cy="3486060"/>
          </a:xfrm>
          <a:prstGeom prst="rect">
            <a:avLst/>
          </a:prstGeom>
        </p:spPr>
      </p:pic>
      <p:sp>
        <p:nvSpPr>
          <p:cNvPr id="9" name="Rectangle 8">
            <a:extLst>
              <a:ext uri="{FF2B5EF4-FFF2-40B4-BE49-F238E27FC236}">
                <a16:creationId xmlns:a16="http://schemas.microsoft.com/office/drawing/2014/main" id="{D30F641E-2935-4410-BC07-71A5A6CA8C56}"/>
              </a:ext>
            </a:extLst>
          </p:cNvPr>
          <p:cNvSpPr/>
          <p:nvPr/>
        </p:nvSpPr>
        <p:spPr>
          <a:xfrm>
            <a:off x="7742690" y="5471211"/>
            <a:ext cx="4171270" cy="522515"/>
          </a:xfrm>
          <a:prstGeom prst="rect">
            <a:avLst/>
          </a:prstGeom>
          <a:solidFill>
            <a:srgbClr val="5E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FHWA EDC-6 Crowdsourcing for Advancing Operation Resource Site (</a:t>
            </a: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hlinkClick r:id="rId7" action="ppaction://hlinkfile">
                  <a:extLst>
                    <a:ext uri="{A12FA001-AC4F-418D-AE19-62706E023703}">
                      <ahyp:hlinkClr xmlns:ahyp="http://schemas.microsoft.com/office/drawing/2018/hyperlinkcolor" val="tx"/>
                    </a:ext>
                  </a:extLst>
                </a:hlinkClick>
              </a:rPr>
              <a:t>bit.ly/CS4Ops</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5" name="Slide Number Placeholder 1">
            <a:extLst>
              <a:ext uri="{FF2B5EF4-FFF2-40B4-BE49-F238E27FC236}">
                <a16:creationId xmlns:a16="http://schemas.microsoft.com/office/drawing/2014/main" id="{8935E28D-5B11-5861-6318-06883B856E69}"/>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72</a:t>
            </a:fld>
            <a:endParaRPr lang="en-US" b="1" dirty="0">
              <a:solidFill>
                <a:schemeClr val="tx1"/>
              </a:solidFill>
            </a:endParaRPr>
          </a:p>
        </p:txBody>
      </p:sp>
    </p:spTree>
    <p:extLst>
      <p:ext uri="{BB962C8B-B14F-4D97-AF65-F5344CB8AC3E}">
        <p14:creationId xmlns:p14="http://schemas.microsoft.com/office/powerpoint/2010/main" val="1162024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4B31-4418-7CB3-2625-FA049D19722A}"/>
              </a:ext>
            </a:extLst>
          </p:cNvPr>
          <p:cNvSpPr>
            <a:spLocks noGrp="1"/>
          </p:cNvSpPr>
          <p:nvPr>
            <p:ph type="title"/>
          </p:nvPr>
        </p:nvSpPr>
        <p:spPr>
          <a:xfrm>
            <a:off x="425451" y="240839"/>
            <a:ext cx="11341100" cy="1401535"/>
          </a:xfrm>
        </p:spPr>
        <p:txBody>
          <a:bodyPr>
            <a:noAutofit/>
          </a:bodyPr>
          <a:lstStyle/>
          <a:p>
            <a:pPr algn="ctr">
              <a:lnSpc>
                <a:spcPct val="100000"/>
              </a:lnSpc>
              <a:tabLst>
                <a:tab pos="3657600" algn="r"/>
                <a:tab pos="3943350" algn="l"/>
              </a:tabLst>
            </a:pPr>
            <a:r>
              <a:rPr lang="en-US" b="1" dirty="0">
                <a:solidFill>
                  <a:schemeClr val="accent4"/>
                </a:solidFill>
              </a:rPr>
              <a:t>Crowdsourcing Traffic Incident Management at the New Jersey Turnpike</a:t>
            </a:r>
          </a:p>
        </p:txBody>
      </p:sp>
      <p:sp>
        <p:nvSpPr>
          <p:cNvPr id="7" name="Slide Number Placeholder 1">
            <a:extLst>
              <a:ext uri="{FF2B5EF4-FFF2-40B4-BE49-F238E27FC236}">
                <a16:creationId xmlns:a16="http://schemas.microsoft.com/office/drawing/2014/main" id="{02835660-8469-2A44-BA02-34345A517D7A}"/>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73</a:t>
            </a:fld>
            <a:endParaRPr lang="en-US" dirty="0">
              <a:solidFill>
                <a:schemeClr val="tx1"/>
              </a:solidFill>
            </a:endParaRPr>
          </a:p>
        </p:txBody>
      </p:sp>
      <p:pic>
        <p:nvPicPr>
          <p:cNvPr id="2050" name="Picture 2" descr="View from car traveling at dusk with navigation interface visible and freeway vehicle light blurred.">
            <a:extLst>
              <a:ext uri="{FF2B5EF4-FFF2-40B4-BE49-F238E27FC236}">
                <a16:creationId xmlns:a16="http://schemas.microsoft.com/office/drawing/2014/main" id="{A89DCE9C-8840-EA7E-8FC9-6ECC2ECB6AA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642374"/>
            <a:ext cx="12192000" cy="45640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8">
            <a:extLst>
              <a:ext uri="{FF2B5EF4-FFF2-40B4-BE49-F238E27FC236}">
                <a16:creationId xmlns:a16="http://schemas.microsoft.com/office/drawing/2014/main" id="{6F6E758E-4BDA-34AB-20C3-26E28722D68C}"/>
              </a:ext>
            </a:extLst>
          </p:cNvPr>
          <p:cNvSpPr txBox="1">
            <a:spLocks noChangeArrowheads="1"/>
          </p:cNvSpPr>
          <p:nvPr/>
        </p:nvSpPr>
        <p:spPr bwMode="auto">
          <a:xfrm rot="16200000">
            <a:off x="11166681" y="5245604"/>
            <a:ext cx="16599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spcBef>
                <a:spcPts val="0"/>
              </a:spcBef>
              <a:defRPr/>
            </a:pPr>
            <a:r>
              <a:rPr lang="en-US" altLang="en-US" sz="1100" dirty="0">
                <a:solidFill>
                  <a:schemeClr val="bg1">
                    <a:lumMod val="95000"/>
                  </a:schemeClr>
                </a:solidFill>
                <a:latin typeface="Arial" panose="020B0604020202020204" pitchFamily="34" charset="0"/>
                <a:ea typeface="+mn-ea"/>
                <a:cs typeface="Arial" panose="020B0604020202020204" pitchFamily="34" charset="0"/>
              </a:rPr>
              <a:t>Source: Unsplash.</a:t>
            </a:r>
          </a:p>
        </p:txBody>
      </p:sp>
    </p:spTree>
    <p:extLst>
      <p:ext uri="{BB962C8B-B14F-4D97-AF65-F5344CB8AC3E}">
        <p14:creationId xmlns:p14="http://schemas.microsoft.com/office/powerpoint/2010/main" val="1424728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9E3056-4F95-C8B0-5C55-D42723F3AA49}"/>
              </a:ext>
            </a:extLst>
          </p:cNvPr>
          <p:cNvSpPr>
            <a:spLocks noGrp="1"/>
          </p:cNvSpPr>
          <p:nvPr>
            <p:ph type="title"/>
          </p:nvPr>
        </p:nvSpPr>
        <p:spPr>
          <a:xfrm>
            <a:off x="4489591" y="1785150"/>
            <a:ext cx="7368112" cy="2852737"/>
          </a:xfrm>
        </p:spPr>
        <p:txBody>
          <a:bodyPr>
            <a:normAutofit fontScale="90000"/>
          </a:bodyPr>
          <a:lstStyle/>
          <a:p>
            <a:pPr algn="l"/>
            <a:r>
              <a:rPr lang="en-US" dirty="0"/>
              <a:t>Crowdsourcing for </a:t>
            </a:r>
            <a:br>
              <a:rPr lang="en-US" dirty="0"/>
            </a:br>
            <a:r>
              <a:rPr lang="en-US" dirty="0"/>
              <a:t>TRAFFIC INCIDENT MANAGEMENT  and TRAVELER INFORMATION</a:t>
            </a:r>
          </a:p>
        </p:txBody>
      </p:sp>
      <p:sp>
        <p:nvSpPr>
          <p:cNvPr id="4" name="Slide Number Placeholder 1">
            <a:extLst>
              <a:ext uri="{FF2B5EF4-FFF2-40B4-BE49-F238E27FC236}">
                <a16:creationId xmlns:a16="http://schemas.microsoft.com/office/drawing/2014/main" id="{83E9BC52-2F9B-7CCC-7E41-2B5DB0CB6664}"/>
              </a:ext>
            </a:extLst>
          </p:cNvPr>
          <p:cNvSpPr txBox="1">
            <a:spLocks/>
          </p:cNvSpPr>
          <p:nvPr/>
        </p:nvSpPr>
        <p:spPr>
          <a:xfrm>
            <a:off x="11766551" y="6557963"/>
            <a:ext cx="366260" cy="263918"/>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75004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EB24B-DB60-4AAE-80F7-A3720F123F58}"/>
              </a:ext>
            </a:extLst>
          </p:cNvPr>
          <p:cNvSpPr>
            <a:spLocks noGrp="1"/>
          </p:cNvSpPr>
          <p:nvPr>
            <p:ph type="title"/>
          </p:nvPr>
        </p:nvSpPr>
        <p:spPr>
          <a:xfrm>
            <a:off x="476250" y="147962"/>
            <a:ext cx="10431236" cy="640080"/>
          </a:xfrm>
        </p:spPr>
        <p:txBody>
          <a:bodyPr>
            <a:normAutofit fontScale="90000"/>
          </a:bodyPr>
          <a:lstStyle/>
          <a:p>
            <a:pPr marL="2400300" indent="-2400300">
              <a:tabLst>
                <a:tab pos="2400300" algn="l"/>
              </a:tabLst>
            </a:pPr>
            <a:r>
              <a:rPr lang="en-US" sz="6000" dirty="0">
                <a:solidFill>
                  <a:schemeClr val="bg1"/>
                </a:solidFill>
              </a:rPr>
              <a:t>TIM Timeline</a:t>
            </a:r>
          </a:p>
        </p:txBody>
      </p:sp>
      <p:sp>
        <p:nvSpPr>
          <p:cNvPr id="7" name="Content Placeholder 6">
            <a:extLst>
              <a:ext uri="{FF2B5EF4-FFF2-40B4-BE49-F238E27FC236}">
                <a16:creationId xmlns:a16="http://schemas.microsoft.com/office/drawing/2014/main" id="{2A3B1663-E187-4915-8F60-42F0D3D769FC}"/>
              </a:ext>
            </a:extLst>
          </p:cNvPr>
          <p:cNvSpPr>
            <a:spLocks noGrp="1"/>
          </p:cNvSpPr>
          <p:nvPr>
            <p:ph idx="1"/>
          </p:nvPr>
        </p:nvSpPr>
        <p:spPr>
          <a:xfrm>
            <a:off x="278040" y="1088404"/>
            <a:ext cx="5713771" cy="3545054"/>
          </a:xfrm>
        </p:spPr>
        <p:txBody>
          <a:bodyPr/>
          <a:lstStyle/>
          <a:p>
            <a:pPr marL="0" indent="0" algn="r">
              <a:lnSpc>
                <a:spcPct val="100000"/>
              </a:lnSpc>
              <a:buNone/>
            </a:pPr>
            <a:r>
              <a:rPr lang="en-US" b="1" dirty="0">
                <a:solidFill>
                  <a:schemeClr val="accent2">
                    <a:lumMod val="75000"/>
                  </a:schemeClr>
                </a:solidFill>
              </a:rPr>
              <a:t>Pennsylvania Turnpike now integrates Waze and INRIX data for quicker incident detection, more targeted incident response, broader traveler information, after action reviews, and performance analysis. </a:t>
            </a:r>
          </a:p>
        </p:txBody>
      </p:sp>
      <p:sp>
        <p:nvSpPr>
          <p:cNvPr id="8" name="Rectangle 4">
            <a:extLst>
              <a:ext uri="{FF2B5EF4-FFF2-40B4-BE49-F238E27FC236}">
                <a16:creationId xmlns:a16="http://schemas.microsoft.com/office/drawing/2014/main" id="{1C7F33CF-8804-4BCB-AD8B-FE29FB854D8C}"/>
              </a:ext>
            </a:extLst>
          </p:cNvPr>
          <p:cNvSpPr>
            <a:spLocks noChangeArrowheads="1"/>
          </p:cNvSpPr>
          <p:nvPr/>
        </p:nvSpPr>
        <p:spPr bwMode="auto">
          <a:xfrm>
            <a:off x="-1524000" y="-609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27" name="Picture 2" descr="Screenshot of the dashboard showing user selection of filters in choosing incidents on top, and the incident timeline on the bottom from incident detection to normal traffic flow. ">
            <a:extLst>
              <a:ext uri="{FF2B5EF4-FFF2-40B4-BE49-F238E27FC236}">
                <a16:creationId xmlns:a16="http://schemas.microsoft.com/office/drawing/2014/main" id="{A4A4E69A-084D-4110-8CB2-8088F262C273}"/>
              </a:ext>
            </a:extLst>
          </p:cNvPr>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a:stretch>
            <a:fillRect/>
          </a:stretch>
        </p:blipFill>
        <p:spPr bwMode="auto">
          <a:xfrm>
            <a:off x="6478436" y="1042992"/>
            <a:ext cx="5435524" cy="2926242"/>
          </a:xfrm>
          <a:prstGeom prst="rect">
            <a:avLst/>
          </a:prstGeom>
          <a:noFill/>
          <a:ln>
            <a:solidFill>
              <a:srgbClr val="137F41"/>
            </a:solidFill>
          </a:ln>
          <a:extLst>
            <a:ext uri="{909E8E84-426E-40DD-AFC4-6F175D3DCCD1}">
              <a14:hiddenFill xmlns:a14="http://schemas.microsoft.com/office/drawing/2010/main">
                <a:solidFill>
                  <a:srgbClr val="FFFFFF"/>
                </a:solidFill>
              </a14:hiddenFill>
            </a:ext>
          </a:extLst>
        </p:spPr>
      </p:pic>
      <p:pic>
        <p:nvPicPr>
          <p:cNvPr id="11" name="Picture 2" descr="Incident timeline showing time duration for each step, and source for data.">
            <a:extLst>
              <a:ext uri="{FF2B5EF4-FFF2-40B4-BE49-F238E27FC236}">
                <a16:creationId xmlns:a16="http://schemas.microsoft.com/office/drawing/2014/main" id="{11B5735E-E73A-44B6-809A-9E40045B612C}"/>
              </a:ext>
            </a:extLst>
          </p:cNvPr>
          <p:cNvPicPr>
            <a:picLocks noChangeAspect="1" noChangeArrowheads="1"/>
          </p:cNvPicPr>
          <p:nvPr/>
        </p:nvPicPr>
        <p:blipFill rotWithShape="1">
          <a:blip r:embed="rId5" r:link="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87" y="4105757"/>
            <a:ext cx="11097883" cy="27522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C673C44-FE80-0099-9907-05ED5BFBA3C0}"/>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75</a:t>
            </a:fld>
            <a:endParaRPr lang="en-US" b="1" dirty="0">
              <a:solidFill>
                <a:schemeClr val="tx1"/>
              </a:solidFill>
            </a:endParaRPr>
          </a:p>
        </p:txBody>
      </p:sp>
    </p:spTree>
    <p:extLst>
      <p:ext uri="{BB962C8B-B14F-4D97-AF65-F5344CB8AC3E}">
        <p14:creationId xmlns:p14="http://schemas.microsoft.com/office/powerpoint/2010/main" val="1421459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AE988C-E934-4B1D-BD26-F4A6ABF7CB3A}"/>
              </a:ext>
            </a:extLst>
          </p:cNvPr>
          <p:cNvSpPr>
            <a:spLocks noGrp="1"/>
          </p:cNvSpPr>
          <p:nvPr>
            <p:ph idx="1"/>
          </p:nvPr>
        </p:nvSpPr>
        <p:spPr>
          <a:xfrm>
            <a:off x="834233" y="1347019"/>
            <a:ext cx="10515600" cy="4896465"/>
          </a:xfrm>
        </p:spPr>
        <p:txBody>
          <a:bodyPr>
            <a:normAutofit fontScale="92500" lnSpcReduction="20000"/>
          </a:bodyPr>
          <a:lstStyle/>
          <a:p>
            <a:pPr marL="0" indent="0">
              <a:buNone/>
            </a:pPr>
            <a:r>
              <a:rPr lang="en-US" sz="3000" b="1" dirty="0">
                <a:solidFill>
                  <a:schemeClr val="accent2">
                    <a:lumMod val="75000"/>
                  </a:schemeClr>
                </a:solidFill>
              </a:rPr>
              <a:t>Waze</a:t>
            </a:r>
            <a:r>
              <a:rPr lang="en-US" sz="3000" b="1" dirty="0"/>
              <a:t> </a:t>
            </a:r>
            <a:r>
              <a:rPr lang="en-US" sz="3000" b="1" dirty="0">
                <a:solidFill>
                  <a:schemeClr val="accent2">
                    <a:lumMod val="75000"/>
                  </a:schemeClr>
                </a:solidFill>
              </a:rPr>
              <a:t>Connected Partner</a:t>
            </a:r>
          </a:p>
          <a:p>
            <a:pPr marL="914400" lvl="1" indent="-457200">
              <a:spcBef>
                <a:spcPts val="1200"/>
              </a:spcBef>
            </a:pPr>
            <a:r>
              <a:rPr lang="en-US" dirty="0"/>
              <a:t>Share incident and work zone data</a:t>
            </a:r>
          </a:p>
          <a:p>
            <a:pPr marL="914400" lvl="1" indent="-457200">
              <a:spcBef>
                <a:spcPts val="1200"/>
              </a:spcBef>
            </a:pPr>
            <a:r>
              <a:rPr lang="en-US" dirty="0"/>
              <a:t>PTC receives Waze data for our roadway</a:t>
            </a:r>
          </a:p>
          <a:p>
            <a:pPr marL="914400" lvl="1" indent="-457200">
              <a:spcBef>
                <a:spcPts val="1200"/>
              </a:spcBef>
            </a:pPr>
            <a:r>
              <a:rPr lang="en-US" dirty="0"/>
              <a:t>PTC can close a road in Waze</a:t>
            </a:r>
          </a:p>
          <a:p>
            <a:pPr marL="914400" lvl="1" indent="-457200">
              <a:spcBef>
                <a:spcPts val="1200"/>
              </a:spcBef>
            </a:pPr>
            <a:r>
              <a:rPr lang="en-US" dirty="0"/>
              <a:t>PTC can set speed limits and provide other safety messages and planned detours for Waze users</a:t>
            </a:r>
          </a:p>
          <a:p>
            <a:pPr marL="914400" lvl="1" indent="-457200">
              <a:spcBef>
                <a:spcPts val="1200"/>
              </a:spcBef>
            </a:pPr>
            <a:r>
              <a:rPr lang="en-US" b="1" dirty="0"/>
              <a:t>PTC will soon start dispatching via Waze </a:t>
            </a:r>
          </a:p>
          <a:p>
            <a:pPr marL="914400" lvl="1" indent="-457200">
              <a:spcBef>
                <a:spcPts val="1200"/>
              </a:spcBef>
            </a:pPr>
            <a:r>
              <a:rPr lang="en-US" b="1" dirty="0"/>
              <a:t>Working to get Waze Speeds for every mile of the Turnpike </a:t>
            </a:r>
          </a:p>
          <a:p>
            <a:pPr marL="0" lvl="1" indent="0">
              <a:spcBef>
                <a:spcPts val="1000"/>
              </a:spcBef>
              <a:buNone/>
            </a:pPr>
            <a:r>
              <a:rPr lang="en-US" sz="2800" b="1" dirty="0">
                <a:solidFill>
                  <a:schemeClr val="accent2">
                    <a:lumMod val="75000"/>
                  </a:schemeClr>
                </a:solidFill>
              </a:rPr>
              <a:t>	</a:t>
            </a:r>
          </a:p>
          <a:p>
            <a:pPr marL="0" lvl="1" indent="0">
              <a:spcBef>
                <a:spcPts val="1000"/>
              </a:spcBef>
              <a:buNone/>
            </a:pPr>
            <a:r>
              <a:rPr lang="en-US" sz="2800" b="1" dirty="0">
                <a:solidFill>
                  <a:schemeClr val="accent2">
                    <a:lumMod val="75000"/>
                  </a:schemeClr>
                </a:solidFill>
              </a:rPr>
              <a:t>INRIX Probe Speed Data Consumer</a:t>
            </a:r>
          </a:p>
          <a:p>
            <a:pPr marL="914400" lvl="1" indent="-457200">
              <a:spcBef>
                <a:spcPts val="1200"/>
              </a:spcBef>
            </a:pPr>
            <a:r>
              <a:rPr lang="en-US" dirty="0"/>
              <a:t>Pulls speed data from PTC road segments every 2-minutes</a:t>
            </a:r>
          </a:p>
          <a:p>
            <a:pPr marL="914400" lvl="1" indent="-457200">
              <a:spcBef>
                <a:spcPts val="1200"/>
              </a:spcBef>
            </a:pPr>
            <a:r>
              <a:rPr lang="en-US" dirty="0"/>
              <a:t>Prioritizes segments with greatest speed differentials</a:t>
            </a:r>
          </a:p>
          <a:p>
            <a:pPr marL="457200" lvl="1" indent="0">
              <a:spcBef>
                <a:spcPts val="1200"/>
              </a:spcBef>
              <a:buNone/>
            </a:pPr>
            <a:endParaRPr lang="en-US" dirty="0"/>
          </a:p>
          <a:p>
            <a:pPr marL="0" lvl="1" indent="0">
              <a:spcBef>
                <a:spcPts val="1000"/>
              </a:spcBef>
              <a:buNone/>
            </a:pPr>
            <a:endParaRPr lang="en-US" dirty="0"/>
          </a:p>
          <a:p>
            <a:pPr marL="457200" lvl="1" indent="0">
              <a:spcBef>
                <a:spcPts val="1200"/>
              </a:spcBef>
              <a:buNone/>
            </a:pPr>
            <a:endParaRPr lang="en-US" dirty="0"/>
          </a:p>
          <a:p>
            <a:pPr lvl="1"/>
            <a:endParaRPr lang="en-US" dirty="0"/>
          </a:p>
        </p:txBody>
      </p:sp>
      <p:sp>
        <p:nvSpPr>
          <p:cNvPr id="4" name="Title 3">
            <a:extLst>
              <a:ext uri="{FF2B5EF4-FFF2-40B4-BE49-F238E27FC236}">
                <a16:creationId xmlns:a16="http://schemas.microsoft.com/office/drawing/2014/main" id="{08E2BA38-85EA-48E7-B03E-CD551D0ADDC2}"/>
              </a:ext>
            </a:extLst>
          </p:cNvPr>
          <p:cNvSpPr>
            <a:spLocks noGrp="1"/>
          </p:cNvSpPr>
          <p:nvPr>
            <p:ph type="title"/>
          </p:nvPr>
        </p:nvSpPr>
        <p:spPr/>
        <p:txBody>
          <a:bodyPr>
            <a:normAutofit/>
          </a:bodyPr>
          <a:lstStyle/>
          <a:p>
            <a:r>
              <a:rPr lang="en-US" sz="5400" dirty="0"/>
              <a:t>PTC Crowdsources Operations </a:t>
            </a:r>
          </a:p>
        </p:txBody>
      </p:sp>
      <p:sp>
        <p:nvSpPr>
          <p:cNvPr id="5" name="Slide Number Placeholder 1">
            <a:extLst>
              <a:ext uri="{FF2B5EF4-FFF2-40B4-BE49-F238E27FC236}">
                <a16:creationId xmlns:a16="http://schemas.microsoft.com/office/drawing/2014/main" id="{BB224813-44E7-F9AA-52FF-3D187DF746AC}"/>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76</a:t>
            </a:fld>
            <a:endParaRPr lang="en-US" b="1" dirty="0">
              <a:solidFill>
                <a:schemeClr val="tx1"/>
              </a:solidFill>
            </a:endParaRPr>
          </a:p>
        </p:txBody>
      </p:sp>
    </p:spTree>
    <p:extLst>
      <p:ext uri="{BB962C8B-B14F-4D97-AF65-F5344CB8AC3E}">
        <p14:creationId xmlns:p14="http://schemas.microsoft.com/office/powerpoint/2010/main" val="31545520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D078-9B7D-40E4-9579-9C5799D8F689}"/>
              </a:ext>
            </a:extLst>
          </p:cNvPr>
          <p:cNvSpPr>
            <a:spLocks noGrp="1"/>
          </p:cNvSpPr>
          <p:nvPr>
            <p:ph type="title"/>
          </p:nvPr>
        </p:nvSpPr>
        <p:spPr/>
        <p:txBody>
          <a:bodyPr/>
          <a:lstStyle/>
          <a:p>
            <a:r>
              <a:rPr lang="en-US" dirty="0"/>
              <a:t>Early Warning Detection Tool  </a:t>
            </a:r>
          </a:p>
        </p:txBody>
      </p:sp>
      <p:pic>
        <p:nvPicPr>
          <p:cNvPr id="4" name="Content Placeholder 8">
            <a:extLst>
              <a:ext uri="{FF2B5EF4-FFF2-40B4-BE49-F238E27FC236}">
                <a16:creationId xmlns:a16="http://schemas.microsoft.com/office/drawing/2014/main" id="{108E64CA-F547-417D-9391-B1B17D860873}"/>
              </a:ext>
            </a:extLst>
          </p:cNvPr>
          <p:cNvPicPr>
            <a:picLocks noGrp="1" noChangeAspect="1"/>
          </p:cNvPicPr>
          <p:nvPr>
            <p:ph idx="1"/>
          </p:nvPr>
        </p:nvPicPr>
        <p:blipFill>
          <a:blip r:embed="rId3"/>
          <a:stretch>
            <a:fillRect/>
          </a:stretch>
        </p:blipFill>
        <p:spPr>
          <a:xfrm>
            <a:off x="357490" y="882821"/>
            <a:ext cx="11477019" cy="5368380"/>
          </a:xfrm>
          <a:prstGeom prst="rect">
            <a:avLst/>
          </a:prstGeom>
        </p:spPr>
      </p:pic>
      <p:sp>
        <p:nvSpPr>
          <p:cNvPr id="3" name="Slide Number Placeholder 1">
            <a:extLst>
              <a:ext uri="{FF2B5EF4-FFF2-40B4-BE49-F238E27FC236}">
                <a16:creationId xmlns:a16="http://schemas.microsoft.com/office/drawing/2014/main" id="{72C72E87-7FBA-8038-D575-DC863F674933}"/>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77</a:t>
            </a:fld>
            <a:endParaRPr lang="en-US" b="1" dirty="0">
              <a:solidFill>
                <a:schemeClr val="tx1"/>
              </a:solidFill>
            </a:endParaRPr>
          </a:p>
        </p:txBody>
      </p:sp>
    </p:spTree>
    <p:extLst>
      <p:ext uri="{BB962C8B-B14F-4D97-AF65-F5344CB8AC3E}">
        <p14:creationId xmlns:p14="http://schemas.microsoft.com/office/powerpoint/2010/main" val="427006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4511-3D0B-4C9B-85D1-0CD4EB5188FE}"/>
              </a:ext>
            </a:extLst>
          </p:cNvPr>
          <p:cNvSpPr>
            <a:spLocks noGrp="1"/>
          </p:cNvSpPr>
          <p:nvPr>
            <p:ph type="title"/>
          </p:nvPr>
        </p:nvSpPr>
        <p:spPr/>
        <p:txBody>
          <a:bodyPr/>
          <a:lstStyle/>
          <a:p>
            <a:r>
              <a:rPr lang="en-US" dirty="0"/>
              <a:t>Waze Dashboard</a:t>
            </a:r>
          </a:p>
        </p:txBody>
      </p:sp>
      <p:pic>
        <p:nvPicPr>
          <p:cNvPr id="8" name="Content Placeholder 7">
            <a:extLst>
              <a:ext uri="{FF2B5EF4-FFF2-40B4-BE49-F238E27FC236}">
                <a16:creationId xmlns:a16="http://schemas.microsoft.com/office/drawing/2014/main" id="{58E43530-3AED-4BFA-94B4-9F6BF078D53C}"/>
              </a:ext>
            </a:extLst>
          </p:cNvPr>
          <p:cNvPicPr>
            <a:picLocks noGrp="1" noChangeAspect="1"/>
          </p:cNvPicPr>
          <p:nvPr>
            <p:ph idx="1"/>
          </p:nvPr>
        </p:nvPicPr>
        <p:blipFill>
          <a:blip r:embed="rId3"/>
          <a:stretch>
            <a:fillRect/>
          </a:stretch>
        </p:blipFill>
        <p:spPr>
          <a:xfrm>
            <a:off x="3173771" y="1108364"/>
            <a:ext cx="8800094" cy="4948526"/>
          </a:xfrm>
        </p:spPr>
      </p:pic>
      <p:sp>
        <p:nvSpPr>
          <p:cNvPr id="9" name="TextBox 8">
            <a:extLst>
              <a:ext uri="{FF2B5EF4-FFF2-40B4-BE49-F238E27FC236}">
                <a16:creationId xmlns:a16="http://schemas.microsoft.com/office/drawing/2014/main" id="{23F4ED5B-26DF-47F4-AFA1-8ECCE3538A82}"/>
              </a:ext>
            </a:extLst>
          </p:cNvPr>
          <p:cNvSpPr txBox="1"/>
          <p:nvPr/>
        </p:nvSpPr>
        <p:spPr>
          <a:xfrm>
            <a:off x="240145" y="1636726"/>
            <a:ext cx="2933626" cy="403187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ED7D31">
                    <a:lumMod val="75000"/>
                  </a:srgbClr>
                </a:solidFill>
                <a:effectLst/>
                <a:uLnTx/>
                <a:uFillTx/>
                <a:latin typeface="Calibri"/>
                <a:ea typeface="+mn-ea"/>
                <a:cs typeface="+mn-cs"/>
              </a:rPr>
              <a:t>Real-Time   Waze alerts</a:t>
            </a:r>
          </a:p>
          <a:p>
            <a:pPr marL="285750" marR="0" lvl="0" indent="-285750" algn="l" defTabSz="4572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ED7D31">
                    <a:lumMod val="75000"/>
                  </a:srgbClr>
                </a:solidFill>
                <a:effectLst/>
                <a:uLnTx/>
                <a:uFillTx/>
                <a:latin typeface="Calibri"/>
                <a:ea typeface="+mn-ea"/>
                <a:cs typeface="+mn-cs"/>
              </a:rPr>
              <a:t>Summary report</a:t>
            </a:r>
          </a:p>
          <a:p>
            <a:pPr marL="285750" marR="0" lvl="0" indent="-285750" algn="l" defTabSz="4572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ED7D31">
                    <a:lumMod val="75000"/>
                  </a:srgbClr>
                </a:solidFill>
                <a:effectLst/>
                <a:uLnTx/>
                <a:uFillTx/>
                <a:latin typeface="Calibri"/>
                <a:ea typeface="+mn-ea"/>
                <a:cs typeface="+mn-cs"/>
              </a:rPr>
              <a:t>Closest camera</a:t>
            </a:r>
          </a:p>
          <a:p>
            <a:pPr marL="285750" marR="0" lvl="0" indent="-285750" algn="l" defTabSz="4572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ED7D31">
                    <a:lumMod val="75000"/>
                  </a:srgbClr>
                </a:solidFill>
                <a:effectLst/>
                <a:uLnTx/>
                <a:uFillTx/>
                <a:latin typeface="Calibri"/>
                <a:ea typeface="+mn-ea"/>
                <a:cs typeface="+mn-cs"/>
              </a:rPr>
              <a:t>Link to Live map</a:t>
            </a:r>
          </a:p>
          <a:p>
            <a:pPr marL="285750" marR="0" lvl="0" indent="-285750" algn="l" defTabSz="4572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ED7D31">
                    <a:lumMod val="75000"/>
                  </a:srgbClr>
                </a:solidFill>
                <a:effectLst/>
                <a:uLnTx/>
                <a:uFillTx/>
                <a:latin typeface="Calibri"/>
                <a:ea typeface="+mn-ea"/>
                <a:cs typeface="+mn-cs"/>
              </a:rPr>
              <a:t>Geolocated to MP </a:t>
            </a:r>
          </a:p>
        </p:txBody>
      </p:sp>
      <p:sp>
        <p:nvSpPr>
          <p:cNvPr id="3" name="Slide Number Placeholder 1">
            <a:extLst>
              <a:ext uri="{FF2B5EF4-FFF2-40B4-BE49-F238E27FC236}">
                <a16:creationId xmlns:a16="http://schemas.microsoft.com/office/drawing/2014/main" id="{006DF129-D1C1-DF67-12E4-AF6B22345F70}"/>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78</a:t>
            </a:fld>
            <a:endParaRPr lang="en-US" b="1" dirty="0">
              <a:solidFill>
                <a:schemeClr val="tx1"/>
              </a:solidFill>
            </a:endParaRPr>
          </a:p>
        </p:txBody>
      </p:sp>
    </p:spTree>
    <p:extLst>
      <p:ext uri="{BB962C8B-B14F-4D97-AF65-F5344CB8AC3E}">
        <p14:creationId xmlns:p14="http://schemas.microsoft.com/office/powerpoint/2010/main" val="600438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E676-6896-49D8-A295-D4DF4AE0D163}"/>
              </a:ext>
            </a:extLst>
          </p:cNvPr>
          <p:cNvSpPr>
            <a:spLocks noGrp="1"/>
          </p:cNvSpPr>
          <p:nvPr>
            <p:ph type="title"/>
          </p:nvPr>
        </p:nvSpPr>
        <p:spPr>
          <a:xfrm>
            <a:off x="944078" y="88219"/>
            <a:ext cx="10744200" cy="592818"/>
          </a:xfrm>
        </p:spPr>
        <p:txBody>
          <a:bodyPr>
            <a:normAutofit/>
          </a:bodyPr>
          <a:lstStyle/>
          <a:p>
            <a:r>
              <a:rPr lang="en-US" b="1" dirty="0">
                <a:solidFill>
                  <a:srgbClr val="FFC000"/>
                </a:solidFill>
              </a:rPr>
              <a:t>TEO/Geo Analytics Program – Metrics and Dashboards</a:t>
            </a:r>
          </a:p>
        </p:txBody>
      </p:sp>
      <p:sp>
        <p:nvSpPr>
          <p:cNvPr id="3" name="Content Placeholder 2">
            <a:extLst>
              <a:ext uri="{FF2B5EF4-FFF2-40B4-BE49-F238E27FC236}">
                <a16:creationId xmlns:a16="http://schemas.microsoft.com/office/drawing/2014/main" id="{5AA1BC61-5A95-4937-8A77-237BEAA59105}"/>
              </a:ext>
            </a:extLst>
          </p:cNvPr>
          <p:cNvSpPr>
            <a:spLocks noGrp="1"/>
          </p:cNvSpPr>
          <p:nvPr>
            <p:ph idx="1"/>
          </p:nvPr>
        </p:nvSpPr>
        <p:spPr>
          <a:xfrm>
            <a:off x="452846" y="1229298"/>
            <a:ext cx="10900954" cy="5210312"/>
          </a:xfrm>
        </p:spPr>
        <p:txBody>
          <a:bodyPr>
            <a:normAutofit lnSpcReduction="10000"/>
          </a:bodyPr>
          <a:lstStyle/>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Turnpike Interactive Mobility &amp; Safety (TIMS) v6</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TIMS v4 (Barco Wall)</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Traffic Impediments (Barco Wall)</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Work Zone Dashboard</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Deer Encounters Live</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TIMS Viewer Lite</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Traffic Impediments (Desktop)</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Waze Dashboard</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Deer Encounters Analysis</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ITS Devices for AET</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Early Warning Detection</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Active Incident Summary Window (Barco Wall)</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Incident Timeline</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CADS Reporting</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TEO Mobility Dashboard</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Executive Mobility Dashboard</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ASP Dashboard</a:t>
            </a:r>
            <a:endParaRPr lang="en-US" sz="20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rPr>
              <a:t>Work Zone Crashes Dashboard</a:t>
            </a:r>
          </a:p>
          <a:p>
            <a:pPr marL="342900" marR="0" lvl="0" indent="-342900">
              <a:spcBef>
                <a:spcPts val="0"/>
              </a:spcBef>
              <a:spcAft>
                <a:spcPts val="0"/>
              </a:spcAft>
              <a:buFont typeface="Symbol" panose="05050102010706020507" pitchFamily="18" charset="2"/>
              <a:buChar char=""/>
            </a:pPr>
            <a:r>
              <a:rPr lang="en-US" sz="2000" b="1" dirty="0">
                <a:solidFill>
                  <a:srgbClr val="FF0000"/>
                </a:solidFill>
                <a:latin typeface="Calibri" panose="020F0502020204030204" pitchFamily="34" charset="0"/>
                <a:ea typeface="Calibri" panose="020F0502020204030204" pitchFamily="34" charset="0"/>
              </a:rPr>
              <a:t>Weather Dashboard</a:t>
            </a:r>
          </a:p>
          <a:p>
            <a:pPr marL="342900" marR="0" lvl="0" indent="-342900">
              <a:spcBef>
                <a:spcPts val="0"/>
              </a:spcBef>
              <a:spcAft>
                <a:spcPts val="0"/>
              </a:spcAft>
              <a:buFont typeface="Symbol" panose="05050102010706020507" pitchFamily="18" charset="2"/>
              <a:buChar char=""/>
            </a:pPr>
            <a:r>
              <a:rPr lang="en-US" sz="2000" b="1" dirty="0">
                <a:solidFill>
                  <a:srgbClr val="FF0000"/>
                </a:solidFill>
                <a:effectLst/>
                <a:latin typeface="Calibri" panose="020F0502020204030204" pitchFamily="34" charset="0"/>
                <a:ea typeface="Calibri" panose="020F0502020204030204" pitchFamily="34" charset="0"/>
              </a:rPr>
              <a:t>Wrong Way Driver Dashboard</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08542D59-929B-485F-9F3E-0AE02FD02CC8}"/>
              </a:ext>
            </a:extLst>
          </p:cNvPr>
          <p:cNvPicPr>
            <a:picLocks noChangeAspect="1"/>
          </p:cNvPicPr>
          <p:nvPr/>
        </p:nvPicPr>
        <p:blipFill>
          <a:blip r:embed="rId3"/>
          <a:stretch>
            <a:fillRect/>
          </a:stretch>
        </p:blipFill>
        <p:spPr>
          <a:xfrm>
            <a:off x="6483532" y="1022373"/>
            <a:ext cx="5098868" cy="2549434"/>
          </a:xfrm>
          <a:prstGeom prst="rect">
            <a:avLst/>
          </a:prstGeom>
        </p:spPr>
      </p:pic>
      <p:pic>
        <p:nvPicPr>
          <p:cNvPr id="8" name="Picture 7">
            <a:extLst>
              <a:ext uri="{FF2B5EF4-FFF2-40B4-BE49-F238E27FC236}">
                <a16:creationId xmlns:a16="http://schemas.microsoft.com/office/drawing/2014/main" id="{A65DA3A8-AC5D-49AC-8C4E-AA44A6DD3A14}"/>
              </a:ext>
            </a:extLst>
          </p:cNvPr>
          <p:cNvPicPr>
            <a:picLocks noChangeAspect="1"/>
          </p:cNvPicPr>
          <p:nvPr/>
        </p:nvPicPr>
        <p:blipFill>
          <a:blip r:embed="rId4"/>
          <a:stretch>
            <a:fillRect/>
          </a:stretch>
        </p:blipFill>
        <p:spPr>
          <a:xfrm>
            <a:off x="6483532" y="3429000"/>
            <a:ext cx="5098868" cy="2639127"/>
          </a:xfrm>
          <a:prstGeom prst="rect">
            <a:avLst/>
          </a:prstGeom>
        </p:spPr>
      </p:pic>
      <p:sp>
        <p:nvSpPr>
          <p:cNvPr id="5" name="Slide Number Placeholder 1">
            <a:extLst>
              <a:ext uri="{FF2B5EF4-FFF2-40B4-BE49-F238E27FC236}">
                <a16:creationId xmlns:a16="http://schemas.microsoft.com/office/drawing/2014/main" id="{1E9B2518-5C89-CD83-113D-E753D3C9E77E}"/>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79</a:t>
            </a:fld>
            <a:endParaRPr lang="en-US" b="1" dirty="0">
              <a:solidFill>
                <a:schemeClr val="tx1"/>
              </a:solidFill>
            </a:endParaRPr>
          </a:p>
        </p:txBody>
      </p:sp>
    </p:spTree>
    <p:extLst>
      <p:ext uri="{BB962C8B-B14F-4D97-AF65-F5344CB8AC3E}">
        <p14:creationId xmlns:p14="http://schemas.microsoft.com/office/powerpoint/2010/main" val="157590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A9ED152-8926-4E5C-9D11-7693C443899D}"/>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7620000" y="206098"/>
            <a:ext cx="4572000" cy="488358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7357FD4-EED1-49CD-B938-CAD67A672035}"/>
              </a:ext>
            </a:extLst>
          </p:cNvPr>
          <p:cNvSpPr/>
          <p:nvPr/>
        </p:nvSpPr>
        <p:spPr>
          <a:xfrm>
            <a:off x="7193" y="206099"/>
            <a:ext cx="7801493" cy="4897433"/>
          </a:xfrm>
          <a:prstGeom prst="rect">
            <a:avLst/>
          </a:prstGeom>
          <a:solidFill>
            <a:srgbClr val="062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22A09AC-9853-48A9-9CD0-76919A726ACF}"/>
              </a:ext>
            </a:extLst>
          </p:cNvPr>
          <p:cNvSpPr>
            <a:spLocks noGrp="1"/>
          </p:cNvSpPr>
          <p:nvPr>
            <p:ph type="ctrTitle"/>
          </p:nvPr>
        </p:nvSpPr>
        <p:spPr>
          <a:xfrm>
            <a:off x="495300" y="463518"/>
            <a:ext cx="11315700" cy="907018"/>
          </a:xfrm>
        </p:spPr>
        <p:txBody>
          <a:bodyPr anchor="t">
            <a:normAutofit/>
          </a:bodyPr>
          <a:lstStyle/>
          <a:p>
            <a:pPr algn="l"/>
            <a:r>
              <a:rPr lang="en-US" sz="4800" dirty="0"/>
              <a:t>Webinar Agenda</a:t>
            </a:r>
          </a:p>
        </p:txBody>
      </p:sp>
      <p:sp>
        <p:nvSpPr>
          <p:cNvPr id="15" name="Content Placeholder 3">
            <a:extLst>
              <a:ext uri="{FF2B5EF4-FFF2-40B4-BE49-F238E27FC236}">
                <a16:creationId xmlns:a16="http://schemas.microsoft.com/office/drawing/2014/main" id="{F9C93373-2246-4E59-8DA7-474C5A305CB5}"/>
              </a:ext>
            </a:extLst>
          </p:cNvPr>
          <p:cNvSpPr txBox="1">
            <a:spLocks/>
          </p:cNvSpPr>
          <p:nvPr/>
        </p:nvSpPr>
        <p:spPr>
          <a:xfrm>
            <a:off x="2598931" y="3787635"/>
            <a:ext cx="2484612" cy="907018"/>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lnSpc>
                <a:spcPct val="110000"/>
              </a:lnSpc>
              <a:spcBef>
                <a:spcPts val="0"/>
              </a:spcBef>
            </a:pPr>
            <a:endParaRPr lang="en-US" sz="1800"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3830DEC-22C9-4C2A-A88B-3B1066A235B4}"/>
              </a:ext>
            </a:extLst>
          </p:cNvPr>
          <p:cNvSpPr/>
          <p:nvPr/>
        </p:nvSpPr>
        <p:spPr>
          <a:xfrm>
            <a:off x="7715751" y="192244"/>
            <a:ext cx="2055589" cy="4897434"/>
          </a:xfrm>
          <a:prstGeom prst="rect">
            <a:avLst/>
          </a:prstGeom>
          <a:gradFill flip="none" rotWithShape="1">
            <a:gsLst>
              <a:gs pos="0">
                <a:srgbClr val="062142"/>
              </a:gs>
              <a:gs pos="100000">
                <a:srgbClr val="062142">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AD4F324-CDC1-4FCD-8C05-2DA459B27451}"/>
              </a:ext>
            </a:extLst>
          </p:cNvPr>
          <p:cNvSpPr txBox="1"/>
          <p:nvPr/>
        </p:nvSpPr>
        <p:spPr>
          <a:xfrm>
            <a:off x="7037148" y="4770609"/>
            <a:ext cx="1258678" cy="369332"/>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Source:</a:t>
            </a:r>
            <a:r>
              <a:rPr lang="en-US" dirty="0">
                <a:solidFill>
                  <a:schemeClr val="bg1"/>
                </a:solidFill>
                <a:latin typeface="Arial" panose="020B0604020202020204" pitchFamily="34" charset="0"/>
                <a:cs typeface="Arial" panose="020B0604020202020204" pitchFamily="34" charset="0"/>
              </a:rPr>
              <a:t> </a:t>
            </a:r>
            <a:r>
              <a:rPr lang="en-US" sz="1000" dirty="0">
                <a:solidFill>
                  <a:schemeClr val="bg1"/>
                </a:solidFill>
                <a:latin typeface="Arial" panose="020B0604020202020204" pitchFamily="34" charset="0"/>
                <a:cs typeface="Arial" panose="020B0604020202020204" pitchFamily="34" charset="0"/>
              </a:rPr>
              <a:t>Unsplash</a:t>
            </a:r>
            <a:r>
              <a:rPr lang="en-US" sz="1100" dirty="0">
                <a:solidFill>
                  <a:schemeClr val="bg1"/>
                </a:solidFill>
                <a:latin typeface="Arial" panose="020B0604020202020204" pitchFamily="34" charset="0"/>
                <a:cs typeface="Arial" panose="020B0604020202020204" pitchFamily="34" charset="0"/>
              </a:rPr>
              <a:t>.</a:t>
            </a:r>
          </a:p>
        </p:txBody>
      </p:sp>
      <p:sp>
        <p:nvSpPr>
          <p:cNvPr id="16" name="Content Placeholder 3">
            <a:extLst>
              <a:ext uri="{FF2B5EF4-FFF2-40B4-BE49-F238E27FC236}">
                <a16:creationId xmlns:a16="http://schemas.microsoft.com/office/drawing/2014/main" id="{AEA2F04D-843F-403F-B4E3-F90D31865AD6}"/>
              </a:ext>
            </a:extLst>
          </p:cNvPr>
          <p:cNvSpPr txBox="1">
            <a:spLocks/>
          </p:cNvSpPr>
          <p:nvPr/>
        </p:nvSpPr>
        <p:spPr>
          <a:xfrm>
            <a:off x="495299" y="1370536"/>
            <a:ext cx="7124702" cy="3324118"/>
          </a:xfrm>
          <a:prstGeom prst="rect">
            <a:avLst/>
          </a:prstGeom>
        </p:spPr>
        <p:txBody>
          <a:bodyPr vert="horz" lIns="91440" tIns="45720" rIns="91440" bIns="45720" rtlCol="0" anchor="t">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marL="1597025" indent="-1597025">
              <a:spcBef>
                <a:spcPts val="0"/>
              </a:spcBef>
              <a:spcAft>
                <a:spcPts val="1800"/>
              </a:spcAft>
              <a:tabLst>
                <a:tab pos="1597025" algn="l"/>
                <a:tab pos="6748463" algn="l"/>
              </a:tabLst>
            </a:pPr>
            <a:r>
              <a:rPr lang="en-US" sz="2400" b="1" dirty="0">
                <a:solidFill>
                  <a:schemeClr val="bg1"/>
                </a:solidFill>
                <a:latin typeface="Arial" panose="020B0604020202020204" pitchFamily="34" charset="0"/>
                <a:cs typeface="Arial" panose="020B0604020202020204" pitchFamily="34" charset="0"/>
              </a:rPr>
              <a:t>1:05 p.m. 	</a:t>
            </a:r>
            <a:r>
              <a:rPr lang="en-US" sz="2400" dirty="0">
                <a:solidFill>
                  <a:schemeClr val="bg1"/>
                </a:solidFill>
                <a:latin typeface="Arial" panose="020B0604020202020204" pitchFamily="34" charset="0"/>
                <a:cs typeface="Arial" panose="020B0604020202020204" pitchFamily="34" charset="0"/>
              </a:rPr>
              <a:t>Crowdsourcing Innovation and      Course Background</a:t>
            </a:r>
          </a:p>
          <a:p>
            <a:pPr marL="1597025" indent="-1597025">
              <a:spcBef>
                <a:spcPts val="0"/>
              </a:spcBef>
              <a:spcAft>
                <a:spcPts val="1800"/>
              </a:spcAft>
              <a:tabLst>
                <a:tab pos="1597025" algn="l"/>
                <a:tab pos="6748463" algn="l"/>
              </a:tabLst>
            </a:pPr>
            <a:r>
              <a:rPr lang="en-US" sz="2400" b="1" dirty="0">
                <a:solidFill>
                  <a:schemeClr val="bg1"/>
                </a:solidFill>
                <a:latin typeface="Arial" panose="020B0604020202020204" pitchFamily="34" charset="0"/>
                <a:cs typeface="Arial" panose="020B0604020202020204" pitchFamily="34" charset="0"/>
              </a:rPr>
              <a:t>1:10 p.m. 	</a:t>
            </a:r>
            <a:r>
              <a:rPr lang="en-US" sz="2400" dirty="0">
                <a:solidFill>
                  <a:schemeClr val="bg1"/>
                </a:solidFill>
                <a:latin typeface="Arial" panose="020B0604020202020204" pitchFamily="34" charset="0"/>
                <a:cs typeface="Arial" panose="020B0604020202020204" pitchFamily="34" charset="0"/>
              </a:rPr>
              <a:t>Traveler Information Module</a:t>
            </a:r>
          </a:p>
          <a:p>
            <a:pPr marL="1597025" indent="-1597025">
              <a:spcBef>
                <a:spcPts val="0"/>
              </a:spcBef>
              <a:spcAft>
                <a:spcPts val="1800"/>
              </a:spcAft>
              <a:tabLst>
                <a:tab pos="1597025" algn="l"/>
                <a:tab pos="6748463" algn="l"/>
              </a:tabLst>
            </a:pPr>
            <a:r>
              <a:rPr lang="en-US" sz="2400" b="1" dirty="0">
                <a:solidFill>
                  <a:schemeClr val="bg1"/>
                </a:solidFill>
                <a:latin typeface="Arial" panose="020B0604020202020204" pitchFamily="34" charset="0"/>
                <a:cs typeface="Arial" panose="020B0604020202020204" pitchFamily="34" charset="0"/>
              </a:rPr>
              <a:t>1:35 p.m. 	</a:t>
            </a:r>
            <a:r>
              <a:rPr lang="en-US" sz="2400" dirty="0">
                <a:solidFill>
                  <a:schemeClr val="bg1"/>
                </a:solidFill>
                <a:latin typeface="Arial" panose="020B0604020202020204" pitchFamily="34" charset="0"/>
                <a:cs typeface="Arial" panose="020B0604020202020204" pitchFamily="34" charset="0"/>
              </a:rPr>
              <a:t>TIM Module</a:t>
            </a:r>
          </a:p>
          <a:p>
            <a:pPr marL="1597025" indent="-1597025">
              <a:spcBef>
                <a:spcPts val="0"/>
              </a:spcBef>
              <a:spcAft>
                <a:spcPts val="1800"/>
              </a:spcAft>
              <a:tabLst>
                <a:tab pos="1597025" algn="l"/>
                <a:tab pos="6748463" algn="l"/>
              </a:tabLst>
            </a:pPr>
            <a:r>
              <a:rPr lang="en-US" sz="2400" b="1" dirty="0">
                <a:solidFill>
                  <a:schemeClr val="bg1"/>
                </a:solidFill>
                <a:latin typeface="Arial" panose="020B0604020202020204" pitchFamily="34" charset="0"/>
                <a:cs typeface="Arial" panose="020B0604020202020204" pitchFamily="34" charset="0"/>
              </a:rPr>
              <a:t>1:55 p.m. 	</a:t>
            </a:r>
            <a:r>
              <a:rPr lang="en-US" sz="2400" dirty="0">
                <a:solidFill>
                  <a:schemeClr val="bg1"/>
                </a:solidFill>
                <a:latin typeface="Arial" panose="020B0604020202020204" pitchFamily="34" charset="0"/>
                <a:cs typeface="Arial" panose="020B0604020202020204" pitchFamily="34" charset="0"/>
              </a:rPr>
              <a:t>TIM and Traveler Information at PTC</a:t>
            </a:r>
          </a:p>
          <a:p>
            <a:pPr marL="1597025" indent="-1597025">
              <a:spcBef>
                <a:spcPts val="0"/>
              </a:spcBef>
              <a:spcAft>
                <a:spcPts val="1800"/>
              </a:spcAft>
              <a:tabLst>
                <a:tab pos="1597025" algn="l"/>
                <a:tab pos="6748463" algn="l"/>
              </a:tabLst>
            </a:pPr>
            <a:r>
              <a:rPr lang="en-US" sz="2400" b="1" dirty="0">
                <a:solidFill>
                  <a:schemeClr val="bg1"/>
                </a:solidFill>
                <a:latin typeface="Arial" panose="020B0604020202020204" pitchFamily="34" charset="0"/>
                <a:cs typeface="Arial" panose="020B0604020202020204" pitchFamily="34" charset="0"/>
              </a:rPr>
              <a:t>2:10 p.m.</a:t>
            </a:r>
            <a:r>
              <a:rPr lang="en-US" sz="2400" dirty="0">
                <a:solidFill>
                  <a:schemeClr val="bg1"/>
                </a:solidFill>
                <a:latin typeface="Arial" panose="020B0604020202020204" pitchFamily="34" charset="0"/>
                <a:cs typeface="Arial" panose="020B0604020202020204" pitchFamily="34" charset="0"/>
              </a:rPr>
              <a:t>	Question and Answer</a:t>
            </a:r>
            <a:endParaRPr lang="en-US" b="1" dirty="0">
              <a:solidFill>
                <a:schemeClr val="bg1"/>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70234241-A9CA-8C76-E548-82241D130EB5}"/>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8</a:t>
            </a:fld>
            <a:endParaRPr lang="en-US" dirty="0">
              <a:solidFill>
                <a:schemeClr val="tx1"/>
              </a:solidFill>
            </a:endParaRPr>
          </a:p>
        </p:txBody>
      </p:sp>
      <p:sp>
        <p:nvSpPr>
          <p:cNvPr id="3" name="TextBox 2">
            <a:extLst>
              <a:ext uri="{FF2B5EF4-FFF2-40B4-BE49-F238E27FC236}">
                <a16:creationId xmlns:a16="http://schemas.microsoft.com/office/drawing/2014/main" id="{B1D1F202-9E0D-F4B8-7DE0-AA94FD8CCFFA}"/>
              </a:ext>
            </a:extLst>
          </p:cNvPr>
          <p:cNvSpPr txBox="1"/>
          <p:nvPr/>
        </p:nvSpPr>
        <p:spPr>
          <a:xfrm>
            <a:off x="495298" y="4707500"/>
            <a:ext cx="1886157"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*EDT Time Zone</a:t>
            </a:r>
          </a:p>
        </p:txBody>
      </p:sp>
    </p:spTree>
    <p:extLst>
      <p:ext uri="{BB962C8B-B14F-4D97-AF65-F5344CB8AC3E}">
        <p14:creationId xmlns:p14="http://schemas.microsoft.com/office/powerpoint/2010/main" val="501821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FC6B86-29EA-4EAC-9760-CBB81DE11055}"/>
              </a:ext>
            </a:extLst>
          </p:cNvPr>
          <p:cNvSpPr>
            <a:spLocks noGrp="1"/>
          </p:cNvSpPr>
          <p:nvPr>
            <p:ph sz="half" idx="1"/>
          </p:nvPr>
        </p:nvSpPr>
        <p:spPr>
          <a:xfrm>
            <a:off x="7472517" y="2027479"/>
            <a:ext cx="3805084" cy="3639450"/>
          </a:xfrm>
        </p:spPr>
        <p:txBody>
          <a:bodyPr vert="horz" lIns="91440" tIns="45720" rIns="91440" bIns="45720" rtlCol="0" anchor="ctr">
            <a:normAutofit/>
          </a:bodyPr>
          <a:lstStyle/>
          <a:p>
            <a:r>
              <a:rPr lang="en-US" sz="2400" dirty="0"/>
              <a:t>Activated with light bar</a:t>
            </a:r>
          </a:p>
          <a:p>
            <a:r>
              <a:rPr lang="en-US" sz="2400" dirty="0"/>
              <a:t>178 vehicles </a:t>
            </a:r>
          </a:p>
          <a:p>
            <a:r>
              <a:rPr lang="en-US" sz="2400" dirty="0"/>
              <a:t>½ mile alert</a:t>
            </a:r>
          </a:p>
          <a:p>
            <a:r>
              <a:rPr lang="en-US" sz="2400" dirty="0"/>
              <a:t>Over 7 million driver alerts in the first half year</a:t>
            </a:r>
          </a:p>
        </p:txBody>
      </p:sp>
      <p:sp>
        <p:nvSpPr>
          <p:cNvPr id="7" name="Title 6">
            <a:extLst>
              <a:ext uri="{FF2B5EF4-FFF2-40B4-BE49-F238E27FC236}">
                <a16:creationId xmlns:a16="http://schemas.microsoft.com/office/drawing/2014/main" id="{58CA8077-76C5-4DA7-B17C-D24A7CD430FE}"/>
              </a:ext>
            </a:extLst>
          </p:cNvPr>
          <p:cNvSpPr>
            <a:spLocks noGrp="1"/>
          </p:cNvSpPr>
          <p:nvPr>
            <p:ph type="title"/>
          </p:nvPr>
        </p:nvSpPr>
        <p:spPr/>
        <p:txBody>
          <a:bodyPr/>
          <a:lstStyle/>
          <a:p>
            <a:r>
              <a:rPr lang="en-US" dirty="0"/>
              <a:t>HAAS Alerts</a:t>
            </a:r>
          </a:p>
        </p:txBody>
      </p:sp>
      <p:sp>
        <p:nvSpPr>
          <p:cNvPr id="8" name="TextBox 7">
            <a:extLst>
              <a:ext uri="{FF2B5EF4-FFF2-40B4-BE49-F238E27FC236}">
                <a16:creationId xmlns:a16="http://schemas.microsoft.com/office/drawing/2014/main" id="{EB4E5339-CF18-41E4-83C8-DCC7183BD3A9}"/>
              </a:ext>
            </a:extLst>
          </p:cNvPr>
          <p:cNvSpPr txBox="1"/>
          <p:nvPr/>
        </p:nvSpPr>
        <p:spPr>
          <a:xfrm>
            <a:off x="432619" y="978300"/>
            <a:ext cx="1015465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Digital Alerts that go to Waze to tell drivers to Move Over for emergency vehicles that are on scene on the roadway</a:t>
            </a:r>
          </a:p>
        </p:txBody>
      </p:sp>
      <p:pic>
        <p:nvPicPr>
          <p:cNvPr id="13" name="Picture 12">
            <a:extLst>
              <a:ext uri="{FF2B5EF4-FFF2-40B4-BE49-F238E27FC236}">
                <a16:creationId xmlns:a16="http://schemas.microsoft.com/office/drawing/2014/main" id="{A63AB50D-A78E-4469-A134-41DAB4441062}"/>
              </a:ext>
            </a:extLst>
          </p:cNvPr>
          <p:cNvPicPr/>
          <p:nvPr/>
        </p:nvPicPr>
        <p:blipFill rotWithShape="1">
          <a:blip r:embed="rId3"/>
          <a:srcRect l="25008" b="9435"/>
          <a:stretch/>
        </p:blipFill>
        <p:spPr>
          <a:xfrm>
            <a:off x="550606" y="2027479"/>
            <a:ext cx="6498949" cy="4464761"/>
          </a:xfrm>
          <a:prstGeom prst="rect">
            <a:avLst/>
          </a:prstGeom>
          <a:ln>
            <a:noFill/>
          </a:ln>
          <a:effectLst>
            <a:outerShdw blurRad="292100" dist="139700" dir="2700000" algn="tl" rotWithShape="0">
              <a:srgbClr val="333333">
                <a:alpha val="65000"/>
              </a:srgbClr>
            </a:outerShdw>
          </a:effectLst>
        </p:spPr>
      </p:pic>
      <p:sp>
        <p:nvSpPr>
          <p:cNvPr id="4" name="Slide Number Placeholder 1">
            <a:extLst>
              <a:ext uri="{FF2B5EF4-FFF2-40B4-BE49-F238E27FC236}">
                <a16:creationId xmlns:a16="http://schemas.microsoft.com/office/drawing/2014/main" id="{6B582DA2-D99D-E37A-FD1F-9F2364A1DE66}"/>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80</a:t>
            </a:fld>
            <a:endParaRPr lang="en-US" b="1" dirty="0">
              <a:solidFill>
                <a:schemeClr val="tx1"/>
              </a:solidFill>
            </a:endParaRPr>
          </a:p>
        </p:txBody>
      </p:sp>
    </p:spTree>
    <p:extLst>
      <p:ext uri="{BB962C8B-B14F-4D97-AF65-F5344CB8AC3E}">
        <p14:creationId xmlns:p14="http://schemas.microsoft.com/office/powerpoint/2010/main" val="126459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026AE4-D220-506D-25ED-CEEE5177BC92}"/>
              </a:ext>
            </a:extLst>
          </p:cNvPr>
          <p:cNvSpPr>
            <a:spLocks noGrp="1"/>
          </p:cNvSpPr>
          <p:nvPr>
            <p:ph type="ctrTitle"/>
          </p:nvPr>
        </p:nvSpPr>
        <p:spPr>
          <a:xfrm>
            <a:off x="704336" y="359926"/>
            <a:ext cx="9144000" cy="735548"/>
          </a:xfrm>
        </p:spPr>
        <p:txBody>
          <a:bodyPr>
            <a:normAutofit fontScale="90000"/>
          </a:bodyPr>
          <a:lstStyle/>
          <a:p>
            <a:pPr algn="l"/>
            <a:r>
              <a:rPr lang="en-US" sz="4800" b="1" dirty="0">
                <a:solidFill>
                  <a:srgbClr val="C31706"/>
                </a:solidFill>
                <a:latin typeface="Arial" panose="020B0604020202020204" pitchFamily="34" charset="0"/>
                <a:cs typeface="Arial" panose="020B0604020202020204" pitchFamily="34" charset="0"/>
              </a:rPr>
              <a:t>Data Sharing / Partners</a:t>
            </a:r>
          </a:p>
        </p:txBody>
      </p:sp>
      <p:sp>
        <p:nvSpPr>
          <p:cNvPr id="13" name="Rectangle 12">
            <a:extLst>
              <a:ext uri="{FF2B5EF4-FFF2-40B4-BE49-F238E27FC236}">
                <a16:creationId xmlns:a16="http://schemas.microsoft.com/office/drawing/2014/main" id="{FB5416E5-04EC-9213-F90A-E43FFF8C9284}"/>
              </a:ext>
            </a:extLst>
          </p:cNvPr>
          <p:cNvSpPr/>
          <p:nvPr/>
        </p:nvSpPr>
        <p:spPr>
          <a:xfrm>
            <a:off x="1" y="503872"/>
            <a:ext cx="708453" cy="447655"/>
          </a:xfrm>
          <a:prstGeom prst="rect">
            <a:avLst/>
          </a:prstGeom>
          <a:solidFill>
            <a:srgbClr val="C317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31706"/>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53810221-AEA3-4B56-A8CD-82C53D5EBE25}"/>
              </a:ext>
            </a:extLst>
          </p:cNvPr>
          <p:cNvGrpSpPr/>
          <p:nvPr/>
        </p:nvGrpSpPr>
        <p:grpSpPr>
          <a:xfrm>
            <a:off x="6423968" y="6086698"/>
            <a:ext cx="4716783" cy="613985"/>
            <a:chOff x="6423968" y="6086698"/>
            <a:chExt cx="4716783" cy="613985"/>
          </a:xfrm>
        </p:grpSpPr>
        <p:pic>
          <p:nvPicPr>
            <p:cNvPr id="21" name="Picture 20">
              <a:extLst>
                <a:ext uri="{FF2B5EF4-FFF2-40B4-BE49-F238E27FC236}">
                  <a16:creationId xmlns:a16="http://schemas.microsoft.com/office/drawing/2014/main" id="{1B37C022-D60A-4A83-AB6D-21CED565D0A1}"/>
                </a:ext>
              </a:extLst>
            </p:cNvPr>
            <p:cNvPicPr>
              <a:picLocks noChangeAspect="1"/>
            </p:cNvPicPr>
            <p:nvPr/>
          </p:nvPicPr>
          <p:blipFill>
            <a:blip r:embed="rId3"/>
            <a:stretch>
              <a:fillRect/>
            </a:stretch>
          </p:blipFill>
          <p:spPr>
            <a:xfrm>
              <a:off x="8979071" y="6394177"/>
              <a:ext cx="2161680" cy="306506"/>
            </a:xfrm>
            <a:prstGeom prst="rect">
              <a:avLst/>
            </a:prstGeom>
          </p:spPr>
        </p:pic>
        <p:sp>
          <p:nvSpPr>
            <p:cNvPr id="22" name="Subtitle 2">
              <a:extLst>
                <a:ext uri="{FF2B5EF4-FFF2-40B4-BE49-F238E27FC236}">
                  <a16:creationId xmlns:a16="http://schemas.microsoft.com/office/drawing/2014/main" id="{83C21431-C020-48F8-A5F9-FCDEFD5C0E17}"/>
                </a:ext>
              </a:extLst>
            </p:cNvPr>
            <p:cNvSpPr txBox="1">
              <a:spLocks/>
            </p:cNvSpPr>
            <p:nvPr/>
          </p:nvSpPr>
          <p:spPr>
            <a:xfrm>
              <a:off x="6423968" y="6086698"/>
              <a:ext cx="1561324" cy="2890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50" b="1" i="0" u="none" strike="noStrike" kern="1200" cap="none" spc="0" normalizeH="0" baseline="0" noProof="0" dirty="0">
                  <a:ln>
                    <a:noFill/>
                  </a:ln>
                  <a:solidFill>
                    <a:srgbClr val="121F45"/>
                  </a:solidFill>
                  <a:effectLst/>
                  <a:uLnTx/>
                  <a:uFillTx/>
                  <a:latin typeface="Arial" panose="020B0604020202020204" pitchFamily="34" charset="0"/>
                  <a:ea typeface="+mn-ea"/>
                  <a:cs typeface="Arial" panose="020B0604020202020204" pitchFamily="34" charset="0"/>
                </a:rPr>
                <a:t>In Partnership With:</a:t>
              </a:r>
            </a:p>
          </p:txBody>
        </p:sp>
        <p:sp>
          <p:nvSpPr>
            <p:cNvPr id="23" name="Subtitle 2">
              <a:extLst>
                <a:ext uri="{FF2B5EF4-FFF2-40B4-BE49-F238E27FC236}">
                  <a16:creationId xmlns:a16="http://schemas.microsoft.com/office/drawing/2014/main" id="{977C6B5B-29AF-445F-A40A-02067F044A70}"/>
                </a:ext>
              </a:extLst>
            </p:cNvPr>
            <p:cNvSpPr txBox="1">
              <a:spLocks/>
            </p:cNvSpPr>
            <p:nvPr/>
          </p:nvSpPr>
          <p:spPr>
            <a:xfrm>
              <a:off x="8879839" y="6086698"/>
              <a:ext cx="722187" cy="2890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50" b="1" i="0" u="none" strike="noStrike" kern="1200" cap="none" spc="0" normalizeH="0" baseline="0" noProof="0" dirty="0">
                  <a:ln>
                    <a:noFill/>
                  </a:ln>
                  <a:solidFill>
                    <a:srgbClr val="121F45"/>
                  </a:solidFill>
                  <a:effectLst/>
                  <a:uLnTx/>
                  <a:uFillTx/>
                  <a:latin typeface="Arial" panose="020B0604020202020204" pitchFamily="34" charset="0"/>
                  <a:ea typeface="+mn-ea"/>
                  <a:cs typeface="Arial" panose="020B0604020202020204" pitchFamily="34" charset="0"/>
                </a:rPr>
                <a:t>Built By:</a:t>
              </a:r>
            </a:p>
          </p:txBody>
        </p:sp>
        <p:pic>
          <p:nvPicPr>
            <p:cNvPr id="24" name="Picture 23" descr="Icon&#10;&#10;Description automatically generated with low confidence">
              <a:extLst>
                <a:ext uri="{FF2B5EF4-FFF2-40B4-BE49-F238E27FC236}">
                  <a16:creationId xmlns:a16="http://schemas.microsoft.com/office/drawing/2014/main" id="{2E0C3EE6-7FB2-4BCA-AB6D-7C5C77EA27B4}"/>
                </a:ext>
              </a:extLst>
            </p:cNvPr>
            <p:cNvPicPr>
              <a:picLocks noChangeAspect="1"/>
            </p:cNvPicPr>
            <p:nvPr/>
          </p:nvPicPr>
          <p:blipFill>
            <a:blip r:embed="rId4"/>
            <a:stretch>
              <a:fillRect/>
            </a:stretch>
          </p:blipFill>
          <p:spPr>
            <a:xfrm>
              <a:off x="6517560" y="6317438"/>
              <a:ext cx="1951972" cy="383245"/>
            </a:xfrm>
            <a:prstGeom prst="rect">
              <a:avLst/>
            </a:prstGeom>
          </p:spPr>
        </p:pic>
      </p:grpSp>
      <p:pic>
        <p:nvPicPr>
          <p:cNvPr id="12" name="Picture 11" descr="Text, logo&#10;&#10;Description automatically generated">
            <a:extLst>
              <a:ext uri="{FF2B5EF4-FFF2-40B4-BE49-F238E27FC236}">
                <a16:creationId xmlns:a16="http://schemas.microsoft.com/office/drawing/2014/main" id="{4D2758D6-D029-4C47-94A1-B82ADF5973D7}"/>
              </a:ext>
            </a:extLst>
          </p:cNvPr>
          <p:cNvPicPr>
            <a:picLocks noChangeAspect="1"/>
          </p:cNvPicPr>
          <p:nvPr/>
        </p:nvPicPr>
        <p:blipFill>
          <a:blip r:embed="rId5"/>
          <a:stretch>
            <a:fillRect/>
          </a:stretch>
        </p:blipFill>
        <p:spPr>
          <a:xfrm>
            <a:off x="82946" y="6077693"/>
            <a:ext cx="2032723" cy="744263"/>
          </a:xfrm>
          <a:prstGeom prst="rect">
            <a:avLst/>
          </a:prstGeom>
        </p:spPr>
      </p:pic>
      <p:pic>
        <p:nvPicPr>
          <p:cNvPr id="2" name="Picture 1">
            <a:extLst>
              <a:ext uri="{FF2B5EF4-FFF2-40B4-BE49-F238E27FC236}">
                <a16:creationId xmlns:a16="http://schemas.microsoft.com/office/drawing/2014/main" id="{1AD5F45B-F961-EC33-8D6A-4495F2FDB16E}"/>
              </a:ext>
            </a:extLst>
          </p:cNvPr>
          <p:cNvPicPr>
            <a:picLocks noChangeAspect="1"/>
          </p:cNvPicPr>
          <p:nvPr/>
        </p:nvPicPr>
        <p:blipFill>
          <a:blip r:embed="rId6"/>
          <a:stretch>
            <a:fillRect/>
          </a:stretch>
        </p:blipFill>
        <p:spPr>
          <a:xfrm>
            <a:off x="0" y="1045920"/>
            <a:ext cx="12181700" cy="5776035"/>
          </a:xfrm>
          <a:prstGeom prst="rect">
            <a:avLst/>
          </a:prstGeom>
        </p:spPr>
      </p:pic>
      <p:sp>
        <p:nvSpPr>
          <p:cNvPr id="4" name="Slide Number Placeholder 1">
            <a:extLst>
              <a:ext uri="{FF2B5EF4-FFF2-40B4-BE49-F238E27FC236}">
                <a16:creationId xmlns:a16="http://schemas.microsoft.com/office/drawing/2014/main" id="{127645DB-3AC2-549A-76C5-7A77821E9B8D}"/>
              </a:ext>
            </a:extLst>
          </p:cNvPr>
          <p:cNvSpPr txBox="1">
            <a:spLocks/>
          </p:cNvSpPr>
          <p:nvPr/>
        </p:nvSpPr>
        <p:spPr>
          <a:xfrm>
            <a:off x="11766551" y="6557963"/>
            <a:ext cx="366260" cy="263918"/>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87434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C41D8-DFDF-4946-8F0A-B06C002C9616}"/>
              </a:ext>
            </a:extLst>
          </p:cNvPr>
          <p:cNvSpPr>
            <a:spLocks noGrp="1"/>
          </p:cNvSpPr>
          <p:nvPr>
            <p:ph type="title"/>
          </p:nvPr>
        </p:nvSpPr>
        <p:spPr>
          <a:xfrm>
            <a:off x="433963" y="0"/>
            <a:ext cx="10515599" cy="932688"/>
          </a:xfrm>
        </p:spPr>
        <p:txBody>
          <a:bodyPr vert="horz" lIns="91440" tIns="45720" rIns="91440" bIns="45720" rtlCol="0" anchor="b">
            <a:normAutofit/>
          </a:bodyPr>
          <a:lstStyle/>
          <a:p>
            <a:pPr marL="0" indent="0" algn="l"/>
            <a:r>
              <a:rPr lang="en-US" sz="5400" b="1" kern="1200" dirty="0">
                <a:solidFill>
                  <a:schemeClr val="bg1"/>
                </a:solidFill>
                <a:latin typeface="+mj-lt"/>
                <a:ea typeface="+mj-ea"/>
                <a:cs typeface="+mj-cs"/>
              </a:rPr>
              <a:t>Passenger Vehicle Navigation </a:t>
            </a:r>
          </a:p>
        </p:txBody>
      </p:sp>
      <p:sp>
        <p:nvSpPr>
          <p:cNvPr id="3" name="Slide Number Placeholder 2">
            <a:extLst>
              <a:ext uri="{FF2B5EF4-FFF2-40B4-BE49-F238E27FC236}">
                <a16:creationId xmlns:a16="http://schemas.microsoft.com/office/drawing/2014/main" id="{9CA82BB0-7729-4DD4-BDEB-7039D22FC74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5FCDAA25-121F-47C4-874C-C54852C1C06C}"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Table 5">
            <a:extLst>
              <a:ext uri="{FF2B5EF4-FFF2-40B4-BE49-F238E27FC236}">
                <a16:creationId xmlns:a16="http://schemas.microsoft.com/office/drawing/2014/main" id="{38DA378D-8596-4D5B-A41C-1EFE1C320534}"/>
              </a:ext>
            </a:extLst>
          </p:cNvPr>
          <p:cNvGraphicFramePr>
            <a:graphicFrameLocks noGrp="1"/>
          </p:cNvGraphicFramePr>
          <p:nvPr>
            <p:extLst>
              <p:ext uri="{D42A27DB-BD31-4B8C-83A1-F6EECF244321}">
                <p14:modId xmlns:p14="http://schemas.microsoft.com/office/powerpoint/2010/main" val="2662998203"/>
              </p:ext>
            </p:extLst>
          </p:nvPr>
        </p:nvGraphicFramePr>
        <p:xfrm>
          <a:off x="208936" y="1110750"/>
          <a:ext cx="11776587" cy="4175291"/>
        </p:xfrm>
        <a:graphic>
          <a:graphicData uri="http://schemas.openxmlformats.org/drawingml/2006/table">
            <a:tbl>
              <a:tblPr firstRow="1" bandRow="1">
                <a:solidFill>
                  <a:schemeClr val="bg1">
                    <a:lumMod val="95000"/>
                  </a:schemeClr>
                </a:solidFill>
                <a:tableStyleId>{5C22544A-7EE6-4342-B048-85BDC9FD1C3A}</a:tableStyleId>
              </a:tblPr>
              <a:tblGrid>
                <a:gridCol w="1322093">
                  <a:extLst>
                    <a:ext uri="{9D8B030D-6E8A-4147-A177-3AD203B41FA5}">
                      <a16:colId xmlns:a16="http://schemas.microsoft.com/office/drawing/2014/main" val="3465969944"/>
                    </a:ext>
                  </a:extLst>
                </a:gridCol>
                <a:gridCol w="2038081">
                  <a:extLst>
                    <a:ext uri="{9D8B030D-6E8A-4147-A177-3AD203B41FA5}">
                      <a16:colId xmlns:a16="http://schemas.microsoft.com/office/drawing/2014/main" val="2707137358"/>
                    </a:ext>
                  </a:extLst>
                </a:gridCol>
                <a:gridCol w="2576051">
                  <a:extLst>
                    <a:ext uri="{9D8B030D-6E8A-4147-A177-3AD203B41FA5}">
                      <a16:colId xmlns:a16="http://schemas.microsoft.com/office/drawing/2014/main" val="4093586830"/>
                    </a:ext>
                  </a:extLst>
                </a:gridCol>
                <a:gridCol w="4001729">
                  <a:extLst>
                    <a:ext uri="{9D8B030D-6E8A-4147-A177-3AD203B41FA5}">
                      <a16:colId xmlns:a16="http://schemas.microsoft.com/office/drawing/2014/main" val="2360588085"/>
                    </a:ext>
                  </a:extLst>
                </a:gridCol>
                <a:gridCol w="1838633">
                  <a:extLst>
                    <a:ext uri="{9D8B030D-6E8A-4147-A177-3AD203B41FA5}">
                      <a16:colId xmlns:a16="http://schemas.microsoft.com/office/drawing/2014/main" val="1751913962"/>
                    </a:ext>
                  </a:extLst>
                </a:gridCol>
              </a:tblGrid>
              <a:tr h="1122072">
                <a:tc>
                  <a:txBody>
                    <a:bodyPr/>
                    <a:lstStyle/>
                    <a:p>
                      <a:r>
                        <a:rPr lang="en-US" sz="2800" b="1" cap="none" spc="0" dirty="0">
                          <a:solidFill>
                            <a:schemeClr val="bg1"/>
                          </a:solidFill>
                        </a:rPr>
                        <a:t>App name</a:t>
                      </a:r>
                    </a:p>
                  </a:txBody>
                  <a:tcPr marL="133391" marR="133391" marT="133391" marB="66695"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800" b="1" cap="none" spc="0" dirty="0">
                          <a:solidFill>
                            <a:schemeClr val="bg1"/>
                          </a:solidFill>
                        </a:rPr>
                        <a:t>% of nav app users</a:t>
                      </a:r>
                    </a:p>
                  </a:txBody>
                  <a:tcPr marL="133391" marR="133391" marT="133391" marB="66695"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800" b="1" cap="none" spc="0" dirty="0">
                          <a:solidFill>
                            <a:schemeClr val="bg1"/>
                          </a:solidFill>
                        </a:rPr>
                        <a:t>PTC agreement </a:t>
                      </a:r>
                    </a:p>
                  </a:txBody>
                  <a:tcPr marL="133391" marR="133391" marT="133391" marB="66695"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800" b="1" cap="none" spc="0" dirty="0">
                          <a:solidFill>
                            <a:schemeClr val="bg1"/>
                          </a:solidFill>
                        </a:rPr>
                        <a:t>What we Share </a:t>
                      </a:r>
                    </a:p>
                  </a:txBody>
                  <a:tcPr marL="133391" marR="133391" marT="133391" marB="66695" anchor="ctr">
                    <a:lnL w="12700" cmpd="sng">
                      <a:noFill/>
                    </a:lnL>
                    <a:lnR w="12700" cmpd="sng">
                      <a:noFill/>
                    </a:lnR>
                    <a:lnT w="19050" cap="flat" cmpd="sng" algn="ctr">
                      <a:noFill/>
                      <a:prstDash val="solid"/>
                    </a:lnT>
                    <a:lnB w="38100" cmpd="sng">
                      <a:noFill/>
                    </a:lnB>
                    <a:solidFill>
                      <a:schemeClr val="accent2"/>
                    </a:solidFill>
                  </a:tcPr>
                </a:tc>
                <a:tc>
                  <a:txBody>
                    <a:bodyPr/>
                    <a:lstStyle/>
                    <a:p>
                      <a:pPr algn="ctr"/>
                      <a:r>
                        <a:rPr lang="en-US" sz="2800" b="1" cap="none" spc="0" dirty="0">
                          <a:solidFill>
                            <a:schemeClr val="bg1"/>
                          </a:solidFill>
                        </a:rPr>
                        <a:t>US Users (Mil)</a:t>
                      </a:r>
                    </a:p>
                  </a:txBody>
                  <a:tcPr marL="133391" marR="133391" marT="133391" marB="66695"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590682918"/>
                  </a:ext>
                </a:extLst>
              </a:tr>
              <a:tr h="884301">
                <a:tc>
                  <a:txBody>
                    <a:bodyPr/>
                    <a:lstStyle/>
                    <a:p>
                      <a:r>
                        <a:rPr lang="en-US" sz="2400" cap="none" spc="0">
                          <a:solidFill>
                            <a:schemeClr val="tx1"/>
                          </a:solidFill>
                        </a:rPr>
                        <a:t>WAZE </a:t>
                      </a:r>
                    </a:p>
                  </a:txBody>
                  <a:tcPr marL="133391" marR="133391" marT="133391" marB="66695">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2400" cap="none" spc="0" dirty="0">
                          <a:solidFill>
                            <a:schemeClr val="tx1"/>
                          </a:solidFill>
                        </a:rPr>
                        <a:t>23%</a:t>
                      </a:r>
                    </a:p>
                  </a:txBody>
                  <a:tcPr marL="133391" marR="133391" marT="133391" marB="66695">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2400" cap="none" spc="0" dirty="0">
                          <a:solidFill>
                            <a:schemeClr val="tx1"/>
                          </a:solidFill>
                        </a:rPr>
                        <a:t>Yes – Connected Partner</a:t>
                      </a:r>
                    </a:p>
                  </a:txBody>
                  <a:tcPr marL="133391" marR="133391" marT="133391" marB="66695">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2400" cap="none" spc="0" dirty="0">
                          <a:solidFill>
                            <a:schemeClr val="tx1"/>
                          </a:solidFill>
                        </a:rPr>
                        <a:t>Crash or Work Zone Closures </a:t>
                      </a:r>
                    </a:p>
                  </a:txBody>
                  <a:tcPr marL="133391" marR="133391" marT="133391" marB="66695">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algn="ctr"/>
                      <a:r>
                        <a:rPr lang="en-US" sz="2400" cap="none" spc="0" dirty="0">
                          <a:solidFill>
                            <a:schemeClr val="tx1"/>
                          </a:solidFill>
                        </a:rPr>
                        <a:t>49.9</a:t>
                      </a:r>
                    </a:p>
                  </a:txBody>
                  <a:tcPr marL="133391" marR="133391" marT="133391" marB="66695">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519968849"/>
                  </a:ext>
                </a:extLst>
              </a:tr>
              <a:tr h="1190007">
                <a:tc>
                  <a:txBody>
                    <a:bodyPr/>
                    <a:lstStyle/>
                    <a:p>
                      <a:r>
                        <a:rPr lang="en-US" sz="2400" cap="none" spc="0" dirty="0">
                          <a:solidFill>
                            <a:schemeClr val="tx1"/>
                          </a:solidFill>
                        </a:rPr>
                        <a:t>Google maps</a:t>
                      </a:r>
                    </a:p>
                  </a:txBody>
                  <a:tcPr marL="133391" marR="133391" marT="133391" marB="66695">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2400" cap="none" spc="0" dirty="0">
                          <a:solidFill>
                            <a:schemeClr val="tx1"/>
                          </a:solidFill>
                        </a:rPr>
                        <a:t>58%</a:t>
                      </a:r>
                    </a:p>
                  </a:txBody>
                  <a:tcPr marL="133391" marR="133391" marT="133391" marB="66695">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2400" cap="none" spc="0" dirty="0">
                          <a:solidFill>
                            <a:schemeClr val="tx1"/>
                          </a:solidFill>
                        </a:rPr>
                        <a:t>Yes </a:t>
                      </a:r>
                    </a:p>
                  </a:txBody>
                  <a:tcPr marL="133391" marR="133391" marT="133391" marB="66695">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2400" cap="none" spc="0" dirty="0">
                          <a:solidFill>
                            <a:schemeClr val="tx1"/>
                          </a:solidFill>
                        </a:rPr>
                        <a:t>Live Road Closure for Crashes</a:t>
                      </a:r>
                    </a:p>
                    <a:p>
                      <a:r>
                        <a:rPr lang="en-US" sz="2400" cap="none" spc="0" dirty="0">
                          <a:solidFill>
                            <a:schemeClr val="tx1"/>
                          </a:solidFill>
                        </a:rPr>
                        <a:t>Work Zone – Future?</a:t>
                      </a:r>
                    </a:p>
                  </a:txBody>
                  <a:tcPr marL="133391" marR="133391" marT="133391" marB="66695">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a:r>
                        <a:rPr lang="en-US" sz="2400" cap="none" spc="0" dirty="0">
                          <a:solidFill>
                            <a:schemeClr val="tx1"/>
                          </a:solidFill>
                        </a:rPr>
                        <a:t>125.8</a:t>
                      </a:r>
                    </a:p>
                  </a:txBody>
                  <a:tcPr marL="133391" marR="133391" marT="133391" marB="66695">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579567847"/>
                  </a:ext>
                </a:extLst>
              </a:tr>
              <a:tr h="884301">
                <a:tc>
                  <a:txBody>
                    <a:bodyPr/>
                    <a:lstStyle/>
                    <a:p>
                      <a:r>
                        <a:rPr lang="en-US" sz="2400" cap="none" spc="0" dirty="0">
                          <a:solidFill>
                            <a:schemeClr val="tx1"/>
                          </a:solidFill>
                        </a:rPr>
                        <a:t>Apple maps</a:t>
                      </a:r>
                    </a:p>
                  </a:txBody>
                  <a:tcPr marL="133391" marR="133391" marT="133391" marB="66695">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2400" cap="none" spc="0" dirty="0">
                          <a:solidFill>
                            <a:schemeClr val="tx1"/>
                          </a:solidFill>
                        </a:rPr>
                        <a:t>11%</a:t>
                      </a:r>
                    </a:p>
                  </a:txBody>
                  <a:tcPr marL="133391" marR="133391" marT="133391" marB="66695">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2400" cap="none" spc="0" dirty="0">
                          <a:solidFill>
                            <a:schemeClr val="tx1"/>
                          </a:solidFill>
                        </a:rPr>
                        <a:t>No – in Process and testing feed </a:t>
                      </a:r>
                    </a:p>
                  </a:txBody>
                  <a:tcPr marL="133391" marR="133391" marT="133391" marB="66695">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2400" cap="none" spc="0" dirty="0">
                          <a:solidFill>
                            <a:schemeClr val="tx1"/>
                          </a:solidFill>
                        </a:rPr>
                        <a:t>Crash or Work Zone Closures </a:t>
                      </a:r>
                    </a:p>
                  </a:txBody>
                  <a:tcPr marL="133391" marR="133391" marT="133391" marB="66695">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a:r>
                        <a:rPr lang="en-US" sz="2400" cap="none" spc="0" dirty="0">
                          <a:solidFill>
                            <a:schemeClr val="tx1"/>
                          </a:solidFill>
                        </a:rPr>
                        <a:t>23.8</a:t>
                      </a:r>
                    </a:p>
                  </a:txBody>
                  <a:tcPr marL="133391" marR="133391" marT="133391" marB="66695">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029918519"/>
                  </a:ext>
                </a:extLst>
              </a:tr>
            </a:tbl>
          </a:graphicData>
        </a:graphic>
      </p:graphicFrame>
      <p:sp>
        <p:nvSpPr>
          <p:cNvPr id="2" name="Slide Number Placeholder 1">
            <a:extLst>
              <a:ext uri="{FF2B5EF4-FFF2-40B4-BE49-F238E27FC236}">
                <a16:creationId xmlns:a16="http://schemas.microsoft.com/office/drawing/2014/main" id="{55CD8B80-C1FF-39D9-44F5-785140FA4D08}"/>
              </a:ext>
            </a:extLst>
          </p:cNvPr>
          <p:cNvSpPr txBox="1">
            <a:spLocks/>
          </p:cNvSpPr>
          <p:nvPr/>
        </p:nvSpPr>
        <p:spPr>
          <a:xfrm>
            <a:off x="11766551" y="6557963"/>
            <a:ext cx="366260" cy="263918"/>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tint val="75000"/>
                  </a:schemeClr>
                </a:solidFill>
                <a:latin typeface="Myriad Pro"/>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27CD50-890E-4B42-9184-3B68D8CA0906}" type="slidenum">
              <a:rPr lang="en-US" b="1" smtClean="0">
                <a:solidFill>
                  <a:schemeClr val="tx1"/>
                </a:solidFill>
              </a:rPr>
              <a:pPr/>
              <a:t>82</a:t>
            </a:fld>
            <a:endParaRPr lang="en-US" b="1" dirty="0">
              <a:solidFill>
                <a:schemeClr val="tx1"/>
              </a:solidFill>
            </a:endParaRPr>
          </a:p>
        </p:txBody>
      </p:sp>
    </p:spTree>
    <p:extLst>
      <p:ext uri="{BB962C8B-B14F-4D97-AF65-F5344CB8AC3E}">
        <p14:creationId xmlns:p14="http://schemas.microsoft.com/office/powerpoint/2010/main" val="39284139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C41D8-DFDF-4946-8F0A-B06C002C9616}"/>
              </a:ext>
            </a:extLst>
          </p:cNvPr>
          <p:cNvSpPr>
            <a:spLocks noGrp="1"/>
          </p:cNvSpPr>
          <p:nvPr>
            <p:ph type="title"/>
          </p:nvPr>
        </p:nvSpPr>
        <p:spPr>
          <a:xfrm>
            <a:off x="443795" y="0"/>
            <a:ext cx="10515599" cy="932688"/>
          </a:xfrm>
        </p:spPr>
        <p:txBody>
          <a:bodyPr vert="horz" lIns="91440" tIns="45720" rIns="91440" bIns="45720" rtlCol="0" anchor="b">
            <a:normAutofit/>
          </a:bodyPr>
          <a:lstStyle/>
          <a:p>
            <a:pPr marL="0" indent="0" algn="l"/>
            <a:r>
              <a:rPr lang="en-US" sz="5400" b="1" kern="1200" dirty="0">
                <a:solidFill>
                  <a:schemeClr val="bg1"/>
                </a:solidFill>
                <a:latin typeface="+mj-lt"/>
                <a:ea typeface="+mj-ea"/>
                <a:cs typeface="+mj-cs"/>
              </a:rPr>
              <a:t>Commercial Vehicle Navigation </a:t>
            </a:r>
          </a:p>
        </p:txBody>
      </p:sp>
      <p:sp>
        <p:nvSpPr>
          <p:cNvPr id="3" name="Slide Number Placeholder 2">
            <a:extLst>
              <a:ext uri="{FF2B5EF4-FFF2-40B4-BE49-F238E27FC236}">
                <a16:creationId xmlns:a16="http://schemas.microsoft.com/office/drawing/2014/main" id="{9CA82BB0-7729-4DD4-BDEB-7039D22FC74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5FCDAA25-121F-47C4-874C-C54852C1C06C}"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Table 5" descr="dsfdsfaf">
            <a:extLst>
              <a:ext uri="{FF2B5EF4-FFF2-40B4-BE49-F238E27FC236}">
                <a16:creationId xmlns:a16="http://schemas.microsoft.com/office/drawing/2014/main" id="{38DA378D-8596-4D5B-A41C-1EFE1C320534}"/>
              </a:ext>
            </a:extLst>
          </p:cNvPr>
          <p:cNvGraphicFramePr>
            <a:graphicFrameLocks noGrp="1"/>
          </p:cNvGraphicFramePr>
          <p:nvPr>
            <p:extLst>
              <p:ext uri="{D42A27DB-BD31-4B8C-83A1-F6EECF244321}">
                <p14:modId xmlns:p14="http://schemas.microsoft.com/office/powerpoint/2010/main" val="1527907663"/>
              </p:ext>
            </p:extLst>
          </p:nvPr>
        </p:nvGraphicFramePr>
        <p:xfrm>
          <a:off x="100096" y="932688"/>
          <a:ext cx="11666455" cy="5925311"/>
        </p:xfrm>
        <a:graphic>
          <a:graphicData uri="http://schemas.openxmlformats.org/drawingml/2006/table">
            <a:tbl>
              <a:tblPr firstRow="1" bandRow="1">
                <a:solidFill>
                  <a:schemeClr val="bg1">
                    <a:lumMod val="95000"/>
                  </a:schemeClr>
                </a:solidFill>
                <a:tableStyleId>{5C22544A-7EE6-4342-B048-85BDC9FD1C3A}</a:tableStyleId>
              </a:tblPr>
              <a:tblGrid>
                <a:gridCol w="3505879">
                  <a:extLst>
                    <a:ext uri="{9D8B030D-6E8A-4147-A177-3AD203B41FA5}">
                      <a16:colId xmlns:a16="http://schemas.microsoft.com/office/drawing/2014/main" val="3465969944"/>
                    </a:ext>
                  </a:extLst>
                </a:gridCol>
                <a:gridCol w="5973374">
                  <a:extLst>
                    <a:ext uri="{9D8B030D-6E8A-4147-A177-3AD203B41FA5}">
                      <a16:colId xmlns:a16="http://schemas.microsoft.com/office/drawing/2014/main" val="4093586830"/>
                    </a:ext>
                  </a:extLst>
                </a:gridCol>
                <a:gridCol w="2187202">
                  <a:extLst>
                    <a:ext uri="{9D8B030D-6E8A-4147-A177-3AD203B41FA5}">
                      <a16:colId xmlns:a16="http://schemas.microsoft.com/office/drawing/2014/main" val="2360588085"/>
                    </a:ext>
                  </a:extLst>
                </a:gridCol>
              </a:tblGrid>
              <a:tr h="668075">
                <a:tc>
                  <a:txBody>
                    <a:bodyPr/>
                    <a:lstStyle/>
                    <a:p>
                      <a:r>
                        <a:rPr lang="en-US" sz="2800" b="1" cap="none" spc="0" dirty="0">
                          <a:solidFill>
                            <a:schemeClr val="bg1"/>
                          </a:solidFill>
                        </a:rPr>
                        <a:t>App name</a:t>
                      </a:r>
                    </a:p>
                  </a:txBody>
                  <a:tcPr marL="155088" marR="155088" marT="155088" marB="77543"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800" b="1" cap="none" spc="0" dirty="0">
                          <a:solidFill>
                            <a:schemeClr val="bg1"/>
                          </a:solidFill>
                        </a:rPr>
                        <a:t>PTC agreement </a:t>
                      </a:r>
                    </a:p>
                  </a:txBody>
                  <a:tcPr marL="155088" marR="155088" marT="155088" marB="77543"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800" b="1" cap="none" spc="0" dirty="0">
                          <a:solidFill>
                            <a:schemeClr val="bg1"/>
                          </a:solidFill>
                        </a:rPr>
                        <a:t>Time Frame</a:t>
                      </a:r>
                    </a:p>
                  </a:txBody>
                  <a:tcPr marL="155088" marR="155088" marT="155088" marB="77543"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590682918"/>
                  </a:ext>
                </a:extLst>
              </a:tr>
              <a:tr h="870963">
                <a:tc>
                  <a:txBody>
                    <a:bodyPr/>
                    <a:lstStyle/>
                    <a:p>
                      <a:r>
                        <a:rPr lang="en-US" sz="1800" cap="none" spc="0" dirty="0">
                          <a:solidFill>
                            <a:schemeClr val="tx1"/>
                          </a:solidFill>
                        </a:rPr>
                        <a:t>Trimble – In most ELD devices and GPS units</a:t>
                      </a:r>
                    </a:p>
                  </a:txBody>
                  <a:tcPr marL="155088" marR="155088" marT="155088" marB="77543">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1800" cap="none" spc="0" dirty="0">
                          <a:solidFill>
                            <a:schemeClr val="tx1"/>
                          </a:solidFill>
                        </a:rPr>
                        <a:t>Yes – Starting to test dev API – Accidents/Road </a:t>
                      </a:r>
                      <a:r>
                        <a:rPr lang="en-US" sz="1800" cap="none" spc="0" dirty="0" err="1">
                          <a:solidFill>
                            <a:schemeClr val="tx1"/>
                          </a:solidFill>
                        </a:rPr>
                        <a:t>Closurex</a:t>
                      </a:r>
                      <a:r>
                        <a:rPr lang="en-US" sz="1800" cap="none" spc="0" dirty="0">
                          <a:solidFill>
                            <a:schemeClr val="tx1"/>
                          </a:solidFill>
                        </a:rPr>
                        <a:t>/Work zone</a:t>
                      </a:r>
                    </a:p>
                  </a:txBody>
                  <a:tcPr marL="155088" marR="155088" marT="155088" marB="77543">
                    <a:lnL w="12700" cmpd="sng">
                      <a:noFill/>
                      <a:prstDash val="solid"/>
                    </a:lnL>
                    <a:lnR w="12700" cmpd="sng">
                      <a:noFill/>
                      <a:prstDash val="solid"/>
                    </a:lnR>
                    <a:lnT w="38100" cmpd="sng">
                      <a:noFill/>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800" cap="none" spc="0" dirty="0">
                          <a:solidFill>
                            <a:schemeClr val="tx1"/>
                          </a:solidFill>
                        </a:rPr>
                        <a:t>Late 2021</a:t>
                      </a:r>
                    </a:p>
                  </a:txBody>
                  <a:tcPr marL="155088" marR="155088" marT="155088" marB="77543">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519968849"/>
                  </a:ext>
                </a:extLst>
              </a:tr>
              <a:tr h="1069558">
                <a:tc>
                  <a:txBody>
                    <a:bodyPr/>
                    <a:lstStyle/>
                    <a:p>
                      <a:r>
                        <a:rPr lang="en-US" sz="1800" cap="none" spc="0" dirty="0" err="1">
                          <a:solidFill>
                            <a:schemeClr val="tx1"/>
                          </a:solidFill>
                        </a:rPr>
                        <a:t>DriveWyze</a:t>
                      </a:r>
                      <a:r>
                        <a:rPr lang="en-US" sz="1800" cap="none" spc="0" dirty="0">
                          <a:solidFill>
                            <a:schemeClr val="tx1"/>
                          </a:solidFill>
                        </a:rPr>
                        <a:t> </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1800" cap="none" spc="0" dirty="0">
                          <a:solidFill>
                            <a:schemeClr val="tx1"/>
                          </a:solidFill>
                        </a:rPr>
                        <a:t>Yes – Warn Trucks of Dangerous Curves</a:t>
                      </a:r>
                    </a:p>
                    <a:p>
                      <a:r>
                        <a:rPr lang="en-US" sz="1800" b="1" cap="none" spc="0" dirty="0">
                          <a:solidFill>
                            <a:schemeClr val="tx1"/>
                          </a:solidFill>
                        </a:rPr>
                        <a:t>Dangerous Slowdown and Congestion – 11,000 alerts since Oct 2022</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800" cap="none" spc="0" dirty="0">
                          <a:solidFill>
                            <a:schemeClr val="tx1"/>
                          </a:solidFill>
                        </a:rPr>
                        <a:t>Since 2019</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579567847"/>
                  </a:ext>
                </a:extLst>
              </a:tr>
              <a:tr h="1531780">
                <a:tc>
                  <a:txBody>
                    <a:bodyPr/>
                    <a:lstStyle/>
                    <a:p>
                      <a:r>
                        <a:rPr lang="en-US" sz="1800" cap="none" spc="0" dirty="0">
                          <a:solidFill>
                            <a:schemeClr val="tx1"/>
                          </a:solidFill>
                        </a:rPr>
                        <a:t>Freight Waves </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800" cap="none" spc="0" dirty="0">
                          <a:solidFill>
                            <a:schemeClr val="tx1"/>
                          </a:solidFill>
                        </a:rPr>
                        <a:t>Yes – </a:t>
                      </a:r>
                    </a:p>
                    <a:p>
                      <a:pPr marL="342900" indent="-342900">
                        <a:buFont typeface="Arial" panose="020B0604020202020204" pitchFamily="34" charset="0"/>
                        <a:buChar char="•"/>
                      </a:pPr>
                      <a:r>
                        <a:rPr lang="en-US" sz="1800" cap="none" spc="0" dirty="0">
                          <a:solidFill>
                            <a:schemeClr val="tx1"/>
                          </a:solidFill>
                        </a:rPr>
                        <a:t>Short-term use for research</a:t>
                      </a:r>
                    </a:p>
                    <a:p>
                      <a:pPr marL="342900" indent="-342900">
                        <a:buFont typeface="Arial" panose="020B0604020202020204" pitchFamily="34" charset="0"/>
                        <a:buChar char="•"/>
                      </a:pPr>
                      <a:r>
                        <a:rPr lang="en-US" sz="1800" cap="none" spc="0" dirty="0">
                          <a:solidFill>
                            <a:schemeClr val="tx1"/>
                          </a:solidFill>
                        </a:rPr>
                        <a:t>Long-term adding Accident/Road Closures/Work Zones it to Sonar Map </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800" cap="none" spc="0" dirty="0">
                          <a:solidFill>
                            <a:schemeClr val="tx1"/>
                          </a:solidFill>
                        </a:rPr>
                        <a:t>2021/22</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9918519"/>
                  </a:ext>
                </a:extLst>
              </a:tr>
              <a:tr h="5405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Trucker Path - #1</a:t>
                      </a:r>
                      <a:endParaRPr lang="en-US" sz="1800" cap="none" spc="0" dirty="0">
                        <a:solidFill>
                          <a:schemeClr val="tx1"/>
                        </a:solidFill>
                      </a:endParaRP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800" cap="none" spc="0" dirty="0">
                          <a:solidFill>
                            <a:schemeClr val="tx1"/>
                          </a:solidFill>
                        </a:rPr>
                        <a:t>Yes </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800" cap="none" spc="0" dirty="0">
                          <a:solidFill>
                            <a:schemeClr val="tx1"/>
                          </a:solidFill>
                        </a:rPr>
                        <a:t>2022</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77967433"/>
                  </a:ext>
                </a:extLst>
              </a:tr>
              <a:tr h="5405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cs typeface="Calibri"/>
                        </a:rPr>
                        <a:t>OnStar</a:t>
                      </a:r>
                      <a:endParaRPr lang="en-US" sz="1800" b="0" cap="none" spc="0" dirty="0">
                        <a:solidFill>
                          <a:schemeClr val="tx1"/>
                        </a:solidFill>
                      </a:endParaRP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800" cap="none" spc="0" dirty="0">
                          <a:solidFill>
                            <a:schemeClr val="tx1"/>
                          </a:solidFill>
                        </a:rPr>
                        <a:t>Yes</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800" cap="none" spc="0" dirty="0">
                          <a:solidFill>
                            <a:schemeClr val="tx1"/>
                          </a:solidFill>
                        </a:rPr>
                        <a:t>2022</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63949728"/>
                  </a:ext>
                </a:extLst>
              </a:tr>
              <a:tr h="703825">
                <a:tc>
                  <a:txBody>
                    <a:bodyPr/>
                    <a:lstStyle/>
                    <a:p>
                      <a:r>
                        <a:rPr lang="en-US" sz="1800" dirty="0">
                          <a:solidFill>
                            <a:schemeClr val="tx1"/>
                          </a:solidFill>
                          <a:cs typeface="Calibri"/>
                        </a:rPr>
                        <a:t>TOM </a:t>
                      </a:r>
                      <a:r>
                        <a:rPr lang="en-US" sz="1800" dirty="0" err="1">
                          <a:solidFill>
                            <a:schemeClr val="tx1"/>
                          </a:solidFill>
                          <a:cs typeface="Calibri"/>
                        </a:rPr>
                        <a:t>TOM</a:t>
                      </a:r>
                      <a:endParaRPr lang="en-US" sz="1800" cap="none" spc="0" dirty="0">
                        <a:solidFill>
                          <a:schemeClr val="tx1"/>
                        </a:solidFill>
                      </a:endParaRP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800" cap="none" spc="0" dirty="0">
                          <a:solidFill>
                            <a:schemeClr val="tx1"/>
                          </a:solidFill>
                        </a:rPr>
                        <a:t>Yes </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800" cap="none" spc="0" dirty="0">
                          <a:solidFill>
                            <a:schemeClr val="tx1"/>
                          </a:solidFill>
                        </a:rPr>
                        <a:t>2022</a:t>
                      </a:r>
                    </a:p>
                  </a:txBody>
                  <a:tcPr marL="155088" marR="155088" marT="155088" marB="77543">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16695548"/>
                  </a:ext>
                </a:extLst>
              </a:tr>
            </a:tbl>
          </a:graphicData>
        </a:graphic>
      </p:graphicFrame>
      <p:sp>
        <p:nvSpPr>
          <p:cNvPr id="2" name="Slide Number Placeholder 1">
            <a:extLst>
              <a:ext uri="{FF2B5EF4-FFF2-40B4-BE49-F238E27FC236}">
                <a16:creationId xmlns:a16="http://schemas.microsoft.com/office/drawing/2014/main" id="{1A24E493-846B-82E8-A7DB-DA936514E51C}"/>
              </a:ext>
            </a:extLst>
          </p:cNvPr>
          <p:cNvSpPr txBox="1">
            <a:spLocks/>
          </p:cNvSpPr>
          <p:nvPr/>
        </p:nvSpPr>
        <p:spPr>
          <a:xfrm>
            <a:off x="11766551" y="6557963"/>
            <a:ext cx="366260" cy="263918"/>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tint val="75000"/>
                  </a:schemeClr>
                </a:solidFill>
                <a:latin typeface="Myriad Pro"/>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27CD50-890E-4B42-9184-3B68D8CA0906}" type="slidenum">
              <a:rPr lang="en-US" b="1" smtClean="0">
                <a:solidFill>
                  <a:schemeClr val="tx1"/>
                </a:solidFill>
              </a:rPr>
              <a:pPr/>
              <a:t>83</a:t>
            </a:fld>
            <a:endParaRPr lang="en-US" b="1" dirty="0">
              <a:solidFill>
                <a:schemeClr val="tx1"/>
              </a:solidFill>
            </a:endParaRPr>
          </a:p>
        </p:txBody>
      </p:sp>
    </p:spTree>
    <p:extLst>
      <p:ext uri="{BB962C8B-B14F-4D97-AF65-F5344CB8AC3E}">
        <p14:creationId xmlns:p14="http://schemas.microsoft.com/office/powerpoint/2010/main" val="38387446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General Motors revamps logo to reflect drive towards &quot;all-electric future&quot;">
            <a:extLst>
              <a:ext uri="{FF2B5EF4-FFF2-40B4-BE49-F238E27FC236}">
                <a16:creationId xmlns:a16="http://schemas.microsoft.com/office/drawing/2014/main" id="{965AFF4B-ECA8-490E-8004-E21F1FA2BC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124" y="2452165"/>
            <a:ext cx="1588946" cy="1588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t Driving Directions, Live Traffic &amp; Road Conditions - MapQuest">
            <a:extLst>
              <a:ext uri="{FF2B5EF4-FFF2-40B4-BE49-F238E27FC236}">
                <a16:creationId xmlns:a16="http://schemas.microsoft.com/office/drawing/2014/main" id="{B702291E-FF4B-4B7E-8EF9-EF17F115D5A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8663" y="1126173"/>
            <a:ext cx="3520438" cy="68606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FE06BF0-0E5C-4D96-9666-BD0CBC0F7B91}"/>
              </a:ext>
            </a:extLst>
          </p:cNvPr>
          <p:cNvSpPr>
            <a:spLocks noGrp="1"/>
          </p:cNvSpPr>
          <p:nvPr>
            <p:ph type="title"/>
          </p:nvPr>
        </p:nvSpPr>
        <p:spPr>
          <a:xfrm>
            <a:off x="3180802" y="19518"/>
            <a:ext cx="6868620" cy="802039"/>
          </a:xfrm>
        </p:spPr>
        <p:txBody>
          <a:bodyPr>
            <a:normAutofit/>
          </a:bodyPr>
          <a:lstStyle/>
          <a:p>
            <a:pPr algn="l"/>
            <a:r>
              <a:rPr lang="en-US" sz="4800" dirty="0">
                <a:solidFill>
                  <a:schemeClr val="accent2">
                    <a:lumMod val="75000"/>
                  </a:schemeClr>
                </a:solidFill>
              </a:rPr>
              <a:t>Future Connections</a:t>
            </a:r>
          </a:p>
        </p:txBody>
      </p:sp>
      <p:sp>
        <p:nvSpPr>
          <p:cNvPr id="2" name="Content Placeholder 1">
            <a:extLst>
              <a:ext uri="{FF2B5EF4-FFF2-40B4-BE49-F238E27FC236}">
                <a16:creationId xmlns:a16="http://schemas.microsoft.com/office/drawing/2014/main" id="{5978D6ED-62E2-456A-B1BD-D422E49EF17D}"/>
              </a:ext>
            </a:extLst>
          </p:cNvPr>
          <p:cNvSpPr>
            <a:spLocks noGrp="1"/>
          </p:cNvSpPr>
          <p:nvPr>
            <p:ph idx="1"/>
          </p:nvPr>
        </p:nvSpPr>
        <p:spPr>
          <a:xfrm>
            <a:off x="4485179" y="1126173"/>
            <a:ext cx="7563369" cy="5082734"/>
          </a:xfrm>
        </p:spPr>
        <p:txBody>
          <a:bodyPr>
            <a:normAutofit/>
          </a:bodyPr>
          <a:lstStyle/>
          <a:p>
            <a:pPr>
              <a:spcBef>
                <a:spcPts val="3000"/>
              </a:spcBef>
            </a:pPr>
            <a:r>
              <a:rPr lang="en-US" sz="3200" dirty="0">
                <a:solidFill>
                  <a:schemeClr val="accent2">
                    <a:lumMod val="75000"/>
                  </a:schemeClr>
                </a:solidFill>
              </a:rPr>
              <a:t>MapQuest  - Working with contacts</a:t>
            </a:r>
          </a:p>
          <a:p>
            <a:pPr>
              <a:spcBef>
                <a:spcPts val="3000"/>
              </a:spcBef>
            </a:pPr>
            <a:r>
              <a:rPr lang="en-US" sz="3200" dirty="0">
                <a:solidFill>
                  <a:schemeClr val="accent2">
                    <a:lumMod val="75000"/>
                  </a:schemeClr>
                </a:solidFill>
              </a:rPr>
              <a:t>GM – thru SDX (Situational Data Exchange)</a:t>
            </a:r>
          </a:p>
          <a:p>
            <a:pPr>
              <a:spcBef>
                <a:spcPts val="3000"/>
              </a:spcBef>
            </a:pPr>
            <a:r>
              <a:rPr lang="en-US" sz="3200" dirty="0">
                <a:solidFill>
                  <a:schemeClr val="accent2">
                    <a:lumMod val="75000"/>
                  </a:schemeClr>
                </a:solidFill>
                <a:cs typeface="Calibri"/>
              </a:rPr>
              <a:t>FED EX – In conversation with them – They are in process of re-platforming FEDEX ground/air and freight</a:t>
            </a:r>
          </a:p>
          <a:p>
            <a:pPr>
              <a:spcBef>
                <a:spcPts val="3000"/>
              </a:spcBef>
            </a:pPr>
            <a:r>
              <a:rPr lang="en-US" sz="3200" dirty="0">
                <a:solidFill>
                  <a:schemeClr val="accent2">
                    <a:lumMod val="75000"/>
                  </a:schemeClr>
                </a:solidFill>
                <a:cs typeface="Calibri"/>
              </a:rPr>
              <a:t>Amazon Fleet and AWS – to distribute feed </a:t>
            </a:r>
          </a:p>
        </p:txBody>
      </p:sp>
      <p:sp>
        <p:nvSpPr>
          <p:cNvPr id="3" name="Slide Number Placeholder 2">
            <a:extLst>
              <a:ext uri="{FF2B5EF4-FFF2-40B4-BE49-F238E27FC236}">
                <a16:creationId xmlns:a16="http://schemas.microsoft.com/office/drawing/2014/main" id="{6742BB25-A300-4190-A362-3F8157C0666E}"/>
              </a:ext>
            </a:extLst>
          </p:cNvPr>
          <p:cNvSpPr>
            <a:spLocks noGrp="1"/>
          </p:cNvSpPr>
          <p:nvPr>
            <p:ph type="sldNum" sz="quarter" idx="12"/>
          </p:nvPr>
        </p:nvSpPr>
        <p:spPr>
          <a:xfrm>
            <a:off x="10841858" y="6330637"/>
            <a:ext cx="1206690" cy="365125"/>
          </a:xfrm>
          <a:prstGeom prst="ellipse">
            <a:avLst/>
          </a:prstGeo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5FCDAA25-121F-47C4-874C-C54852C1C06C}" type="slidenum">
              <a:rPr kumimoji="0" lang="en-PH" sz="1200" b="0" i="0" u="none" strike="noStrike" kern="1200" cap="none" spc="0" normalizeH="0" baseline="0" noProof="0">
                <a:ln>
                  <a:noFill/>
                </a:ln>
                <a:solidFill>
                  <a:srgbClr val="FFFFFF"/>
                </a:solidFill>
                <a:effectLst/>
                <a:uLnTx/>
                <a:uFillTx/>
                <a:latin typeface="Myriad Pro"/>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84</a:t>
            </a:fld>
            <a:endParaRPr kumimoji="0" lang="en-PH" sz="1200" b="0" i="0" u="none" strike="noStrike" kern="1200" cap="none" spc="0" normalizeH="0" baseline="0" noProof="0" dirty="0">
              <a:ln>
                <a:noFill/>
              </a:ln>
              <a:solidFill>
                <a:srgbClr val="FFFFFF"/>
              </a:solidFill>
              <a:effectLst/>
              <a:uLnTx/>
              <a:uFillTx/>
              <a:latin typeface="Myriad Pro"/>
              <a:ea typeface="+mn-ea"/>
              <a:cs typeface="+mn-cs"/>
            </a:endParaRPr>
          </a:p>
        </p:txBody>
      </p:sp>
      <p:sp>
        <p:nvSpPr>
          <p:cNvPr id="5" name="AutoShape 4" descr="Get Driving Directions, Live Traffic &amp;amp; Road Conditions - MapQuest">
            <a:extLst>
              <a:ext uri="{FF2B5EF4-FFF2-40B4-BE49-F238E27FC236}">
                <a16:creationId xmlns:a16="http://schemas.microsoft.com/office/drawing/2014/main" id="{5D472C9B-D570-4C4E-A22E-D069CA721C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2" descr="Amazon Logo and symbol, meaning, history, PNG, brand">
            <a:extLst>
              <a:ext uri="{FF2B5EF4-FFF2-40B4-BE49-F238E27FC236}">
                <a16:creationId xmlns:a16="http://schemas.microsoft.com/office/drawing/2014/main" id="{3C0C667C-6D5D-4677-8790-2BCBD5B90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050" y="4346794"/>
            <a:ext cx="2286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FedEx logo design concept gets roasted online | Creative ...">
            <a:extLst>
              <a:ext uri="{FF2B5EF4-FFF2-40B4-BE49-F238E27FC236}">
                <a16:creationId xmlns:a16="http://schemas.microsoft.com/office/drawing/2014/main" id="{7676927C-E925-41E5-83A0-F6695B3022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3274" y="2689425"/>
            <a:ext cx="1790700" cy="111442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F0A2B756-EB64-F625-85DD-D109C81BFFFF}"/>
              </a:ext>
            </a:extLst>
          </p:cNvPr>
          <p:cNvSpPr txBox="1">
            <a:spLocks/>
          </p:cNvSpPr>
          <p:nvPr/>
        </p:nvSpPr>
        <p:spPr>
          <a:xfrm>
            <a:off x="11766551" y="6557963"/>
            <a:ext cx="366260" cy="263918"/>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tint val="75000"/>
                  </a:schemeClr>
                </a:solidFill>
                <a:latin typeface="Myriad Pro"/>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27CD50-890E-4B42-9184-3B68D8CA0906}" type="slidenum">
              <a:rPr lang="en-US" b="1" smtClean="0">
                <a:solidFill>
                  <a:schemeClr val="tx1"/>
                </a:solidFill>
              </a:rPr>
              <a:pPr/>
              <a:t>84</a:t>
            </a:fld>
            <a:endParaRPr lang="en-US" b="1" dirty="0">
              <a:solidFill>
                <a:schemeClr val="tx1"/>
              </a:solidFill>
            </a:endParaRPr>
          </a:p>
        </p:txBody>
      </p:sp>
    </p:spTree>
    <p:extLst>
      <p:ext uri="{BB962C8B-B14F-4D97-AF65-F5344CB8AC3E}">
        <p14:creationId xmlns:p14="http://schemas.microsoft.com/office/powerpoint/2010/main" val="41243471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DE4306D-06F5-EC4C-93C3-2103CD65BB56}"/>
              </a:ext>
            </a:extLst>
          </p:cNvPr>
          <p:cNvSpPr txBox="1"/>
          <p:nvPr/>
        </p:nvSpPr>
        <p:spPr>
          <a:xfrm>
            <a:off x="10267377" y="3370228"/>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Snip Single Corner Rectangle 15">
            <a:extLst>
              <a:ext uri="{FF2B5EF4-FFF2-40B4-BE49-F238E27FC236}">
                <a16:creationId xmlns:a16="http://schemas.microsoft.com/office/drawing/2014/main" id="{7803F45E-B09A-7E47-9C68-CFD333074BBC}"/>
              </a:ext>
            </a:extLst>
          </p:cNvPr>
          <p:cNvSpPr/>
          <p:nvPr/>
        </p:nvSpPr>
        <p:spPr>
          <a:xfrm>
            <a:off x="8522341" y="3275636"/>
            <a:ext cx="1106424" cy="71134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Reports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by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App</a:t>
            </a:r>
          </a:p>
        </p:txBody>
      </p:sp>
      <p:sp>
        <p:nvSpPr>
          <p:cNvPr id="17" name="Snip Single Corner Rectangle 16">
            <a:extLst>
              <a:ext uri="{FF2B5EF4-FFF2-40B4-BE49-F238E27FC236}">
                <a16:creationId xmlns:a16="http://schemas.microsoft.com/office/drawing/2014/main" id="{D469C3FB-7B08-A54C-80C3-7EF5D81D14D3}"/>
              </a:ext>
            </a:extLst>
          </p:cNvPr>
          <p:cNvSpPr/>
          <p:nvPr/>
        </p:nvSpPr>
        <p:spPr>
          <a:xfrm>
            <a:off x="8530980" y="4275365"/>
            <a:ext cx="1106424" cy="71134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Reports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by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Member</a:t>
            </a:r>
          </a:p>
        </p:txBody>
      </p:sp>
      <p:sp>
        <p:nvSpPr>
          <p:cNvPr id="18" name="Snip Single Corner Rectangle 17">
            <a:extLst>
              <a:ext uri="{FF2B5EF4-FFF2-40B4-BE49-F238E27FC236}">
                <a16:creationId xmlns:a16="http://schemas.microsoft.com/office/drawing/2014/main" id="{E383BDB3-C7BC-5F4D-BC54-3A9E49A0AD8A}"/>
              </a:ext>
            </a:extLst>
          </p:cNvPr>
          <p:cNvSpPr/>
          <p:nvPr/>
        </p:nvSpPr>
        <p:spPr>
          <a:xfrm>
            <a:off x="10971649" y="3309321"/>
            <a:ext cx="1106424" cy="71134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Reports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by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Region</a:t>
            </a:r>
          </a:p>
        </p:txBody>
      </p:sp>
      <p:sp>
        <p:nvSpPr>
          <p:cNvPr id="24" name="Snip Single Corner Rectangle 23">
            <a:extLst>
              <a:ext uri="{FF2B5EF4-FFF2-40B4-BE49-F238E27FC236}">
                <a16:creationId xmlns:a16="http://schemas.microsoft.com/office/drawing/2014/main" id="{1DC3ECFE-F4E0-C24E-B437-6560313A895D}"/>
              </a:ext>
            </a:extLst>
          </p:cNvPr>
          <p:cNvSpPr/>
          <p:nvPr/>
        </p:nvSpPr>
        <p:spPr>
          <a:xfrm>
            <a:off x="9746995" y="3297171"/>
            <a:ext cx="1106424" cy="71134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Reports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by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Activity</a:t>
            </a:r>
          </a:p>
        </p:txBody>
      </p:sp>
      <p:sp>
        <p:nvSpPr>
          <p:cNvPr id="21" name="Snip Single Corner Rectangle 20">
            <a:extLst>
              <a:ext uri="{FF2B5EF4-FFF2-40B4-BE49-F238E27FC236}">
                <a16:creationId xmlns:a16="http://schemas.microsoft.com/office/drawing/2014/main" id="{8C973120-51E5-194A-BDE8-60A866EC525E}"/>
              </a:ext>
            </a:extLst>
          </p:cNvPr>
          <p:cNvSpPr/>
          <p:nvPr/>
        </p:nvSpPr>
        <p:spPr>
          <a:xfrm>
            <a:off x="9764495" y="4299549"/>
            <a:ext cx="1106424" cy="71134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Case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Studies</a:t>
            </a:r>
          </a:p>
        </p:txBody>
      </p:sp>
      <p:sp>
        <p:nvSpPr>
          <p:cNvPr id="26" name="Snip Single Corner Rectangle 25">
            <a:extLst>
              <a:ext uri="{FF2B5EF4-FFF2-40B4-BE49-F238E27FC236}">
                <a16:creationId xmlns:a16="http://schemas.microsoft.com/office/drawing/2014/main" id="{F67BA24E-4DCB-474E-BA35-5E6E63338C8C}"/>
              </a:ext>
            </a:extLst>
          </p:cNvPr>
          <p:cNvSpPr/>
          <p:nvPr/>
        </p:nvSpPr>
        <p:spPr>
          <a:xfrm>
            <a:off x="9764495" y="5376131"/>
            <a:ext cx="1106424" cy="71134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App Backlog</a:t>
            </a:r>
          </a:p>
        </p:txBody>
      </p:sp>
      <p:sp>
        <p:nvSpPr>
          <p:cNvPr id="27" name="Snip Single Corner Rectangle 26">
            <a:extLst>
              <a:ext uri="{FF2B5EF4-FFF2-40B4-BE49-F238E27FC236}">
                <a16:creationId xmlns:a16="http://schemas.microsoft.com/office/drawing/2014/main" id="{8896BE28-B9D2-B74D-9E7C-EE64848704A4}"/>
              </a:ext>
            </a:extLst>
          </p:cNvPr>
          <p:cNvSpPr/>
          <p:nvPr/>
        </p:nvSpPr>
        <p:spPr>
          <a:xfrm>
            <a:off x="11006649" y="5389816"/>
            <a:ext cx="1106424" cy="71134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Backlog Progress</a:t>
            </a:r>
          </a:p>
        </p:txBody>
      </p:sp>
      <p:grpSp>
        <p:nvGrpSpPr>
          <p:cNvPr id="39" name="Group 38">
            <a:extLst>
              <a:ext uri="{FF2B5EF4-FFF2-40B4-BE49-F238E27FC236}">
                <a16:creationId xmlns:a16="http://schemas.microsoft.com/office/drawing/2014/main" id="{19F2B651-745B-964E-B2E9-AEC439B05FAB}"/>
              </a:ext>
            </a:extLst>
          </p:cNvPr>
          <p:cNvGrpSpPr/>
          <p:nvPr/>
        </p:nvGrpSpPr>
        <p:grpSpPr>
          <a:xfrm>
            <a:off x="639452" y="2459206"/>
            <a:ext cx="1184940" cy="1283732"/>
            <a:chOff x="2586909" y="1639614"/>
            <a:chExt cx="1184940" cy="1283732"/>
          </a:xfrm>
          <a:solidFill>
            <a:schemeClr val="bg1"/>
          </a:solidFill>
        </p:grpSpPr>
        <p:sp>
          <p:nvSpPr>
            <p:cNvPr id="40" name="Rectangle 39">
              <a:extLst>
                <a:ext uri="{FF2B5EF4-FFF2-40B4-BE49-F238E27FC236}">
                  <a16:creationId xmlns:a16="http://schemas.microsoft.com/office/drawing/2014/main" id="{4C7B26CA-AB19-4425-BA4D-FD1251AFB3BD}"/>
                </a:ext>
              </a:extLst>
            </p:cNvPr>
            <p:cNvSpPr/>
            <p:nvPr/>
          </p:nvSpPr>
          <p:spPr>
            <a:xfrm>
              <a:off x="2722179" y="1639614"/>
              <a:ext cx="914400" cy="914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3D7B515F-5BAC-2D99-E1A7-0193926F2E12}"/>
                </a:ext>
              </a:extLst>
            </p:cNvPr>
            <p:cNvSpPr txBox="1"/>
            <p:nvPr/>
          </p:nvSpPr>
          <p:spPr>
            <a:xfrm>
              <a:off x="2586909" y="2554014"/>
              <a:ext cx="1184940" cy="369332"/>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Member A</a:t>
              </a:r>
            </a:p>
          </p:txBody>
        </p:sp>
      </p:grpSp>
      <p:grpSp>
        <p:nvGrpSpPr>
          <p:cNvPr id="42" name="Group 41">
            <a:extLst>
              <a:ext uri="{FF2B5EF4-FFF2-40B4-BE49-F238E27FC236}">
                <a16:creationId xmlns:a16="http://schemas.microsoft.com/office/drawing/2014/main" id="{8F2F2D84-9DF1-574F-38C4-16D1C64D947B}"/>
              </a:ext>
            </a:extLst>
          </p:cNvPr>
          <p:cNvGrpSpPr/>
          <p:nvPr/>
        </p:nvGrpSpPr>
        <p:grpSpPr>
          <a:xfrm>
            <a:off x="643459" y="4060047"/>
            <a:ext cx="1176925" cy="1283732"/>
            <a:chOff x="2594924" y="3415862"/>
            <a:chExt cx="1176925" cy="1283732"/>
          </a:xfrm>
        </p:grpSpPr>
        <p:sp>
          <p:nvSpPr>
            <p:cNvPr id="43" name="Oval 42">
              <a:extLst>
                <a:ext uri="{FF2B5EF4-FFF2-40B4-BE49-F238E27FC236}">
                  <a16:creationId xmlns:a16="http://schemas.microsoft.com/office/drawing/2014/main" id="{3499BA21-DC9C-33F2-923D-7B8AF86ACF64}"/>
                </a:ext>
              </a:extLst>
            </p:cNvPr>
            <p:cNvSpPr/>
            <p:nvPr/>
          </p:nvSpPr>
          <p:spPr>
            <a:xfrm>
              <a:off x="2722179" y="3415862"/>
              <a:ext cx="914400" cy="9144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CA4610E8-4746-4103-EBB5-CC6ACFBA2701}"/>
                </a:ext>
              </a:extLst>
            </p:cNvPr>
            <p:cNvSpPr txBox="1"/>
            <p:nvPr/>
          </p:nvSpPr>
          <p:spPr>
            <a:xfrm>
              <a:off x="2594924" y="4330262"/>
              <a:ext cx="117692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Member B</a:t>
              </a:r>
            </a:p>
          </p:txBody>
        </p:sp>
      </p:grpSp>
      <p:grpSp>
        <p:nvGrpSpPr>
          <p:cNvPr id="45" name="Group 44">
            <a:extLst>
              <a:ext uri="{FF2B5EF4-FFF2-40B4-BE49-F238E27FC236}">
                <a16:creationId xmlns:a16="http://schemas.microsoft.com/office/drawing/2014/main" id="{1307A331-DA43-2CE1-8E52-5C7E73FD3FF6}"/>
              </a:ext>
            </a:extLst>
          </p:cNvPr>
          <p:cNvGrpSpPr/>
          <p:nvPr/>
        </p:nvGrpSpPr>
        <p:grpSpPr>
          <a:xfrm>
            <a:off x="639452" y="5390916"/>
            <a:ext cx="1175322" cy="1283732"/>
            <a:chOff x="2596527" y="4803227"/>
            <a:chExt cx="1175322" cy="1283732"/>
          </a:xfrm>
        </p:grpSpPr>
        <p:sp>
          <p:nvSpPr>
            <p:cNvPr id="46" name="Triangle 45">
              <a:extLst>
                <a:ext uri="{FF2B5EF4-FFF2-40B4-BE49-F238E27FC236}">
                  <a16:creationId xmlns:a16="http://schemas.microsoft.com/office/drawing/2014/main" id="{9341444F-A5BC-0C42-E475-11056D17EFC3}"/>
                </a:ext>
              </a:extLst>
            </p:cNvPr>
            <p:cNvSpPr/>
            <p:nvPr/>
          </p:nvSpPr>
          <p:spPr>
            <a:xfrm>
              <a:off x="2649027" y="4803227"/>
              <a:ext cx="1060704" cy="914400"/>
            </a:xfrm>
            <a:prstGeom prst="triangle">
              <a:avLst/>
            </a:prstGeom>
            <a:solidFill>
              <a:srgbClr val="83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TextBox 46">
              <a:extLst>
                <a:ext uri="{FF2B5EF4-FFF2-40B4-BE49-F238E27FC236}">
                  <a16:creationId xmlns:a16="http://schemas.microsoft.com/office/drawing/2014/main" id="{236ED63C-DA7C-1624-368F-6FC9B865AB8B}"/>
                </a:ext>
              </a:extLst>
            </p:cNvPr>
            <p:cNvSpPr txBox="1"/>
            <p:nvPr/>
          </p:nvSpPr>
          <p:spPr>
            <a:xfrm>
              <a:off x="2596527" y="5717627"/>
              <a:ext cx="11753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Member C</a:t>
              </a:r>
            </a:p>
          </p:txBody>
        </p:sp>
      </p:grpSp>
      <p:sp>
        <p:nvSpPr>
          <p:cNvPr id="99" name="Terminator 98">
            <a:extLst>
              <a:ext uri="{FF2B5EF4-FFF2-40B4-BE49-F238E27FC236}">
                <a16:creationId xmlns:a16="http://schemas.microsoft.com/office/drawing/2014/main" id="{98FB74C8-04D9-40D1-F1C7-8450353AD586}"/>
              </a:ext>
            </a:extLst>
          </p:cNvPr>
          <p:cNvSpPr/>
          <p:nvPr/>
        </p:nvSpPr>
        <p:spPr>
          <a:xfrm>
            <a:off x="6529266" y="3069101"/>
            <a:ext cx="1624928" cy="609008"/>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Immediate Needs</a:t>
            </a:r>
          </a:p>
        </p:txBody>
      </p:sp>
      <p:sp>
        <p:nvSpPr>
          <p:cNvPr id="100" name="Terminator 99">
            <a:extLst>
              <a:ext uri="{FF2B5EF4-FFF2-40B4-BE49-F238E27FC236}">
                <a16:creationId xmlns:a16="http://schemas.microsoft.com/office/drawing/2014/main" id="{3E8CB5D6-2244-3D1B-3D77-0A13156E98F2}"/>
              </a:ext>
            </a:extLst>
          </p:cNvPr>
          <p:cNvSpPr/>
          <p:nvPr/>
        </p:nvSpPr>
        <p:spPr>
          <a:xfrm>
            <a:off x="6496033" y="4780808"/>
            <a:ext cx="1624928" cy="609008"/>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Long Term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Needs</a:t>
            </a:r>
          </a:p>
        </p:txBody>
      </p:sp>
      <p:cxnSp>
        <p:nvCxnSpPr>
          <p:cNvPr id="48" name="Straight Connector 47">
            <a:extLst>
              <a:ext uri="{FF2B5EF4-FFF2-40B4-BE49-F238E27FC236}">
                <a16:creationId xmlns:a16="http://schemas.microsoft.com/office/drawing/2014/main" id="{9B282A9F-EDB6-7244-9D0E-E8394853E905}"/>
              </a:ext>
            </a:extLst>
          </p:cNvPr>
          <p:cNvCxnSpPr>
            <a:cxnSpLocks/>
          </p:cNvCxnSpPr>
          <p:nvPr/>
        </p:nvCxnSpPr>
        <p:spPr>
          <a:xfrm>
            <a:off x="2298355" y="2038090"/>
            <a:ext cx="0" cy="465303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8991D-7C15-A842-BAD5-6485AFBF0B0C}"/>
              </a:ext>
            </a:extLst>
          </p:cNvPr>
          <p:cNvCxnSpPr>
            <a:cxnSpLocks/>
          </p:cNvCxnSpPr>
          <p:nvPr/>
        </p:nvCxnSpPr>
        <p:spPr>
          <a:xfrm>
            <a:off x="8369966" y="2021305"/>
            <a:ext cx="0" cy="486252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2D7AB2-1858-2747-895B-C1AC20A3673C}"/>
              </a:ext>
            </a:extLst>
          </p:cNvPr>
          <p:cNvCxnSpPr>
            <a:cxnSpLocks/>
          </p:cNvCxnSpPr>
          <p:nvPr/>
        </p:nvCxnSpPr>
        <p:spPr>
          <a:xfrm>
            <a:off x="358803" y="2021305"/>
            <a:ext cx="11582956"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CCE3928-ACD7-A845-B4A1-F204C22D7185}"/>
              </a:ext>
            </a:extLst>
          </p:cNvPr>
          <p:cNvSpPr txBox="1"/>
          <p:nvPr/>
        </p:nvSpPr>
        <p:spPr>
          <a:xfrm>
            <a:off x="435421" y="1625825"/>
            <a:ext cx="159300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a:ea typeface="+mn-ea"/>
                <a:cs typeface="+mn-cs"/>
              </a:rPr>
              <a:t>TETC Members</a:t>
            </a:r>
          </a:p>
        </p:txBody>
      </p:sp>
      <p:sp>
        <p:nvSpPr>
          <p:cNvPr id="53" name="TextBox 52">
            <a:extLst>
              <a:ext uri="{FF2B5EF4-FFF2-40B4-BE49-F238E27FC236}">
                <a16:creationId xmlns:a16="http://schemas.microsoft.com/office/drawing/2014/main" id="{1ECF07A8-AEC5-4D47-8BF8-5969881B2CA3}"/>
              </a:ext>
            </a:extLst>
          </p:cNvPr>
          <p:cNvSpPr txBox="1"/>
          <p:nvPr/>
        </p:nvSpPr>
        <p:spPr>
          <a:xfrm>
            <a:off x="6592042" y="1623150"/>
            <a:ext cx="164339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a:ea typeface="+mn-ea"/>
                <a:cs typeface="+mn-cs"/>
              </a:rPr>
              <a:t>Member Needs</a:t>
            </a:r>
          </a:p>
        </p:txBody>
      </p:sp>
      <p:sp>
        <p:nvSpPr>
          <p:cNvPr id="54" name="TextBox 53">
            <a:extLst>
              <a:ext uri="{FF2B5EF4-FFF2-40B4-BE49-F238E27FC236}">
                <a16:creationId xmlns:a16="http://schemas.microsoft.com/office/drawing/2014/main" id="{A0474BD6-0EE0-A543-BA76-EE51C0D8FA74}"/>
              </a:ext>
            </a:extLst>
          </p:cNvPr>
          <p:cNvSpPr txBox="1"/>
          <p:nvPr/>
        </p:nvSpPr>
        <p:spPr>
          <a:xfrm>
            <a:off x="3028016" y="1620625"/>
            <a:ext cx="249401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a:ea typeface="+mn-ea"/>
                <a:cs typeface="+mn-cs"/>
              </a:rPr>
              <a:t>TETC Intake and Delivery</a:t>
            </a:r>
          </a:p>
        </p:txBody>
      </p:sp>
      <p:sp>
        <p:nvSpPr>
          <p:cNvPr id="55" name="TextBox 54">
            <a:extLst>
              <a:ext uri="{FF2B5EF4-FFF2-40B4-BE49-F238E27FC236}">
                <a16:creationId xmlns:a16="http://schemas.microsoft.com/office/drawing/2014/main" id="{272377C5-1FAA-4F47-B12C-F21C94ECAE67}"/>
              </a:ext>
            </a:extLst>
          </p:cNvPr>
          <p:cNvSpPr txBox="1"/>
          <p:nvPr/>
        </p:nvSpPr>
        <p:spPr>
          <a:xfrm>
            <a:off x="9680026" y="1623150"/>
            <a:ext cx="133183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a:ea typeface="+mn-ea"/>
                <a:cs typeface="+mn-cs"/>
              </a:rPr>
              <a:t>Deliverables</a:t>
            </a:r>
          </a:p>
        </p:txBody>
      </p:sp>
      <p:grpSp>
        <p:nvGrpSpPr>
          <p:cNvPr id="10" name="Group 9">
            <a:extLst>
              <a:ext uri="{FF2B5EF4-FFF2-40B4-BE49-F238E27FC236}">
                <a16:creationId xmlns:a16="http://schemas.microsoft.com/office/drawing/2014/main" id="{AC2ECF16-DD77-E04F-8288-6BC81E9B15CD}"/>
              </a:ext>
            </a:extLst>
          </p:cNvPr>
          <p:cNvGrpSpPr/>
          <p:nvPr/>
        </p:nvGrpSpPr>
        <p:grpSpPr>
          <a:xfrm>
            <a:off x="2708779" y="2666961"/>
            <a:ext cx="3156033" cy="3744477"/>
            <a:chOff x="5049828" y="2954867"/>
            <a:chExt cx="3156033" cy="3744477"/>
          </a:xfrm>
        </p:grpSpPr>
        <p:grpSp>
          <p:nvGrpSpPr>
            <p:cNvPr id="164" name="Group 163">
              <a:extLst>
                <a:ext uri="{FF2B5EF4-FFF2-40B4-BE49-F238E27FC236}">
                  <a16:creationId xmlns:a16="http://schemas.microsoft.com/office/drawing/2014/main" id="{65C9033E-BA5C-A9E8-6B09-769E1D409C57}"/>
                </a:ext>
              </a:extLst>
            </p:cNvPr>
            <p:cNvGrpSpPr/>
            <p:nvPr/>
          </p:nvGrpSpPr>
          <p:grpSpPr>
            <a:xfrm>
              <a:off x="5049828" y="5582024"/>
              <a:ext cx="3156033" cy="1117320"/>
              <a:chOff x="5049828" y="5445394"/>
              <a:chExt cx="3156033" cy="1117320"/>
            </a:xfrm>
          </p:grpSpPr>
          <p:sp>
            <p:nvSpPr>
              <p:cNvPr id="165" name="Rounded Rectangle 164">
                <a:extLst>
                  <a:ext uri="{FF2B5EF4-FFF2-40B4-BE49-F238E27FC236}">
                    <a16:creationId xmlns:a16="http://schemas.microsoft.com/office/drawing/2014/main" id="{8C067C34-A0D2-76AC-0812-8ED49DE75995}"/>
                  </a:ext>
                </a:extLst>
              </p:cNvPr>
              <p:cNvSpPr/>
              <p:nvPr/>
            </p:nvSpPr>
            <p:spPr>
              <a:xfrm>
                <a:off x="5049828" y="5445394"/>
                <a:ext cx="1203156" cy="42385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Staff</a:t>
                </a:r>
              </a:p>
            </p:txBody>
          </p:sp>
          <p:sp>
            <p:nvSpPr>
              <p:cNvPr id="166" name="Rounded Rectangle 165">
                <a:extLst>
                  <a:ext uri="{FF2B5EF4-FFF2-40B4-BE49-F238E27FC236}">
                    <a16:creationId xmlns:a16="http://schemas.microsoft.com/office/drawing/2014/main" id="{A47FEBE7-202F-785A-3E10-946B98891B13}"/>
                  </a:ext>
                </a:extLst>
              </p:cNvPr>
              <p:cNvSpPr/>
              <p:nvPr/>
            </p:nvSpPr>
            <p:spPr>
              <a:xfrm>
                <a:off x="6869542" y="5445394"/>
                <a:ext cx="1336319" cy="42385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Consultants</a:t>
                </a:r>
              </a:p>
            </p:txBody>
          </p:sp>
          <p:sp>
            <p:nvSpPr>
              <p:cNvPr id="167" name="Rounded Rectangle 166">
                <a:extLst>
                  <a:ext uri="{FF2B5EF4-FFF2-40B4-BE49-F238E27FC236}">
                    <a16:creationId xmlns:a16="http://schemas.microsoft.com/office/drawing/2014/main" id="{124ADCD3-77D9-7971-9A53-C5DDFB8EC572}"/>
                  </a:ext>
                </a:extLst>
              </p:cNvPr>
              <p:cNvSpPr/>
              <p:nvPr/>
            </p:nvSpPr>
            <p:spPr>
              <a:xfrm>
                <a:off x="5871549" y="6138857"/>
                <a:ext cx="1291613" cy="42385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Volunteers</a:t>
                </a:r>
              </a:p>
            </p:txBody>
          </p:sp>
        </p:grpSp>
        <p:grpSp>
          <p:nvGrpSpPr>
            <p:cNvPr id="186" name="Group 185">
              <a:extLst>
                <a:ext uri="{FF2B5EF4-FFF2-40B4-BE49-F238E27FC236}">
                  <a16:creationId xmlns:a16="http://schemas.microsoft.com/office/drawing/2014/main" id="{CE35B6CB-B5DF-4439-FC88-51DC3061B38D}"/>
                </a:ext>
              </a:extLst>
            </p:cNvPr>
            <p:cNvGrpSpPr/>
            <p:nvPr/>
          </p:nvGrpSpPr>
          <p:grpSpPr>
            <a:xfrm>
              <a:off x="5345992" y="2954867"/>
              <a:ext cx="2522921" cy="2292655"/>
              <a:chOff x="5345992" y="2954867"/>
              <a:chExt cx="2522921" cy="2292655"/>
            </a:xfrm>
          </p:grpSpPr>
          <p:sp>
            <p:nvSpPr>
              <p:cNvPr id="187" name="Cube 186">
                <a:extLst>
                  <a:ext uri="{FF2B5EF4-FFF2-40B4-BE49-F238E27FC236}">
                    <a16:creationId xmlns:a16="http://schemas.microsoft.com/office/drawing/2014/main" id="{7134D135-85C2-6C32-96DD-D438598A77E3}"/>
                  </a:ext>
                </a:extLst>
              </p:cNvPr>
              <p:cNvSpPr/>
              <p:nvPr/>
            </p:nvSpPr>
            <p:spPr>
              <a:xfrm>
                <a:off x="5346156" y="4147853"/>
                <a:ext cx="2522757" cy="1099669"/>
              </a:xfrm>
              <a:prstGeom prst="cube">
                <a:avLst>
                  <a:gd name="adj" fmla="val 15828"/>
                </a:avLst>
              </a:prstGeom>
              <a:solidFill>
                <a:srgbClr val="4F8FF7">
                  <a:alpha val="45364"/>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188" name="Cube 187">
                <a:extLst>
                  <a:ext uri="{FF2B5EF4-FFF2-40B4-BE49-F238E27FC236}">
                    <a16:creationId xmlns:a16="http://schemas.microsoft.com/office/drawing/2014/main" id="{15B31113-9CF3-53B4-9F26-C8A68E3E0ED7}"/>
                  </a:ext>
                </a:extLst>
              </p:cNvPr>
              <p:cNvSpPr/>
              <p:nvPr/>
            </p:nvSpPr>
            <p:spPr>
              <a:xfrm>
                <a:off x="5345992" y="2954867"/>
                <a:ext cx="2522757" cy="1476522"/>
              </a:xfrm>
              <a:prstGeom prst="cube">
                <a:avLst>
                  <a:gd name="adj" fmla="val 121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TETC Navigation Hub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(ticketing system)</a:t>
                </a:r>
              </a:p>
            </p:txBody>
          </p:sp>
          <p:grpSp>
            <p:nvGrpSpPr>
              <p:cNvPr id="189" name="Group 188">
                <a:extLst>
                  <a:ext uri="{FF2B5EF4-FFF2-40B4-BE49-F238E27FC236}">
                    <a16:creationId xmlns:a16="http://schemas.microsoft.com/office/drawing/2014/main" id="{C7C418D6-28C8-D761-60DE-B5F3C76ABF70}"/>
                  </a:ext>
                </a:extLst>
              </p:cNvPr>
              <p:cNvGrpSpPr/>
              <p:nvPr/>
            </p:nvGrpSpPr>
            <p:grpSpPr>
              <a:xfrm>
                <a:off x="5479149" y="4348424"/>
                <a:ext cx="2278612" cy="830108"/>
                <a:chOff x="5414286" y="3978916"/>
                <a:chExt cx="2278612" cy="830108"/>
              </a:xfrm>
            </p:grpSpPr>
            <p:pic>
              <p:nvPicPr>
                <p:cNvPr id="190" name="Picture 8" descr="PSA: Apple&amp;#39;s renewal of its trademark for the rainbow Apple logo doesn&amp;#39;t  mean anything - 9to5Mac">
                  <a:extLst>
                    <a:ext uri="{FF2B5EF4-FFF2-40B4-BE49-F238E27FC236}">
                      <a16:creationId xmlns:a16="http://schemas.microsoft.com/office/drawing/2014/main" id="{9FAF4681-6DF4-BE1D-0D11-55E0D9FCA5D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000" r="32000"/>
                <a:stretch/>
              </p:blipFill>
              <p:spPr bwMode="auto">
                <a:xfrm>
                  <a:off x="5779973" y="4114730"/>
                  <a:ext cx="278062" cy="315981"/>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10" descr="Google Maps gets a new icon and more tabs to celebrate 15th anniversary -  The Verge">
                  <a:extLst>
                    <a:ext uri="{FF2B5EF4-FFF2-40B4-BE49-F238E27FC236}">
                      <a16:creationId xmlns:a16="http://schemas.microsoft.com/office/drawing/2014/main" id="{78E51CF4-200B-2C67-71BB-315E0A50C9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749" t="8700" r="18751" b="11436"/>
                <a:stretch/>
              </p:blipFill>
              <p:spPr bwMode="auto">
                <a:xfrm>
                  <a:off x="6100811" y="4101161"/>
                  <a:ext cx="274105" cy="350257"/>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2" descr="Uber Explains Its Bizarre New Logo | Fortune">
                  <a:extLst>
                    <a:ext uri="{FF2B5EF4-FFF2-40B4-BE49-F238E27FC236}">
                      <a16:creationId xmlns:a16="http://schemas.microsoft.com/office/drawing/2014/main" id="{30328FC5-C7F2-BAAD-1A76-4521134EB6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3246" y="3978916"/>
                  <a:ext cx="576223" cy="575423"/>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14" descr="Lyft logo and symbol, meaning, history, PNG">
                  <a:extLst>
                    <a:ext uri="{FF2B5EF4-FFF2-40B4-BE49-F238E27FC236}">
                      <a16:creationId xmlns:a16="http://schemas.microsoft.com/office/drawing/2014/main" id="{D1F3048C-7B9A-774F-FF82-6B986C7ABA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4494" y="4514097"/>
                  <a:ext cx="346841" cy="241115"/>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18">
                  <a:extLst>
                    <a:ext uri="{FF2B5EF4-FFF2-40B4-BE49-F238E27FC236}">
                      <a16:creationId xmlns:a16="http://schemas.microsoft.com/office/drawing/2014/main" id="{84E3739A-382F-C963-62BA-71345FE27B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9585" y="4124460"/>
                  <a:ext cx="303004" cy="275927"/>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0" descr="Fonts Logo » Tom Tom Logo Font">
                  <a:extLst>
                    <a:ext uri="{FF2B5EF4-FFF2-40B4-BE49-F238E27FC236}">
                      <a16:creationId xmlns:a16="http://schemas.microsoft.com/office/drawing/2014/main" id="{09A8780E-F019-9420-2E0E-EFA9227ED7B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2594" t="8000" r="23650" b="24947"/>
                <a:stretch/>
              </p:blipFill>
              <p:spPr bwMode="auto">
                <a:xfrm>
                  <a:off x="6180552" y="4489316"/>
                  <a:ext cx="335475" cy="313837"/>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4" descr="INRIX - Wikipedia">
                  <a:extLst>
                    <a:ext uri="{FF2B5EF4-FFF2-40B4-BE49-F238E27FC236}">
                      <a16:creationId xmlns:a16="http://schemas.microsoft.com/office/drawing/2014/main" id="{1BE4490A-B1C8-7E20-D9B8-1DFA415A4DC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60453" y="4460283"/>
                  <a:ext cx="538963" cy="348741"/>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6" descr="Mapbox - DEV Community">
                  <a:extLst>
                    <a:ext uri="{FF2B5EF4-FFF2-40B4-BE49-F238E27FC236}">
                      <a16:creationId xmlns:a16="http://schemas.microsoft.com/office/drawing/2014/main" id="{E927BF1C-C70D-AD52-80A0-72FF662436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14286" y="4467157"/>
                  <a:ext cx="340991" cy="340991"/>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Waze - GPS, Maps, Traffic Alerts &amp; Live Navigation - Apps on Google Play">
                  <a:extLst>
                    <a:ext uri="{FF2B5EF4-FFF2-40B4-BE49-F238E27FC236}">
                      <a16:creationId xmlns:a16="http://schemas.microsoft.com/office/drawing/2014/main" id="{A1D1CCCE-422C-2226-3ACA-78A5B5626E8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41474" y="4134054"/>
                  <a:ext cx="307969" cy="307969"/>
                </a:xfrm>
                <a:prstGeom prst="rect">
                  <a:avLst/>
                </a:prstGeom>
                <a:noFill/>
                <a:extLst>
                  <a:ext uri="{909E8E84-426E-40DD-AFC4-6F175D3DCCD1}">
                    <a14:hiddenFill xmlns:a14="http://schemas.microsoft.com/office/drawing/2010/main">
                      <a:solidFill>
                        <a:srgbClr val="FFFFFF"/>
                      </a:solidFill>
                    </a14:hiddenFill>
                  </a:ext>
                </a:extLst>
              </p:spPr>
            </p:pic>
            <p:sp>
              <p:nvSpPr>
                <p:cNvPr id="199" name="TextBox 198">
                  <a:extLst>
                    <a:ext uri="{FF2B5EF4-FFF2-40B4-BE49-F238E27FC236}">
                      <a16:creationId xmlns:a16="http://schemas.microsoft.com/office/drawing/2014/main" id="{8B62E107-BD4A-BDD9-6A9B-3B551492BFD5}"/>
                    </a:ext>
                  </a:extLst>
                </p:cNvPr>
                <p:cNvSpPr txBox="1"/>
                <p:nvPr/>
              </p:nvSpPr>
              <p:spPr>
                <a:xfrm>
                  <a:off x="6847795" y="4498718"/>
                  <a:ext cx="845103"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1" u="sng" strike="noStrike" kern="1200" cap="none" spc="0" normalizeH="0" baseline="0" noProof="0" dirty="0">
                      <a:ln>
                        <a:noFill/>
                      </a:ln>
                      <a:solidFill>
                        <a:srgbClr val="002060"/>
                      </a:solidFill>
                      <a:effectLst/>
                      <a:uLnTx/>
                      <a:uFillTx/>
                      <a:latin typeface="Calibri"/>
                      <a:ea typeface="+mn-ea"/>
                      <a:cs typeface="+mn-cs"/>
                    </a:rPr>
                    <a:t>and more…</a:t>
                  </a:r>
                </a:p>
              </p:txBody>
            </p:sp>
          </p:grpSp>
        </p:grpSp>
        <p:cxnSp>
          <p:nvCxnSpPr>
            <p:cNvPr id="56" name="Elbow Connector 55">
              <a:extLst>
                <a:ext uri="{FF2B5EF4-FFF2-40B4-BE49-F238E27FC236}">
                  <a16:creationId xmlns:a16="http://schemas.microsoft.com/office/drawing/2014/main" id="{0303EE34-C109-0F4B-8363-BB684198F6DE}"/>
                </a:ext>
              </a:extLst>
            </p:cNvPr>
            <p:cNvCxnSpPr>
              <a:cxnSpLocks/>
              <a:stCxn id="187" idx="3"/>
              <a:endCxn id="165" idx="0"/>
            </p:cNvCxnSpPr>
            <p:nvPr/>
          </p:nvCxnSpPr>
          <p:spPr>
            <a:xfrm rot="5400000">
              <a:off x="5918706" y="4980223"/>
              <a:ext cx="334502" cy="869101"/>
            </a:xfrm>
            <a:prstGeom prst="bentConnector3">
              <a:avLst>
                <a:gd name="adj1" fmla="val 50000"/>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6D6780ED-74BB-E241-938B-D8243775E59F}"/>
                </a:ext>
              </a:extLst>
            </p:cNvPr>
            <p:cNvCxnSpPr>
              <a:cxnSpLocks/>
              <a:stCxn id="187" idx="3"/>
              <a:endCxn id="166" idx="0"/>
            </p:cNvCxnSpPr>
            <p:nvPr/>
          </p:nvCxnSpPr>
          <p:spPr>
            <a:xfrm rot="16200000" flipH="1">
              <a:off x="6861853" y="4906175"/>
              <a:ext cx="334502" cy="1017195"/>
            </a:xfrm>
            <a:prstGeom prst="bentConnector3">
              <a:avLst>
                <a:gd name="adj1" fmla="val 50000"/>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4FC1678-E22D-1644-A798-10D057B5FDB5}"/>
                </a:ext>
              </a:extLst>
            </p:cNvPr>
            <p:cNvCxnSpPr>
              <a:cxnSpLocks/>
              <a:stCxn id="167" idx="0"/>
              <a:endCxn id="187" idx="3"/>
            </p:cNvCxnSpPr>
            <p:nvPr/>
          </p:nvCxnSpPr>
          <p:spPr>
            <a:xfrm flipV="1">
              <a:off x="6517356" y="5247522"/>
              <a:ext cx="3151" cy="102796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8DF5C3A5-4D89-8843-BACC-166A4FFB6906}"/>
                </a:ext>
              </a:extLst>
            </p:cNvPr>
            <p:cNvPicPr>
              <a:picLocks noChangeAspect="1"/>
            </p:cNvPicPr>
            <p:nvPr/>
          </p:nvPicPr>
          <p:blipFill>
            <a:blip r:embed="rId12">
              <a:alphaModFix amt="18000"/>
            </a:blip>
            <a:stretch>
              <a:fillRect/>
            </a:stretch>
          </p:blipFill>
          <p:spPr>
            <a:xfrm>
              <a:off x="5420196" y="3130862"/>
              <a:ext cx="1097831" cy="1311299"/>
            </a:xfrm>
            <a:prstGeom prst="rect">
              <a:avLst/>
            </a:prstGeom>
          </p:spPr>
        </p:pic>
        <p:pic>
          <p:nvPicPr>
            <p:cNvPr id="67" name="Picture 66">
              <a:extLst>
                <a:ext uri="{FF2B5EF4-FFF2-40B4-BE49-F238E27FC236}">
                  <a16:creationId xmlns:a16="http://schemas.microsoft.com/office/drawing/2014/main" id="{B4EE9D6A-4085-DB4E-AB6E-1A2F5072698D}"/>
                </a:ext>
              </a:extLst>
            </p:cNvPr>
            <p:cNvPicPr>
              <a:picLocks noChangeAspect="1"/>
            </p:cNvPicPr>
            <p:nvPr/>
          </p:nvPicPr>
          <p:blipFill>
            <a:blip r:embed="rId12">
              <a:alphaModFix amt="18000"/>
            </a:blip>
            <a:stretch>
              <a:fillRect/>
            </a:stretch>
          </p:blipFill>
          <p:spPr>
            <a:xfrm>
              <a:off x="6535504" y="3124991"/>
              <a:ext cx="1097831" cy="1311299"/>
            </a:xfrm>
            <a:prstGeom prst="rect">
              <a:avLst/>
            </a:prstGeom>
          </p:spPr>
        </p:pic>
      </p:grpSp>
      <p:sp>
        <p:nvSpPr>
          <p:cNvPr id="68" name="Snip Single Corner Rectangle 67">
            <a:extLst>
              <a:ext uri="{FF2B5EF4-FFF2-40B4-BE49-F238E27FC236}">
                <a16:creationId xmlns:a16="http://schemas.microsoft.com/office/drawing/2014/main" id="{9DC05D69-8F86-9348-92F2-45DA276D1B10}"/>
              </a:ext>
            </a:extLst>
          </p:cNvPr>
          <p:cNvSpPr/>
          <p:nvPr/>
        </p:nvSpPr>
        <p:spPr>
          <a:xfrm>
            <a:off x="8529163" y="2277960"/>
            <a:ext cx="1106424" cy="782478"/>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New Features</a:t>
            </a:r>
          </a:p>
        </p:txBody>
      </p:sp>
      <p:sp>
        <p:nvSpPr>
          <p:cNvPr id="69" name="Snip Single Corner Rectangle 68">
            <a:extLst>
              <a:ext uri="{FF2B5EF4-FFF2-40B4-BE49-F238E27FC236}">
                <a16:creationId xmlns:a16="http://schemas.microsoft.com/office/drawing/2014/main" id="{454A78BD-E7EC-4D44-9909-15740F2F1C22}"/>
              </a:ext>
            </a:extLst>
          </p:cNvPr>
          <p:cNvSpPr/>
          <p:nvPr/>
        </p:nvSpPr>
        <p:spPr>
          <a:xfrm>
            <a:off x="10937858" y="2277960"/>
            <a:ext cx="1106424" cy="782478"/>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Technical Advice</a:t>
            </a:r>
          </a:p>
        </p:txBody>
      </p:sp>
      <p:sp>
        <p:nvSpPr>
          <p:cNvPr id="70" name="Snip Single Corner Rectangle 69">
            <a:extLst>
              <a:ext uri="{FF2B5EF4-FFF2-40B4-BE49-F238E27FC236}">
                <a16:creationId xmlns:a16="http://schemas.microsoft.com/office/drawing/2014/main" id="{D37CBBB3-521A-794C-9B3F-BA0FD98F1B17}"/>
              </a:ext>
            </a:extLst>
          </p:cNvPr>
          <p:cNvSpPr/>
          <p:nvPr/>
        </p:nvSpPr>
        <p:spPr>
          <a:xfrm>
            <a:off x="10971649" y="4327519"/>
            <a:ext cx="1106424" cy="71134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Training Sessions</a:t>
            </a:r>
          </a:p>
        </p:txBody>
      </p:sp>
      <p:sp>
        <p:nvSpPr>
          <p:cNvPr id="71" name="Snip Single Corner Rectangle 70">
            <a:extLst>
              <a:ext uri="{FF2B5EF4-FFF2-40B4-BE49-F238E27FC236}">
                <a16:creationId xmlns:a16="http://schemas.microsoft.com/office/drawing/2014/main" id="{794F53BB-13D9-6B43-9DCA-BD2C150D1EB4}"/>
              </a:ext>
            </a:extLst>
          </p:cNvPr>
          <p:cNvSpPr/>
          <p:nvPr/>
        </p:nvSpPr>
        <p:spPr>
          <a:xfrm>
            <a:off x="9746995" y="2277960"/>
            <a:ext cx="1106424" cy="782478"/>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Trouble Shooting</a:t>
            </a:r>
          </a:p>
        </p:txBody>
      </p:sp>
      <p:sp>
        <p:nvSpPr>
          <p:cNvPr id="73" name="Snip Single Corner Rectangle 72">
            <a:extLst>
              <a:ext uri="{FF2B5EF4-FFF2-40B4-BE49-F238E27FC236}">
                <a16:creationId xmlns:a16="http://schemas.microsoft.com/office/drawing/2014/main" id="{BD4CEFF1-DFBF-1D40-AB38-734ABB95A39D}"/>
              </a:ext>
            </a:extLst>
          </p:cNvPr>
          <p:cNvSpPr/>
          <p:nvPr/>
        </p:nvSpPr>
        <p:spPr>
          <a:xfrm>
            <a:off x="8522341" y="5331177"/>
            <a:ext cx="1106424" cy="786217"/>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Relationship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Management</a:t>
            </a:r>
          </a:p>
        </p:txBody>
      </p:sp>
      <p:cxnSp>
        <p:nvCxnSpPr>
          <p:cNvPr id="77" name="Straight Connector 76">
            <a:extLst>
              <a:ext uri="{FF2B5EF4-FFF2-40B4-BE49-F238E27FC236}">
                <a16:creationId xmlns:a16="http://schemas.microsoft.com/office/drawing/2014/main" id="{A8B187AA-F439-0543-AAA7-B5757311C4DC}"/>
              </a:ext>
            </a:extLst>
          </p:cNvPr>
          <p:cNvCxnSpPr>
            <a:cxnSpLocks/>
          </p:cNvCxnSpPr>
          <p:nvPr/>
        </p:nvCxnSpPr>
        <p:spPr>
          <a:xfrm>
            <a:off x="6256632" y="2044998"/>
            <a:ext cx="8243" cy="472445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F5D24D3-EFB2-454C-996D-0A274894E36E}"/>
              </a:ext>
            </a:extLst>
          </p:cNvPr>
          <p:cNvSpPr txBox="1"/>
          <p:nvPr/>
        </p:nvSpPr>
        <p:spPr>
          <a:xfrm>
            <a:off x="1931344" y="327628"/>
            <a:ext cx="9174691" cy="109260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B9BD5">
                    <a:lumMod val="40000"/>
                    <a:lumOff val="60000"/>
                  </a:srgbClr>
                </a:solidFill>
                <a:effectLst/>
                <a:uLnTx/>
                <a:uFillTx/>
                <a:latin typeface="Calibri"/>
                <a:ea typeface="+mn-ea"/>
                <a:cs typeface="+mn-cs"/>
              </a:rPr>
              <a:t>Future State of TETC Engagement With Mapping Companies</a:t>
            </a:r>
            <a:r>
              <a:rPr kumimoji="0" lang="en-US" sz="2800" b="1" i="0" u="none" strike="noStrike" kern="1200" cap="none" spc="0" normalizeH="0" baseline="0" noProof="0" dirty="0">
                <a:ln>
                  <a:noFill/>
                </a:ln>
                <a:solidFill>
                  <a:srgbClr val="002060"/>
                </a:solidFill>
                <a:effectLst/>
                <a:uLnTx/>
                <a:uFillTx/>
                <a:latin typeface="Calibr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dirty="0">
              <a:ln>
                <a:noFill/>
              </a:ln>
              <a:solidFill>
                <a:srgbClr val="00206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a:ea typeface="+mn-ea"/>
                <a:cs typeface="+mn-cs"/>
              </a:rPr>
              <a:t>Ticketing and Automated Handling</a:t>
            </a:r>
          </a:p>
        </p:txBody>
      </p:sp>
      <p:sp>
        <p:nvSpPr>
          <p:cNvPr id="2" name="Slide Number Placeholder 1">
            <a:extLst>
              <a:ext uri="{FF2B5EF4-FFF2-40B4-BE49-F238E27FC236}">
                <a16:creationId xmlns:a16="http://schemas.microsoft.com/office/drawing/2014/main" id="{3E1B9128-3513-0CBA-D3B3-99F63F2790EE}"/>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85</a:t>
            </a:fld>
            <a:endParaRPr lang="en-US" b="1" dirty="0">
              <a:solidFill>
                <a:schemeClr val="tx1"/>
              </a:solidFill>
            </a:endParaRPr>
          </a:p>
        </p:txBody>
      </p:sp>
    </p:spTree>
    <p:extLst>
      <p:ext uri="{BB962C8B-B14F-4D97-AF65-F5344CB8AC3E}">
        <p14:creationId xmlns:p14="http://schemas.microsoft.com/office/powerpoint/2010/main" val="38789028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9"/>
          <p:cNvSpPr txBox="1">
            <a:spLocks noGrp="1"/>
          </p:cNvSpPr>
          <p:nvPr>
            <p:ph type="title"/>
          </p:nvPr>
        </p:nvSpPr>
        <p:spPr>
          <a:xfrm>
            <a:off x="414450" y="276050"/>
            <a:ext cx="10456800" cy="742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2B49"/>
              </a:buClr>
              <a:buSzPts val="3500"/>
              <a:buNone/>
            </a:pPr>
            <a:r>
              <a:rPr lang="en-US" dirty="0"/>
              <a:t>Travel Information Navigation Ticketing Hub</a:t>
            </a:r>
            <a:endParaRPr dirty="0"/>
          </a:p>
        </p:txBody>
      </p:sp>
      <p:sp>
        <p:nvSpPr>
          <p:cNvPr id="545" name="Google Shape;545;p39"/>
          <p:cNvSpPr txBox="1">
            <a:spLocks noGrp="1"/>
          </p:cNvSpPr>
          <p:nvPr>
            <p:ph type="body" idx="1"/>
          </p:nvPr>
        </p:nvSpPr>
        <p:spPr>
          <a:xfrm>
            <a:off x="473825" y="1018850"/>
            <a:ext cx="10687393" cy="4535538"/>
          </a:xfrm>
          <a:prstGeom prst="rect">
            <a:avLst/>
          </a:prstGeom>
          <a:noFill/>
          <a:ln>
            <a:noFill/>
          </a:ln>
        </p:spPr>
        <p:txBody>
          <a:bodyPr spcFirstLastPara="1" wrap="square" lIns="91425" tIns="45700" rIns="91425" bIns="45700" anchor="t" anchorCtr="0">
            <a:noAutofit/>
          </a:bodyPr>
          <a:lstStyle/>
          <a:p>
            <a:pPr marL="685800" lvl="0" indent="-457200" algn="l" rtl="0">
              <a:lnSpc>
                <a:spcPct val="90000"/>
              </a:lnSpc>
              <a:spcBef>
                <a:spcPts val="1000"/>
              </a:spcBef>
              <a:spcAft>
                <a:spcPts val="0"/>
              </a:spcAft>
              <a:buSzPts val="2800"/>
              <a:buFont typeface="Noto Sans Symbols"/>
              <a:buChar char="⮚"/>
            </a:pPr>
            <a:r>
              <a:rPr lang="en-US" dirty="0"/>
              <a:t>Design completed March 2023</a:t>
            </a:r>
          </a:p>
          <a:p>
            <a:pPr marL="685800" lvl="0" indent="-457200" algn="l" rtl="0">
              <a:lnSpc>
                <a:spcPct val="90000"/>
              </a:lnSpc>
              <a:spcBef>
                <a:spcPts val="1000"/>
              </a:spcBef>
              <a:spcAft>
                <a:spcPts val="0"/>
              </a:spcAft>
              <a:buSzPts val="2800"/>
              <a:buFont typeface="Noto Sans Symbols"/>
              <a:buChar char="⮚"/>
            </a:pPr>
            <a:r>
              <a:rPr lang="en-US" dirty="0"/>
              <a:t>Beta Testing completed April 2023</a:t>
            </a:r>
          </a:p>
          <a:p>
            <a:pPr marL="685800" lvl="0" indent="-457200" algn="l" rtl="0">
              <a:lnSpc>
                <a:spcPct val="90000"/>
              </a:lnSpc>
              <a:spcBef>
                <a:spcPts val="1000"/>
              </a:spcBef>
              <a:spcAft>
                <a:spcPts val="0"/>
              </a:spcAft>
              <a:buSzPts val="2800"/>
              <a:buFont typeface="Noto Sans Symbols"/>
              <a:buChar char="⮚"/>
            </a:pPr>
            <a:r>
              <a:rPr lang="en-US" dirty="0"/>
              <a:t>Project launch held May 11 in Burlington, VT</a:t>
            </a:r>
          </a:p>
          <a:p>
            <a:pPr marL="685800" lvl="0" indent="-457200" algn="l" rtl="0">
              <a:lnSpc>
                <a:spcPct val="90000"/>
              </a:lnSpc>
              <a:spcBef>
                <a:spcPts val="1000"/>
              </a:spcBef>
              <a:spcAft>
                <a:spcPts val="0"/>
              </a:spcAft>
              <a:buSzPts val="2800"/>
              <a:buFont typeface="Noto Sans Symbols"/>
              <a:buChar char="⮚"/>
            </a:pPr>
            <a:r>
              <a:rPr lang="en-US" dirty="0"/>
              <a:t>Coalition training sessions scheduled for June 16 and June 29</a:t>
            </a:r>
            <a:endParaRPr dirty="0"/>
          </a:p>
        </p:txBody>
      </p:sp>
      <p:sp>
        <p:nvSpPr>
          <p:cNvPr id="546" name="Google Shape;546;p39"/>
          <p:cNvSpPr txBox="1">
            <a:spLocks noGrp="1"/>
          </p:cNvSpPr>
          <p:nvPr>
            <p:ph type="dt" idx="10"/>
          </p:nvPr>
        </p:nvSpPr>
        <p:spPr>
          <a:xfrm>
            <a:off x="1044552" y="6356350"/>
            <a:ext cx="2006297" cy="365125"/>
          </a:xfrm>
          <a:prstGeom prst="rect">
            <a:avLst/>
          </a:prstGeom>
          <a:no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00000"/>
              </a:lnSpc>
              <a:spcBef>
                <a:spcPts val="0"/>
              </a:spcBef>
              <a:spcAft>
                <a:spcPts val="0"/>
              </a:spcAft>
              <a:buClrTx/>
              <a:buSzPts val="1400"/>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May 25, 2023</a:t>
            </a:r>
            <a:endParaRPr kumimoji="0"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AC2ECF16-DD77-E04F-8288-6BC81E9B15CD}"/>
              </a:ext>
            </a:extLst>
          </p:cNvPr>
          <p:cNvGrpSpPr/>
          <p:nvPr/>
        </p:nvGrpSpPr>
        <p:grpSpPr>
          <a:xfrm>
            <a:off x="7777143" y="3514249"/>
            <a:ext cx="2522921" cy="2292655"/>
            <a:chOff x="5345992" y="2954867"/>
            <a:chExt cx="2522921" cy="2292655"/>
          </a:xfrm>
        </p:grpSpPr>
        <p:grpSp>
          <p:nvGrpSpPr>
            <p:cNvPr id="9" name="Group 8">
              <a:extLst>
                <a:ext uri="{FF2B5EF4-FFF2-40B4-BE49-F238E27FC236}">
                  <a16:creationId xmlns:a16="http://schemas.microsoft.com/office/drawing/2014/main" id="{CE35B6CB-B5DF-4439-FC88-51DC3061B38D}"/>
                </a:ext>
              </a:extLst>
            </p:cNvPr>
            <p:cNvGrpSpPr/>
            <p:nvPr/>
          </p:nvGrpSpPr>
          <p:grpSpPr>
            <a:xfrm>
              <a:off x="5345992" y="2954867"/>
              <a:ext cx="2522921" cy="2292655"/>
              <a:chOff x="5345992" y="2954867"/>
              <a:chExt cx="2522921" cy="2292655"/>
            </a:xfrm>
          </p:grpSpPr>
          <p:sp>
            <p:nvSpPr>
              <p:cNvPr id="15" name="Cube 14">
                <a:extLst>
                  <a:ext uri="{FF2B5EF4-FFF2-40B4-BE49-F238E27FC236}">
                    <a16:creationId xmlns:a16="http://schemas.microsoft.com/office/drawing/2014/main" id="{7134D135-85C2-6C32-96DD-D438598A77E3}"/>
                  </a:ext>
                </a:extLst>
              </p:cNvPr>
              <p:cNvSpPr/>
              <p:nvPr/>
            </p:nvSpPr>
            <p:spPr>
              <a:xfrm>
                <a:off x="5346156" y="4147853"/>
                <a:ext cx="2522757" cy="1099669"/>
              </a:xfrm>
              <a:prstGeom prst="cube">
                <a:avLst>
                  <a:gd name="adj" fmla="val 15828"/>
                </a:avLst>
              </a:prstGeom>
              <a:solidFill>
                <a:srgbClr val="4F8FF7">
                  <a:alpha val="45364"/>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be 15">
                <a:extLst>
                  <a:ext uri="{FF2B5EF4-FFF2-40B4-BE49-F238E27FC236}">
                    <a16:creationId xmlns:a16="http://schemas.microsoft.com/office/drawing/2014/main" id="{15B31113-9CF3-53B4-9F26-C8A68E3E0ED7}"/>
                  </a:ext>
                </a:extLst>
              </p:cNvPr>
              <p:cNvSpPr/>
              <p:nvPr/>
            </p:nvSpPr>
            <p:spPr>
              <a:xfrm>
                <a:off x="5345992" y="2954867"/>
                <a:ext cx="2522757" cy="1476522"/>
              </a:xfrm>
              <a:prstGeom prst="cube">
                <a:avLst>
                  <a:gd name="adj" fmla="val 121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TETC Navigation Hub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(ticketing system)</a:t>
                </a:r>
              </a:p>
            </p:txBody>
          </p:sp>
          <p:grpSp>
            <p:nvGrpSpPr>
              <p:cNvPr id="17" name="Group 16">
                <a:extLst>
                  <a:ext uri="{FF2B5EF4-FFF2-40B4-BE49-F238E27FC236}">
                    <a16:creationId xmlns:a16="http://schemas.microsoft.com/office/drawing/2014/main" id="{C7C418D6-28C8-D761-60DE-B5F3C76ABF70}"/>
                  </a:ext>
                </a:extLst>
              </p:cNvPr>
              <p:cNvGrpSpPr/>
              <p:nvPr/>
            </p:nvGrpSpPr>
            <p:grpSpPr>
              <a:xfrm>
                <a:off x="5479149" y="4348424"/>
                <a:ext cx="2278612" cy="830108"/>
                <a:chOff x="5414286" y="3978916"/>
                <a:chExt cx="2278612" cy="830108"/>
              </a:xfrm>
            </p:grpSpPr>
            <p:pic>
              <p:nvPicPr>
                <p:cNvPr id="18" name="Picture 8" descr="PSA: Apple&amp;#39;s renewal of its trademark for the rainbow Apple logo doesn&amp;#39;t  mean anything - 9to5Mac">
                  <a:extLst>
                    <a:ext uri="{FF2B5EF4-FFF2-40B4-BE49-F238E27FC236}">
                      <a16:creationId xmlns:a16="http://schemas.microsoft.com/office/drawing/2014/main" id="{9FAF4681-6DF4-BE1D-0D11-55E0D9FCA5D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000" r="32000"/>
                <a:stretch/>
              </p:blipFill>
              <p:spPr bwMode="auto">
                <a:xfrm>
                  <a:off x="5779973" y="4114730"/>
                  <a:ext cx="278062" cy="3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Google Maps gets a new icon and more tabs to celebrate 15th anniversary -  The Verge">
                  <a:extLst>
                    <a:ext uri="{FF2B5EF4-FFF2-40B4-BE49-F238E27FC236}">
                      <a16:creationId xmlns:a16="http://schemas.microsoft.com/office/drawing/2014/main" id="{78E51CF4-200B-2C67-71BB-315E0A50C9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749" t="8700" r="18751" b="11436"/>
                <a:stretch/>
              </p:blipFill>
              <p:spPr bwMode="auto">
                <a:xfrm>
                  <a:off x="6100811" y="4101161"/>
                  <a:ext cx="274105" cy="350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Uber Explains Its Bizarre New Logo | Fortune">
                  <a:extLst>
                    <a:ext uri="{FF2B5EF4-FFF2-40B4-BE49-F238E27FC236}">
                      <a16:creationId xmlns:a16="http://schemas.microsoft.com/office/drawing/2014/main" id="{30328FC5-C7F2-BAAD-1A76-4521134EB6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3246" y="3978916"/>
                  <a:ext cx="576223" cy="5754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Lyft logo and symbol, meaning, history, PNG">
                  <a:extLst>
                    <a:ext uri="{FF2B5EF4-FFF2-40B4-BE49-F238E27FC236}">
                      <a16:creationId xmlns:a16="http://schemas.microsoft.com/office/drawing/2014/main" id="{D1F3048C-7B9A-774F-FF82-6B986C7ABA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4494" y="4514097"/>
                  <a:ext cx="346841" cy="2411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a:extLst>
                    <a:ext uri="{FF2B5EF4-FFF2-40B4-BE49-F238E27FC236}">
                      <a16:creationId xmlns:a16="http://schemas.microsoft.com/office/drawing/2014/main" id="{84E3739A-382F-C963-62BA-71345FE27B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9585" y="4124460"/>
                  <a:ext cx="303004" cy="27592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Fonts Logo » Tom Tom Logo Font">
                  <a:extLst>
                    <a:ext uri="{FF2B5EF4-FFF2-40B4-BE49-F238E27FC236}">
                      <a16:creationId xmlns:a16="http://schemas.microsoft.com/office/drawing/2014/main" id="{09A8780E-F019-9420-2E0E-EFA9227ED7B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2594" t="8000" r="23650" b="24947"/>
                <a:stretch/>
              </p:blipFill>
              <p:spPr bwMode="auto">
                <a:xfrm>
                  <a:off x="6180552" y="4489316"/>
                  <a:ext cx="335475" cy="3138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INRIX - Wikipedia">
                  <a:extLst>
                    <a:ext uri="{FF2B5EF4-FFF2-40B4-BE49-F238E27FC236}">
                      <a16:creationId xmlns:a16="http://schemas.microsoft.com/office/drawing/2014/main" id="{1BE4490A-B1C8-7E20-D9B8-1DFA415A4DC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60453" y="4460283"/>
                  <a:ext cx="538963" cy="3487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6" descr="Mapbox - DEV Community">
                  <a:extLst>
                    <a:ext uri="{FF2B5EF4-FFF2-40B4-BE49-F238E27FC236}">
                      <a16:creationId xmlns:a16="http://schemas.microsoft.com/office/drawing/2014/main" id="{E927BF1C-C70D-AD52-80A0-72FF662436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14286" y="4467157"/>
                  <a:ext cx="340991" cy="3409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aze - GPS, Maps, Traffic Alerts &amp; Live Navigation - Apps on Google Play">
                  <a:extLst>
                    <a:ext uri="{FF2B5EF4-FFF2-40B4-BE49-F238E27FC236}">
                      <a16:creationId xmlns:a16="http://schemas.microsoft.com/office/drawing/2014/main" id="{A1D1CCCE-422C-2226-3ACA-78A5B5626E8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41474" y="4134054"/>
                  <a:ext cx="307969" cy="30796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B62E107-BD4A-BDD9-6A9B-3B551492BFD5}"/>
                    </a:ext>
                  </a:extLst>
                </p:cNvPr>
                <p:cNvSpPr txBox="1"/>
                <p:nvPr/>
              </p:nvSpPr>
              <p:spPr>
                <a:xfrm>
                  <a:off x="6847795" y="4498718"/>
                  <a:ext cx="845103"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1" u="sng" strike="noStrike" kern="1200" cap="none" spc="0" normalizeH="0" baseline="0" noProof="0" dirty="0">
                      <a:ln>
                        <a:noFill/>
                      </a:ln>
                      <a:solidFill>
                        <a:srgbClr val="002060"/>
                      </a:solidFill>
                      <a:effectLst/>
                      <a:uLnTx/>
                      <a:uFillTx/>
                      <a:latin typeface="Calibri"/>
                      <a:ea typeface="+mn-ea"/>
                      <a:cs typeface="+mn-cs"/>
                    </a:rPr>
                    <a:t>and more…</a:t>
                  </a:r>
                </a:p>
              </p:txBody>
            </p:sp>
          </p:grpSp>
        </p:grpSp>
        <p:pic>
          <p:nvPicPr>
            <p:cNvPr id="13" name="Picture 12">
              <a:extLst>
                <a:ext uri="{FF2B5EF4-FFF2-40B4-BE49-F238E27FC236}">
                  <a16:creationId xmlns:a16="http://schemas.microsoft.com/office/drawing/2014/main" id="{8DF5C3A5-4D89-8843-BACC-166A4FFB6906}"/>
                </a:ext>
              </a:extLst>
            </p:cNvPr>
            <p:cNvPicPr>
              <a:picLocks noChangeAspect="1"/>
            </p:cNvPicPr>
            <p:nvPr/>
          </p:nvPicPr>
          <p:blipFill>
            <a:blip r:embed="rId12">
              <a:alphaModFix amt="18000"/>
            </a:blip>
            <a:stretch>
              <a:fillRect/>
            </a:stretch>
          </p:blipFill>
          <p:spPr>
            <a:xfrm>
              <a:off x="5420196" y="3130862"/>
              <a:ext cx="1097831" cy="1311299"/>
            </a:xfrm>
            <a:prstGeom prst="rect">
              <a:avLst/>
            </a:prstGeom>
          </p:spPr>
        </p:pic>
        <p:pic>
          <p:nvPicPr>
            <p:cNvPr id="14" name="Picture 13">
              <a:extLst>
                <a:ext uri="{FF2B5EF4-FFF2-40B4-BE49-F238E27FC236}">
                  <a16:creationId xmlns:a16="http://schemas.microsoft.com/office/drawing/2014/main" id="{B4EE9D6A-4085-DB4E-AB6E-1A2F5072698D}"/>
                </a:ext>
              </a:extLst>
            </p:cNvPr>
            <p:cNvPicPr>
              <a:picLocks noChangeAspect="1"/>
            </p:cNvPicPr>
            <p:nvPr/>
          </p:nvPicPr>
          <p:blipFill>
            <a:blip r:embed="rId12">
              <a:alphaModFix amt="18000"/>
            </a:blip>
            <a:stretch>
              <a:fillRect/>
            </a:stretch>
          </p:blipFill>
          <p:spPr>
            <a:xfrm>
              <a:off x="6535504" y="3124991"/>
              <a:ext cx="1097831" cy="1311299"/>
            </a:xfrm>
            <a:prstGeom prst="rect">
              <a:avLst/>
            </a:prstGeom>
          </p:spPr>
        </p:pic>
      </p:grpSp>
      <p:pic>
        <p:nvPicPr>
          <p:cNvPr id="1026" name="Picture 2" descr="Yippee | Minions, Minions funny, Minion picture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44303" y="351804"/>
            <a:ext cx="2075520" cy="207552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EE633F0-B208-BD56-ED22-3A3E131240A1}"/>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b="1" smtClean="0">
                <a:solidFill>
                  <a:schemeClr val="tx1"/>
                </a:solidFill>
              </a:rPr>
              <a:pPr/>
              <a:t>86</a:t>
            </a:fld>
            <a:endParaRPr lang="en-US" b="1" dirty="0">
              <a:solidFill>
                <a:schemeClr val="tx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EED5315-549D-4A22-A6C7-824CE484C900}"/>
              </a:ext>
            </a:extLst>
          </p:cNvPr>
          <p:cNvPicPr>
            <a:picLocks noChangeAspect="1"/>
          </p:cNvPicPr>
          <p:nvPr/>
        </p:nvPicPr>
        <p:blipFill rotWithShape="1">
          <a:blip r:embed="rId3">
            <a:alphaModFix amt="40000"/>
          </a:blip>
          <a:srcRect r="891" b="2"/>
          <a:stretch/>
        </p:blipFill>
        <p:spPr>
          <a:xfrm>
            <a:off x="3" y="-7"/>
            <a:ext cx="12191997" cy="6858000"/>
          </a:xfrm>
          <a:prstGeom prst="rect">
            <a:avLst/>
          </a:prstGeom>
        </p:spPr>
      </p:pic>
      <p:sp>
        <p:nvSpPr>
          <p:cNvPr id="19" name="Title 18"/>
          <p:cNvSpPr>
            <a:spLocks noGrp="1"/>
          </p:cNvSpPr>
          <p:nvPr>
            <p:ph type="title"/>
          </p:nvPr>
        </p:nvSpPr>
        <p:spPr>
          <a:xfrm>
            <a:off x="2743199" y="844486"/>
            <a:ext cx="8951962" cy="1461778"/>
          </a:xfrm>
        </p:spPr>
        <p:txBody>
          <a:bodyPr vert="horz" lIns="91440" tIns="45720" rIns="91440" bIns="45720" rtlCol="0" anchor="ctr">
            <a:normAutofit/>
          </a:bodyPr>
          <a:lstStyle/>
          <a:p>
            <a:pPr algn="l"/>
            <a:r>
              <a:rPr lang="en-US" sz="4000" kern="1200" dirty="0">
                <a:solidFill>
                  <a:schemeClr val="tx1"/>
                </a:solidFill>
                <a:latin typeface="+mj-lt"/>
                <a:ea typeface="+mj-ea"/>
                <a:cs typeface="+mj-cs"/>
              </a:rPr>
              <a:t>Thank You! </a:t>
            </a:r>
          </a:p>
        </p:txBody>
      </p:sp>
      <p:sp>
        <p:nvSpPr>
          <p:cNvPr id="26"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27777" y="343104"/>
            <a:ext cx="975050" cy="84050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Content Placeholder 6" descr="A green sign with white text&#10;&#10;Description automatically generated">
            <a:extLst>
              <a:ext uri="{FF2B5EF4-FFF2-40B4-BE49-F238E27FC236}">
                <a16:creationId xmlns:a16="http://schemas.microsoft.com/office/drawing/2014/main" id="{EF1C46B5-D374-4066-87D2-36B2A821AF0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3346" r="4" b="7925"/>
          <a:stretch/>
        </p:blipFill>
        <p:spPr>
          <a:xfrm>
            <a:off x="515547" y="1766868"/>
            <a:ext cx="1570813" cy="1435250"/>
          </a:xfrm>
          <a:custGeom>
            <a:avLst/>
            <a:gdLst/>
            <a:ahLst/>
            <a:cxnLst/>
            <a:rect l="l" t="t" r="r" b="b"/>
            <a:pathLst>
              <a:path w="1570813" h="1363363">
                <a:moveTo>
                  <a:pt x="452248" y="0"/>
                </a:moveTo>
                <a:cubicBezTo>
                  <a:pt x="1118566" y="0"/>
                  <a:pt x="1118566" y="0"/>
                  <a:pt x="1118566" y="0"/>
                </a:cubicBezTo>
                <a:cubicBezTo>
                  <a:pt x="1160301" y="0"/>
                  <a:pt x="1200597" y="22535"/>
                  <a:pt x="1220745" y="59154"/>
                </a:cubicBezTo>
                <a:cubicBezTo>
                  <a:pt x="1554623" y="623936"/>
                  <a:pt x="1554623" y="623936"/>
                  <a:pt x="1554623" y="623936"/>
                </a:cubicBezTo>
                <a:cubicBezTo>
                  <a:pt x="1576210" y="659147"/>
                  <a:pt x="1576210" y="704217"/>
                  <a:pt x="1554623" y="739427"/>
                </a:cubicBezTo>
                <a:cubicBezTo>
                  <a:pt x="1220745" y="1304209"/>
                  <a:pt x="1220745" y="1304209"/>
                  <a:pt x="1220745" y="1304209"/>
                </a:cubicBezTo>
                <a:cubicBezTo>
                  <a:pt x="1200597" y="1340828"/>
                  <a:pt x="1160301" y="1363363"/>
                  <a:pt x="1118566" y="1363363"/>
                </a:cubicBezTo>
                <a:cubicBezTo>
                  <a:pt x="452248" y="1363363"/>
                  <a:pt x="452248" y="1363363"/>
                  <a:pt x="452248" y="1363363"/>
                </a:cubicBezTo>
                <a:cubicBezTo>
                  <a:pt x="409074" y="1363363"/>
                  <a:pt x="370218" y="1340828"/>
                  <a:pt x="348631" y="1304209"/>
                </a:cubicBezTo>
                <a:cubicBezTo>
                  <a:pt x="16191" y="739427"/>
                  <a:pt x="16191" y="739427"/>
                  <a:pt x="16191" y="739427"/>
                </a:cubicBezTo>
                <a:cubicBezTo>
                  <a:pt x="-5396" y="704217"/>
                  <a:pt x="-5396" y="659147"/>
                  <a:pt x="16191" y="623936"/>
                </a:cubicBezTo>
                <a:cubicBezTo>
                  <a:pt x="348631" y="59154"/>
                  <a:pt x="348631" y="59154"/>
                  <a:pt x="348631" y="59154"/>
                </a:cubicBezTo>
                <a:cubicBezTo>
                  <a:pt x="370218" y="22535"/>
                  <a:pt x="409074" y="0"/>
                  <a:pt x="452248" y="0"/>
                </a:cubicBezTo>
                <a:close/>
              </a:path>
            </a:pathLst>
          </a:custGeom>
          <a:ln w="63500">
            <a:solidFill>
              <a:schemeClr val="tx1">
                <a:alpha val="80000"/>
              </a:schemeClr>
            </a:solidFill>
          </a:ln>
        </p:spPr>
      </p:pic>
      <p:sp>
        <p:nvSpPr>
          <p:cNvPr id="28"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769451" y="970414"/>
            <a:ext cx="616956" cy="53182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5">
            <a:extLst>
              <a:ext uri="{FF2B5EF4-FFF2-40B4-BE49-F238E27FC236}">
                <a16:creationId xmlns:a16="http://schemas.microsoft.com/office/drawing/2014/main" id="{16DAAEEA-89C5-4FDA-AC67-6A05A90C9C6B}"/>
              </a:ext>
            </a:extLst>
          </p:cNvPr>
          <p:cNvSpPr txBox="1">
            <a:spLocks/>
          </p:cNvSpPr>
          <p:nvPr/>
        </p:nvSpPr>
        <p:spPr>
          <a:xfrm>
            <a:off x="2743200" y="2470248"/>
            <a:ext cx="8951971" cy="30527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2400" b="0" i="0" u="sng"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John Parker</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white"/>
                </a:solidFill>
                <a:effectLst/>
                <a:uLnTx/>
                <a:uFillTx/>
                <a:latin typeface="Calibri" panose="020F0502020204030204"/>
                <a:ea typeface="+mn-ea"/>
                <a:cs typeface="+mn-cs"/>
              </a:rPr>
              <a:t>Senior Traffic Operations Project Manager</a:t>
            </a:r>
            <a:endParaRPr kumimoji="0" lang="en-US" sz="2400" b="1" i="1"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Pennsylvania Turnpike Commission</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Phone: 717-686-8059</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2400" b="0" i="0" u="sng" strike="noStrike" kern="1200" cap="none" spc="0" normalizeH="0" baseline="0" noProof="0" dirty="0">
                <a:ln>
                  <a:noFill/>
                </a:ln>
                <a:solidFill>
                  <a:prstClr val="white"/>
                </a:solidFill>
                <a:effectLst/>
                <a:uLnTx/>
                <a:uFillTx/>
                <a:latin typeface="Calibri" panose="020F0502020204030204"/>
                <a:ea typeface="+mn-ea"/>
                <a:cs typeface="+mn-cs"/>
                <a:hlinkClick r:id="rId5"/>
              </a:rPr>
              <a:t>cparker@paturnpike.com</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1">
            <a:extLst>
              <a:ext uri="{FF2B5EF4-FFF2-40B4-BE49-F238E27FC236}">
                <a16:creationId xmlns:a16="http://schemas.microsoft.com/office/drawing/2014/main" id="{1EB94884-4B96-F8B6-C839-88869EC114BC}"/>
              </a:ext>
            </a:extLst>
          </p:cNvPr>
          <p:cNvSpPr txBox="1">
            <a:spLocks/>
          </p:cNvSpPr>
          <p:nvPr/>
        </p:nvSpPr>
        <p:spPr>
          <a:xfrm>
            <a:off x="11766551" y="6557963"/>
            <a:ext cx="366260" cy="263918"/>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80513622"/>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86B7-E47D-AB52-772C-6257E3636EDB}"/>
              </a:ext>
            </a:extLst>
          </p:cNvPr>
          <p:cNvSpPr>
            <a:spLocks noGrp="1"/>
          </p:cNvSpPr>
          <p:nvPr>
            <p:ph type="title"/>
          </p:nvPr>
        </p:nvSpPr>
        <p:spPr/>
        <p:txBody>
          <a:bodyPr/>
          <a:lstStyle/>
          <a:p>
            <a:pPr algn="ctr"/>
            <a:r>
              <a:rPr lang="en-US" b="1" i="1" dirty="0"/>
              <a:t>Question, Answer, and Discussion</a:t>
            </a:r>
            <a:endParaRPr lang="en-US" b="1" dirty="0"/>
          </a:p>
        </p:txBody>
      </p:sp>
      <p:pic>
        <p:nvPicPr>
          <p:cNvPr id="6146" name="Picture 2" descr="bubble questions with hand selecting a bubble.">
            <a:extLst>
              <a:ext uri="{FF2B5EF4-FFF2-40B4-BE49-F238E27FC236}">
                <a16:creationId xmlns:a16="http://schemas.microsoft.com/office/drawing/2014/main" id="{44C9CF12-84E5-A3AE-3F23-6C5F2B27E632}"/>
              </a:ext>
              <a:ext uri="{C183D7F6-B498-43B3-948B-1728B52AA6E4}">
                <adec:decorative xmlns:adec="http://schemas.microsoft.com/office/drawing/2017/decorative" val="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57162"/>
            <a:ext cx="12192000" cy="39077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2DCFF9-669D-DDCD-70A6-0BC692319E37}"/>
              </a:ext>
            </a:extLst>
          </p:cNvPr>
          <p:cNvSpPr txBox="1"/>
          <p:nvPr/>
        </p:nvSpPr>
        <p:spPr>
          <a:xfrm>
            <a:off x="10548645" y="3972570"/>
            <a:ext cx="1569876"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defTabSz="257175">
              <a:defRPr/>
            </a:pPr>
            <a:r>
              <a:rPr lang="en-US" sz="1000" dirty="0">
                <a:solidFill>
                  <a:schemeClr val="bg1"/>
                </a:solidFill>
              </a:rPr>
              <a:t>Source: Pixabay.</a:t>
            </a:r>
          </a:p>
        </p:txBody>
      </p:sp>
      <p:sp>
        <p:nvSpPr>
          <p:cNvPr id="4" name="Slide Number Placeholder 1">
            <a:extLst>
              <a:ext uri="{FF2B5EF4-FFF2-40B4-BE49-F238E27FC236}">
                <a16:creationId xmlns:a16="http://schemas.microsoft.com/office/drawing/2014/main" id="{567D9C42-49C0-6293-8EBA-1DB47F0102A6}"/>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88</a:t>
            </a:fld>
            <a:endParaRPr lang="en-US" dirty="0">
              <a:solidFill>
                <a:schemeClr val="tx1"/>
              </a:solidFill>
            </a:endParaRPr>
          </a:p>
        </p:txBody>
      </p:sp>
    </p:spTree>
    <p:extLst>
      <p:ext uri="{BB962C8B-B14F-4D97-AF65-F5344CB8AC3E}">
        <p14:creationId xmlns:p14="http://schemas.microsoft.com/office/powerpoint/2010/main" val="24322537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B72D-2204-4D03-F59E-B818E206CB80}"/>
              </a:ext>
            </a:extLst>
          </p:cNvPr>
          <p:cNvSpPr>
            <a:spLocks noGrp="1"/>
          </p:cNvSpPr>
          <p:nvPr>
            <p:ph type="title"/>
          </p:nvPr>
        </p:nvSpPr>
        <p:spPr>
          <a:xfrm>
            <a:off x="432220" y="523349"/>
            <a:ext cx="10692980" cy="803799"/>
          </a:xfrm>
        </p:spPr>
        <p:txBody>
          <a:bodyPr>
            <a:normAutofit fontScale="90000"/>
          </a:bodyPr>
          <a:lstStyle/>
          <a:p>
            <a:r>
              <a:rPr lang="en-US" dirty="0"/>
              <a:t>Crowdsourcing Beyond Every Day Counts Round Six</a:t>
            </a:r>
          </a:p>
        </p:txBody>
      </p:sp>
      <p:sp>
        <p:nvSpPr>
          <p:cNvPr id="3" name="Content Placeholder 2">
            <a:extLst>
              <a:ext uri="{FF2B5EF4-FFF2-40B4-BE49-F238E27FC236}">
                <a16:creationId xmlns:a16="http://schemas.microsoft.com/office/drawing/2014/main" id="{028E78BD-8A7C-448C-D9AF-4FD8D1EA2F2D}"/>
              </a:ext>
            </a:extLst>
          </p:cNvPr>
          <p:cNvSpPr>
            <a:spLocks noGrp="1"/>
          </p:cNvSpPr>
          <p:nvPr>
            <p:ph idx="1"/>
          </p:nvPr>
        </p:nvSpPr>
        <p:spPr>
          <a:xfrm>
            <a:off x="278039" y="1840668"/>
            <a:ext cx="4100236" cy="4099588"/>
          </a:xfrm>
        </p:spPr>
        <p:txBody>
          <a:bodyPr/>
          <a:lstStyle/>
          <a:p>
            <a:pPr>
              <a:lnSpc>
                <a:spcPct val="100000"/>
              </a:lnSpc>
              <a:spcBef>
                <a:spcPts val="1800"/>
              </a:spcBef>
            </a:pPr>
            <a:r>
              <a:rPr lang="en-US" sz="2400" dirty="0"/>
              <a:t>New web presence</a:t>
            </a:r>
          </a:p>
          <a:p>
            <a:pPr>
              <a:lnSpc>
                <a:spcPct val="100000"/>
              </a:lnSpc>
              <a:spcBef>
                <a:spcPts val="1800"/>
              </a:spcBef>
            </a:pPr>
            <a:r>
              <a:rPr lang="en-US" sz="2400" dirty="0"/>
              <a:t>Continue course delivery</a:t>
            </a:r>
          </a:p>
          <a:p>
            <a:pPr>
              <a:lnSpc>
                <a:spcPct val="100000"/>
              </a:lnSpc>
              <a:spcBef>
                <a:spcPts val="1800"/>
              </a:spcBef>
            </a:pPr>
            <a:r>
              <a:rPr lang="en-US" sz="2400" dirty="0"/>
              <a:t>Continue technical support</a:t>
            </a:r>
          </a:p>
          <a:p>
            <a:pPr>
              <a:lnSpc>
                <a:spcPct val="100000"/>
              </a:lnSpc>
              <a:spcBef>
                <a:spcPts val="1800"/>
              </a:spcBef>
            </a:pPr>
            <a:r>
              <a:rPr lang="en-US" sz="2400" dirty="0"/>
              <a:t>Continue free access to the EDC-6 Adventures in Crowdsourcing webinar series hosted by the National Operations Center of Excellence</a:t>
            </a:r>
            <a:endParaRPr lang="en-US" dirty="0"/>
          </a:p>
        </p:txBody>
      </p:sp>
      <p:pic>
        <p:nvPicPr>
          <p:cNvPr id="6" name="Picture 5" descr="Image is a draft screenshot  of the forthcoming Office of Operations Crowdsourcing website.">
            <a:extLst>
              <a:ext uri="{FF2B5EF4-FFF2-40B4-BE49-F238E27FC236}">
                <a16:creationId xmlns:a16="http://schemas.microsoft.com/office/drawing/2014/main" id="{2869313F-599C-AABD-5526-EF90E7BC01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03311" y="1540105"/>
            <a:ext cx="7510650" cy="4057189"/>
          </a:xfrm>
          <a:prstGeom prst="rect">
            <a:avLst/>
          </a:prstGeom>
        </p:spPr>
      </p:pic>
      <p:sp>
        <p:nvSpPr>
          <p:cNvPr id="7" name="TextBox 6">
            <a:extLst>
              <a:ext uri="{FF2B5EF4-FFF2-40B4-BE49-F238E27FC236}">
                <a16:creationId xmlns:a16="http://schemas.microsoft.com/office/drawing/2014/main" id="{8F751057-84AB-89EE-92CC-1D9A819D86DD}"/>
              </a:ext>
            </a:extLst>
          </p:cNvPr>
          <p:cNvSpPr txBox="1"/>
          <p:nvPr/>
        </p:nvSpPr>
        <p:spPr>
          <a:xfrm>
            <a:off x="4392896" y="5604553"/>
            <a:ext cx="7510651"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Concept website in development and intended for FHWA Office of Operations.</a:t>
            </a:r>
          </a:p>
        </p:txBody>
      </p:sp>
      <p:sp>
        <p:nvSpPr>
          <p:cNvPr id="5" name="TextBox 8">
            <a:extLst>
              <a:ext uri="{FF2B5EF4-FFF2-40B4-BE49-F238E27FC236}">
                <a16:creationId xmlns:a16="http://schemas.microsoft.com/office/drawing/2014/main" id="{3DBD7CB5-14F0-590B-0A5C-55B9517E1291}"/>
              </a:ext>
            </a:extLst>
          </p:cNvPr>
          <p:cNvSpPr txBox="1">
            <a:spLocks noChangeArrowheads="1"/>
          </p:cNvSpPr>
          <p:nvPr/>
        </p:nvSpPr>
        <p:spPr bwMode="auto">
          <a:xfrm rot="16200000">
            <a:off x="11186246" y="5278232"/>
            <a:ext cx="16599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lgn="r">
              <a:spcBef>
                <a:spcPts val="0"/>
              </a:spcBef>
              <a:defRPr/>
            </a:pPr>
            <a:r>
              <a:rPr lang="en-US" altLang="en-US" sz="1000" dirty="0">
                <a:solidFill>
                  <a:schemeClr val="bg1"/>
                </a:solidFill>
                <a:latin typeface="Arial" panose="020B0604020202020204" pitchFamily="34" charset="0"/>
                <a:ea typeface="+mn-ea"/>
                <a:cs typeface="Arial" panose="020B0604020202020204" pitchFamily="34" charset="0"/>
              </a:rPr>
              <a:t>Source: FHWA.</a:t>
            </a:r>
          </a:p>
        </p:txBody>
      </p:sp>
      <p:sp>
        <p:nvSpPr>
          <p:cNvPr id="8" name="Slide Number Placeholder 1">
            <a:extLst>
              <a:ext uri="{FF2B5EF4-FFF2-40B4-BE49-F238E27FC236}">
                <a16:creationId xmlns:a16="http://schemas.microsoft.com/office/drawing/2014/main" id="{1D1C65F8-C9F9-A393-E7C5-57AB4E54CCDB}"/>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89</a:t>
            </a:fld>
            <a:endParaRPr lang="en-US" dirty="0">
              <a:solidFill>
                <a:schemeClr val="tx1"/>
              </a:solidFill>
            </a:endParaRPr>
          </a:p>
        </p:txBody>
      </p:sp>
    </p:spTree>
    <p:extLst>
      <p:ext uri="{BB962C8B-B14F-4D97-AF65-F5344CB8AC3E}">
        <p14:creationId xmlns:p14="http://schemas.microsoft.com/office/powerpoint/2010/main" val="2764156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0E250E56-ECBA-47AA-BA09-DA51E388E2A3}"/>
              </a:ext>
            </a:extLst>
          </p:cNvPr>
          <p:cNvSpPr>
            <a:spLocks noGrp="1" noChangeArrowheads="1"/>
          </p:cNvSpPr>
          <p:nvPr>
            <p:ph sz="half" idx="16"/>
          </p:nvPr>
        </p:nvSpPr>
        <p:spPr>
          <a:xfrm>
            <a:off x="5209031" y="1219200"/>
            <a:ext cx="6487669" cy="4419600"/>
          </a:xfrm>
        </p:spPr>
        <p:txBody>
          <a:bodyPr>
            <a:noAutofit/>
          </a:bodyPr>
          <a:lstStyle/>
          <a:p>
            <a:pPr marL="112713">
              <a:spcBef>
                <a:spcPts val="900"/>
              </a:spcBef>
            </a:pPr>
            <a:r>
              <a:rPr lang="en-US" altLang="en-US" sz="2800" b="1" dirty="0"/>
              <a:t>State-based innovation   deployment model</a:t>
            </a:r>
            <a:br>
              <a:rPr lang="en-US" altLang="en-US" sz="2800" b="1" dirty="0"/>
            </a:br>
            <a:endParaRPr lang="en-US" altLang="en-US" sz="2800" b="1" dirty="0"/>
          </a:p>
          <a:p>
            <a:pPr marL="112713">
              <a:lnSpc>
                <a:spcPct val="100000"/>
              </a:lnSpc>
              <a:spcBef>
                <a:spcPts val="900"/>
              </a:spcBef>
            </a:pPr>
            <a:r>
              <a:rPr lang="en-US" altLang="en-US" sz="2800" b="1" dirty="0"/>
              <a:t>Proven but underutilized innovations</a:t>
            </a:r>
            <a:br>
              <a:rPr lang="en-US" altLang="en-US" sz="2800" b="1" dirty="0"/>
            </a:br>
            <a:endParaRPr lang="en-US" altLang="en-US" sz="2800" b="1" dirty="0"/>
          </a:p>
          <a:p>
            <a:pPr marL="112713">
              <a:spcBef>
                <a:spcPts val="900"/>
              </a:spcBef>
            </a:pPr>
            <a:r>
              <a:rPr lang="en-US" altLang="en-US" sz="2800" b="1" dirty="0"/>
              <a:t>2-year cycles</a:t>
            </a:r>
          </a:p>
          <a:p>
            <a:pPr marL="112713">
              <a:spcBef>
                <a:spcPts val="900"/>
              </a:spcBef>
            </a:pPr>
            <a:endParaRPr lang="en-US" altLang="en-US" sz="2800" b="1" dirty="0"/>
          </a:p>
          <a:p>
            <a:pPr marL="112713">
              <a:lnSpc>
                <a:spcPct val="110000"/>
              </a:lnSpc>
              <a:spcBef>
                <a:spcPts val="0"/>
              </a:spcBef>
            </a:pPr>
            <a:r>
              <a:rPr lang="en-US" sz="2800" b="1" i="1" dirty="0">
                <a:hlinkClick r:id="rId3">
                  <a:extLst>
                    <a:ext uri="{A12FA001-AC4F-418D-AE19-62706E023703}">
                      <ahyp:hlinkClr xmlns:ahyp="http://schemas.microsoft.com/office/drawing/2018/hyperlinkcolor" val="tx"/>
                    </a:ext>
                  </a:extLst>
                </a:hlinkClick>
              </a:rPr>
              <a:t>http://www.fhwa.dot.gov/innovation/everydaycounts/</a:t>
            </a:r>
            <a:endParaRPr lang="en-US" altLang="en-US" sz="2800" b="1" dirty="0"/>
          </a:p>
        </p:txBody>
      </p:sp>
      <p:sp>
        <p:nvSpPr>
          <p:cNvPr id="4" name="Title 3"/>
          <p:cNvSpPr>
            <a:spLocks noGrp="1"/>
          </p:cNvSpPr>
          <p:nvPr>
            <p:ph type="title"/>
          </p:nvPr>
        </p:nvSpPr>
        <p:spPr/>
        <p:txBody>
          <a:bodyPr>
            <a:normAutofit/>
          </a:bodyPr>
          <a:lstStyle/>
          <a:p>
            <a:pPr algn="r">
              <a:lnSpc>
                <a:spcPct val="100000"/>
              </a:lnSpc>
            </a:pPr>
            <a:r>
              <a:rPr lang="en-US" altLang="en-US" sz="5400" dirty="0"/>
              <a:t>What Is </a:t>
            </a:r>
            <a:br>
              <a:rPr lang="en-US" altLang="en-US" sz="5400" dirty="0"/>
            </a:br>
            <a:r>
              <a:rPr lang="en-US" altLang="en-US" sz="5400" dirty="0"/>
              <a:t>Every Day Counts?</a:t>
            </a:r>
            <a:endParaRPr lang="en-US" sz="5400" dirty="0"/>
          </a:p>
        </p:txBody>
      </p:sp>
      <p:sp>
        <p:nvSpPr>
          <p:cNvPr id="3" name="Slide Number Placeholder 1">
            <a:extLst>
              <a:ext uri="{FF2B5EF4-FFF2-40B4-BE49-F238E27FC236}">
                <a16:creationId xmlns:a16="http://schemas.microsoft.com/office/drawing/2014/main" id="{1C1F7590-79A3-7548-C934-927B121A5674}"/>
              </a:ext>
            </a:extLst>
          </p:cNvPr>
          <p:cNvSpPr>
            <a:spLocks noGrp="1"/>
          </p:cNvSpPr>
          <p:nvPr>
            <p:ph type="sldNum" sz="quarter" idx="12"/>
          </p:nvPr>
        </p:nvSpPr>
        <p:spPr>
          <a:xfrm>
            <a:off x="11785601" y="6557963"/>
            <a:ext cx="347210" cy="263918"/>
          </a:xfrm>
        </p:spPr>
        <p:txBody>
          <a:bodyPr anchor="b"/>
          <a:lstStyle/>
          <a:p>
            <a:fld id="{5B27CD50-890E-4B42-9184-3B68D8CA0906}" type="slidenum">
              <a:rPr lang="en-US" b="0" smtClean="0">
                <a:solidFill>
                  <a:schemeClr val="tx1"/>
                </a:solidFill>
              </a:rPr>
              <a:pPr/>
              <a:t>9</a:t>
            </a:fld>
            <a:endParaRPr lang="en-US" b="0" dirty="0">
              <a:solidFill>
                <a:schemeClr val="tx1"/>
              </a:solidFill>
            </a:endParaRPr>
          </a:p>
        </p:txBody>
      </p:sp>
    </p:spTree>
    <p:extLst>
      <p:ext uri="{BB962C8B-B14F-4D97-AF65-F5344CB8AC3E}">
        <p14:creationId xmlns:p14="http://schemas.microsoft.com/office/powerpoint/2010/main" val="22844873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0718" y="1253507"/>
            <a:ext cx="7644402" cy="1308537"/>
          </a:xfrm>
        </p:spPr>
        <p:txBody>
          <a:bodyPr>
            <a:normAutofit/>
          </a:bodyPr>
          <a:lstStyle/>
          <a:p>
            <a:r>
              <a:rPr lang="en-US" dirty="0"/>
              <a:t>Thank you.</a:t>
            </a:r>
          </a:p>
        </p:txBody>
      </p:sp>
      <p:sp>
        <p:nvSpPr>
          <p:cNvPr id="4" name="Content Placeholder 2">
            <a:extLst>
              <a:ext uri="{FF2B5EF4-FFF2-40B4-BE49-F238E27FC236}">
                <a16:creationId xmlns:a16="http://schemas.microsoft.com/office/drawing/2014/main" id="{A9677BBB-3BA0-4D12-97DF-C3BC16E7D9F4}"/>
              </a:ext>
            </a:extLst>
          </p:cNvPr>
          <p:cNvSpPr txBox="1">
            <a:spLocks/>
          </p:cNvSpPr>
          <p:nvPr/>
        </p:nvSpPr>
        <p:spPr>
          <a:xfrm>
            <a:off x="4021819" y="4302595"/>
            <a:ext cx="2649570" cy="1301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James Colyar</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j</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ames.</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olyar@dot.gov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360‒753‒9408</a:t>
            </a:r>
          </a:p>
        </p:txBody>
      </p:sp>
      <p:sp>
        <p:nvSpPr>
          <p:cNvPr id="5" name="Content Placeholder 2">
            <a:extLst>
              <a:ext uri="{FF2B5EF4-FFF2-40B4-BE49-F238E27FC236}">
                <a16:creationId xmlns:a16="http://schemas.microsoft.com/office/drawing/2014/main" id="{594330FB-EE3B-40B8-978E-466DC7A93534}"/>
              </a:ext>
            </a:extLst>
          </p:cNvPr>
          <p:cNvSpPr txBox="1">
            <a:spLocks/>
          </p:cNvSpPr>
          <p:nvPr/>
        </p:nvSpPr>
        <p:spPr>
          <a:xfrm>
            <a:off x="6805392" y="4302595"/>
            <a:ext cx="2649570" cy="1301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Greg Jones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g</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reg</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m</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j</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ones@dot.gov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100000"/>
              </a:lnSpc>
              <a:spcBef>
                <a:spcPts val="12"/>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404‒895‒6220</a:t>
            </a:r>
          </a:p>
          <a:p>
            <a:pPr marL="91440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p:txBody>
      </p:sp>
      <p:sp>
        <p:nvSpPr>
          <p:cNvPr id="6" name="Content Placeholder 2">
            <a:extLst>
              <a:ext uri="{FF2B5EF4-FFF2-40B4-BE49-F238E27FC236}">
                <a16:creationId xmlns:a16="http://schemas.microsoft.com/office/drawing/2014/main" id="{BE5EC6B7-721E-4989-BD94-3CE78DCDA4D2}"/>
              </a:ext>
            </a:extLst>
          </p:cNvPr>
          <p:cNvSpPr txBox="1">
            <a:spLocks/>
          </p:cNvSpPr>
          <p:nvPr/>
        </p:nvSpPr>
        <p:spPr>
          <a:xfrm>
            <a:off x="9591676" y="4302595"/>
            <a:ext cx="2600324" cy="1100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rPr>
              <a:t>Ralph Volpe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r</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alph.</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v</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olpe@dot.gov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404‒985‒1268</a:t>
            </a:r>
            <a:endParaRPr kumimoji="0" lang="en-US" sz="20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186523093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4A56-84F4-4FEE-AC3C-D0ED7D3CD12A}"/>
              </a:ext>
            </a:extLst>
          </p:cNvPr>
          <p:cNvSpPr>
            <a:spLocks noGrp="1"/>
          </p:cNvSpPr>
          <p:nvPr>
            <p:ph type="title"/>
          </p:nvPr>
        </p:nvSpPr>
        <p:spPr/>
        <p:txBody>
          <a:bodyPr/>
          <a:lstStyle/>
          <a:p>
            <a:r>
              <a:rPr lang="en-US" dirty="0"/>
              <a:t>Upcoming T3 Webinars</a:t>
            </a:r>
          </a:p>
        </p:txBody>
      </p:sp>
      <p:sp>
        <p:nvSpPr>
          <p:cNvPr id="4" name="Slide Number Placeholder 3">
            <a:extLst>
              <a:ext uri="{FF2B5EF4-FFF2-40B4-BE49-F238E27FC236}">
                <a16:creationId xmlns:a16="http://schemas.microsoft.com/office/drawing/2014/main" id="{8274A3B3-9C21-44BC-9965-D29DCA9602E8}"/>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Table 5">
            <a:extLst>
              <a:ext uri="{FF2B5EF4-FFF2-40B4-BE49-F238E27FC236}">
                <a16:creationId xmlns:a16="http://schemas.microsoft.com/office/drawing/2014/main" id="{C33C4B99-78B7-485D-AF54-5028A17AA4C3}"/>
              </a:ext>
            </a:extLst>
          </p:cNvPr>
          <p:cNvGraphicFramePr>
            <a:graphicFrameLocks noGrp="1"/>
          </p:cNvGraphicFramePr>
          <p:nvPr/>
        </p:nvGraphicFramePr>
        <p:xfrm>
          <a:off x="738126" y="1391813"/>
          <a:ext cx="10705148" cy="1737360"/>
        </p:xfrm>
        <a:graphic>
          <a:graphicData uri="http://schemas.openxmlformats.org/drawingml/2006/table">
            <a:tbl>
              <a:tblPr firstRow="1" bandRow="1">
                <a:tableStyleId>{5C22544A-7EE6-4342-B048-85BDC9FD1C3A}</a:tableStyleId>
              </a:tblPr>
              <a:tblGrid>
                <a:gridCol w="5245100">
                  <a:extLst>
                    <a:ext uri="{9D8B030D-6E8A-4147-A177-3AD203B41FA5}">
                      <a16:colId xmlns:a16="http://schemas.microsoft.com/office/drawing/2014/main" val="3131460604"/>
                    </a:ext>
                  </a:extLst>
                </a:gridCol>
                <a:gridCol w="2997518">
                  <a:extLst>
                    <a:ext uri="{9D8B030D-6E8A-4147-A177-3AD203B41FA5}">
                      <a16:colId xmlns:a16="http://schemas.microsoft.com/office/drawing/2014/main" val="2557454911"/>
                    </a:ext>
                  </a:extLst>
                </a:gridCol>
                <a:gridCol w="2462530">
                  <a:extLst>
                    <a:ext uri="{9D8B030D-6E8A-4147-A177-3AD203B41FA5}">
                      <a16:colId xmlns:a16="http://schemas.microsoft.com/office/drawing/2014/main" val="2117519316"/>
                    </a:ext>
                  </a:extLst>
                </a:gridCol>
              </a:tblGrid>
              <a:tr h="370840">
                <a:tc>
                  <a:txBody>
                    <a:bodyPr/>
                    <a:lstStyle/>
                    <a:p>
                      <a:pPr algn="ctr"/>
                      <a:r>
                        <a:rPr lang="en-US" sz="2400" dirty="0"/>
                        <a:t>Webinar</a:t>
                      </a:r>
                    </a:p>
                  </a:txBody>
                  <a:tcPr>
                    <a:solidFill>
                      <a:srgbClr val="000313"/>
                    </a:solidFill>
                  </a:tcPr>
                </a:tc>
                <a:tc>
                  <a:txBody>
                    <a:bodyPr/>
                    <a:lstStyle/>
                    <a:p>
                      <a:pPr algn="ctr"/>
                      <a:r>
                        <a:rPr lang="en-US" sz="2400" dirty="0"/>
                        <a:t>Date</a:t>
                      </a:r>
                    </a:p>
                  </a:txBody>
                  <a:tcPr>
                    <a:solidFill>
                      <a:srgbClr val="000313"/>
                    </a:solidFill>
                  </a:tcPr>
                </a:tc>
                <a:tc>
                  <a:txBody>
                    <a:bodyPr/>
                    <a:lstStyle/>
                    <a:p>
                      <a:pPr algn="ctr"/>
                      <a:r>
                        <a:rPr lang="en-US" sz="2400" dirty="0"/>
                        <a:t>Time</a:t>
                      </a:r>
                    </a:p>
                  </a:txBody>
                  <a:tcPr>
                    <a:solidFill>
                      <a:srgbClr val="000313"/>
                    </a:solidFill>
                  </a:tcPr>
                </a:tc>
                <a:extLst>
                  <a:ext uri="{0D108BD9-81ED-4DB2-BD59-A6C34878D82A}">
                    <a16:rowId xmlns:a16="http://schemas.microsoft.com/office/drawing/2014/main" val="3545313129"/>
                  </a:ext>
                </a:extLst>
              </a:tr>
              <a:tr h="370840">
                <a:tc>
                  <a:txBody>
                    <a:bodyPr/>
                    <a:lstStyle/>
                    <a:p>
                      <a:r>
                        <a:rPr lang="en-US" sz="1800" b="0" kern="0" dirty="0">
                          <a:solidFill>
                            <a:srgbClr val="000000"/>
                          </a:solidFill>
                        </a:rPr>
                        <a:t>Crowdsourcing for Advancing Operations: </a:t>
                      </a:r>
                      <a:r>
                        <a:rPr lang="en-US" dirty="0">
                          <a:effectLst/>
                        </a:rPr>
                        <a:t>Road Weather and Arterial Management</a:t>
                      </a:r>
                    </a:p>
                  </a:txBody>
                  <a:tcPr anchor="ctr"/>
                </a:tc>
                <a:tc>
                  <a:txBody>
                    <a:bodyPr/>
                    <a:lstStyle/>
                    <a:p>
                      <a:pPr algn="l"/>
                      <a:r>
                        <a:rPr lang="en-US" dirty="0"/>
                        <a:t>Tuesday, August 15, 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dk1"/>
                          </a:solidFill>
                          <a:latin typeface="+mn-lt"/>
                          <a:ea typeface="+mn-ea"/>
                          <a:cs typeface="+mn-cs"/>
                        </a:rPr>
                        <a:t>1:00 P.M. - 2:30 P.M. ET</a:t>
                      </a:r>
                    </a:p>
                    <a:p>
                      <a:pPr marL="0"/>
                      <a:endParaRPr lang="en-US" dirty="0">
                        <a:solidFill>
                          <a:schemeClr val="dk1"/>
                        </a:solidFill>
                        <a:latin typeface="+mn-lt"/>
                        <a:ea typeface="+mn-ea"/>
                        <a:cs typeface="+mn-cs"/>
                      </a:endParaRPr>
                    </a:p>
                  </a:txBody>
                  <a:tcPr/>
                </a:tc>
                <a:extLst>
                  <a:ext uri="{0D108BD9-81ED-4DB2-BD59-A6C34878D82A}">
                    <a16:rowId xmlns:a16="http://schemas.microsoft.com/office/drawing/2014/main" val="1168672274"/>
                  </a:ext>
                </a:extLst>
              </a:tr>
              <a:tr h="370840">
                <a:tc>
                  <a:txBody>
                    <a:bodyPr/>
                    <a:lstStyle/>
                    <a:p>
                      <a:r>
                        <a:rPr lang="en-US" sz="1800" b="0" kern="0" dirty="0">
                          <a:solidFill>
                            <a:srgbClr val="000000"/>
                          </a:solidFill>
                        </a:rPr>
                        <a:t>Crowdsourcing for Advancing Operations: </a:t>
                      </a:r>
                      <a:r>
                        <a:rPr lang="en-US" b="0" i="0" dirty="0">
                          <a:solidFill>
                            <a:schemeClr val="dk1"/>
                          </a:solidFill>
                          <a:effectLst/>
                          <a:latin typeface="+mn-lt"/>
                          <a:ea typeface="+mn-ea"/>
                          <a:cs typeface="+mn-cs"/>
                        </a:rPr>
                        <a:t>Emergency and Work Zone Management and Next Steps</a:t>
                      </a:r>
                      <a:endParaRPr lang="en-US" dirty="0"/>
                    </a:p>
                  </a:txBody>
                  <a:tcPr/>
                </a:tc>
                <a:tc>
                  <a:txBody>
                    <a:bodyPr/>
                    <a:lstStyle/>
                    <a:p>
                      <a:pPr algn="l"/>
                      <a:r>
                        <a:rPr lang="en-US" dirty="0"/>
                        <a:t>Tuesday, September 19, 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dk1"/>
                          </a:solidFill>
                          <a:latin typeface="+mn-lt"/>
                          <a:ea typeface="+mn-ea"/>
                          <a:cs typeface="+mn-cs"/>
                        </a:rPr>
                        <a:t>1:00 P.M. - 2:30 P.M. ET</a:t>
                      </a:r>
                    </a:p>
                    <a:p>
                      <a:endParaRPr lang="en-US" dirty="0"/>
                    </a:p>
                  </a:txBody>
                  <a:tcPr/>
                </a:tc>
                <a:extLst>
                  <a:ext uri="{0D108BD9-81ED-4DB2-BD59-A6C34878D82A}">
                    <a16:rowId xmlns:a16="http://schemas.microsoft.com/office/drawing/2014/main" val="4124356789"/>
                  </a:ext>
                </a:extLst>
              </a:tr>
            </a:tbl>
          </a:graphicData>
        </a:graphic>
      </p:graphicFrame>
      <p:sp>
        <p:nvSpPr>
          <p:cNvPr id="7" name="TextBox 6">
            <a:extLst>
              <a:ext uri="{FF2B5EF4-FFF2-40B4-BE49-F238E27FC236}">
                <a16:creationId xmlns:a16="http://schemas.microsoft.com/office/drawing/2014/main" id="{DE68091F-D618-431E-90F4-C8E204C00525}"/>
              </a:ext>
            </a:extLst>
          </p:cNvPr>
          <p:cNvSpPr txBox="1"/>
          <p:nvPr/>
        </p:nvSpPr>
        <p:spPr>
          <a:xfrm>
            <a:off x="738126" y="4458393"/>
            <a:ext cx="10373799" cy="26776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Calibri"/>
                <a:ea typeface="+mn-ea"/>
                <a:cs typeface="+mn-cs"/>
              </a:rPr>
              <a:t>Register: </a:t>
            </a:r>
            <a:r>
              <a:rPr kumimoji="0" lang="en-US" sz="2800" b="0" i="0" u="none" strike="noStrike" kern="0" cap="none" spc="0" normalizeH="0" baseline="0" noProof="0" dirty="0">
                <a:ln>
                  <a:noFill/>
                </a:ln>
                <a:solidFill>
                  <a:srgbClr val="000000"/>
                </a:solidFill>
                <a:effectLst/>
                <a:uLnTx/>
                <a:uFillTx/>
                <a:latin typeface="Calibri"/>
                <a:ea typeface="+mn-ea"/>
                <a:cs typeface="+mn-cs"/>
                <a:hlinkClick r:id="rId3"/>
              </a:rPr>
              <a:t>https://www.pcb.its.dot.gov/t3_webinars.aspx</a:t>
            </a: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Calibri"/>
                <a:ea typeface="+mn-ea"/>
                <a:cs typeface="+mn-cs"/>
              </a:rPr>
              <a:t>To access the recording and past T3 webinars,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Calibri"/>
                <a:ea typeface="+mn-ea"/>
                <a:cs typeface="+mn-cs"/>
                <a:hlinkClick r:id="rId4"/>
              </a:rPr>
              <a:t>https://www.pcb.its.dot.gov/t3_archives.aspx</a:t>
            </a: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2739100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DB23-A3CB-47CD-BFE6-948E4CEC7B8F}"/>
              </a:ext>
            </a:extLst>
          </p:cNvPr>
          <p:cNvSpPr>
            <a:spLocks noGrp="1"/>
          </p:cNvSpPr>
          <p:nvPr>
            <p:ph type="title"/>
          </p:nvPr>
        </p:nvSpPr>
        <p:spPr/>
        <p:txBody>
          <a:bodyPr/>
          <a:lstStyle/>
          <a:p>
            <a:r>
              <a:rPr lang="en-US" dirty="0"/>
              <a:t>Feedback</a:t>
            </a:r>
          </a:p>
        </p:txBody>
      </p:sp>
      <p:sp>
        <p:nvSpPr>
          <p:cNvPr id="3" name="Text Placeholder 2">
            <a:extLst>
              <a:ext uri="{FF2B5EF4-FFF2-40B4-BE49-F238E27FC236}">
                <a16:creationId xmlns:a16="http://schemas.microsoft.com/office/drawing/2014/main" id="{BAD4E266-3C7B-44DA-8765-0DAF15462A4B}"/>
              </a:ext>
            </a:extLst>
          </p:cNvPr>
          <p:cNvSpPr>
            <a:spLocks noGrp="1"/>
          </p:cNvSpPr>
          <p:nvPr>
            <p:ph type="body" idx="1"/>
          </p:nvPr>
        </p:nvSpPr>
        <p:spPr>
          <a:xfrm>
            <a:off x="916938" y="1283787"/>
            <a:ext cx="10358122" cy="3847207"/>
          </a:xfrm>
        </p:spPr>
        <p:txBody>
          <a:bodyPr/>
          <a:lstStyle/>
          <a:p>
            <a:pPr marL="285750" indent="-285750">
              <a:buFont typeface="Arial" panose="020B0604020202020204" pitchFamily="34" charset="0"/>
              <a:buChar char="•"/>
            </a:pPr>
            <a:r>
              <a:rPr lang="en-US" sz="2800" dirty="0"/>
              <a:t>A link to a feedback questionnaire is provided in the chat pod. Please take a few minutes to fill it out – we value your input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To receive notifications of upcoming events, send an email to </a:t>
            </a:r>
            <a:r>
              <a:rPr lang="en-US" sz="2800" dirty="0">
                <a:hlinkClick r:id="rId3"/>
              </a:rPr>
              <a:t>T3@dot.gov</a:t>
            </a:r>
            <a:r>
              <a:rPr lang="en-US" sz="2800" dirty="0"/>
              <a:t> with “Add to mailing list” in the subject line</a:t>
            </a:r>
          </a:p>
          <a:p>
            <a:endParaRPr lang="en-US" sz="2800" dirty="0"/>
          </a:p>
          <a:p>
            <a:pPr marL="285750" indent="-285750">
              <a:buFont typeface="Arial" panose="020B0604020202020204" pitchFamily="34" charset="0"/>
              <a:buChar char="•"/>
            </a:pPr>
            <a:endParaRPr lang="en-US" sz="2800" dirty="0"/>
          </a:p>
          <a:p>
            <a:pPr algn="ctr"/>
            <a:r>
              <a:rPr lang="en-US" sz="3600" b="1" dirty="0">
                <a:solidFill>
                  <a:srgbClr val="0C3B71"/>
                </a:solidFill>
              </a:rPr>
              <a:t>Thank you!</a:t>
            </a:r>
          </a:p>
          <a:p>
            <a:endParaRPr lang="en-US" dirty="0"/>
          </a:p>
        </p:txBody>
      </p:sp>
      <p:sp>
        <p:nvSpPr>
          <p:cNvPr id="4" name="Slide Number Placeholder 3">
            <a:extLst>
              <a:ext uri="{FF2B5EF4-FFF2-40B4-BE49-F238E27FC236}">
                <a16:creationId xmlns:a16="http://schemas.microsoft.com/office/drawing/2014/main" id="{9ADD3855-BAC3-4482-8EB1-0D4D080E1542}"/>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descr="Graphical user interface, text, email&#10;&#10;Description automatically generated">
            <a:extLst>
              <a:ext uri="{FF2B5EF4-FFF2-40B4-BE49-F238E27FC236}">
                <a16:creationId xmlns:a16="http://schemas.microsoft.com/office/drawing/2014/main" id="{8F8D7EEC-79C1-4888-9595-D74492B096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4937" y="4667893"/>
            <a:ext cx="4322124" cy="1466028"/>
          </a:xfrm>
          <a:prstGeom prst="rect">
            <a:avLst/>
          </a:prstGeom>
        </p:spPr>
      </p:pic>
    </p:spTree>
    <p:extLst>
      <p:ext uri="{BB962C8B-B14F-4D97-AF65-F5344CB8AC3E}">
        <p14:creationId xmlns:p14="http://schemas.microsoft.com/office/powerpoint/2010/main" val="38274095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ECTOMILLISECCONVERTED" val="1"/>
  <p:tag name="MMPROD_NEXTUNIQUEID" val="10009"/>
  <p:tag name="MMPROD_UIDATA" val="&lt;database version=&quot;11.0&quot;&gt;&lt;object type=&quot;1&quot; unique_id=&quot;10001&quot;&gt;&lt;object type=&quot;2&quot; unique_id=&quot;11864&quot;&gt;&lt;object type=&quot;3&quot; unique_id=&quot;11865&quot;&gt;&lt;property id=&quot;20148&quot; value=&quot;5&quot;/&gt;&lt;property id=&quot;20300&quot; value=&quot;Slide 28 - &amp;quot; How Should Agencies Communicate With Their Customers? &amp;quot;&quot;/&gt;&lt;property id=&quot;20307&quot; value=&quot;256&quot;/&gt;&lt;/object&gt;&lt;object type=&quot;3&quot; unique_id=&quot;11866&quot;&gt;&lt;property id=&quot;20148&quot; value=&quot;5&quot;/&gt;&lt;property id=&quot;20300&quot; value=&quot;Slide 27 - &amp;quot;New Jersey Traveler Information Systems&amp;quot;&quot;/&gt;&lt;property id=&quot;20307&quot; value=&quot;257&quot;/&gt;&lt;/object&gt;&lt;object type=&quot;3&quot; unique_id=&quot;11868&quot;&gt;&lt;property id=&quot;20148&quot; value=&quot;5&quot;/&gt;&lt;property id=&quot;20300&quot; value=&quot;Slide 33 - &amp;quot;What Are We Doing?&amp;quot;&quot;/&gt;&lt;property id=&quot;20307&quot; value=&quot;259&quot;/&gt;&lt;/object&gt;&lt;object type=&quot;3&quot; unique_id=&quot;11874&quot;&gt;&lt;property id=&quot;20148&quot; value=&quot;5&quot;/&gt;&lt;property id=&quot;20300&quot; value=&quot;Slide 82 - &amp;quot;Data Sharing / Partners&amp;quot;&quot;/&gt;&lt;property id=&quot;20307&quot; value=&quot;265&quot;/&gt;&lt;/object&gt;&lt;object type=&quot;3&quot; unique_id=&quot;11878&quot;&gt;&lt;property id=&quot;20148&quot; value=&quot;5&quot;/&gt;&lt;property id=&quot;20300&quot; value=&quot;Slide 46&quot;/&gt;&lt;property id=&quot;20307&quot; value=&quot;269&quot;/&gt;&lt;/object&gt;&lt;object type=&quot;3&quot; unique_id=&quot;11880&quot;&gt;&lt;property id=&quot;20148&quot; value=&quot;5&quot;/&gt;&lt;property id=&quot;20300&quot; value=&quot;Slide 31 - &amp;quot;Which Agencies Are Involved?&amp;quot;&quot;/&gt;&lt;property id=&quot;20307&quot; value=&quot;271&quot;/&gt;&lt;/object&gt;&lt;object type=&quot;3&quot; unique_id=&quot;11881&quot;&gt;&lt;property id=&quot;20148&quot; value=&quot;5&quot;/&gt;&lt;property id=&quot;20300&quot; value=&quot;Slide 32 - &amp;quot; What Roads Are Covered?&amp;quot;&quot;/&gt;&lt;property id=&quot;20307&quot; value=&quot;272&quot;/&gt;&lt;/object&gt;&lt;object type=&quot;3&quot; unique_id=&quot;11885&quot;&gt;&lt;property id=&quot;20148&quot; value=&quot;5&quot;/&gt;&lt;property id=&quot;20300&quot; value=&quot;Slide 35 - &amp;quot;What Are We Getting?&amp;quot;&quot;/&gt;&lt;property id=&quot;20307&quot; value=&quot;276&quot;/&gt;&lt;/object&gt;&lt;object type=&quot;3&quot; unique_id=&quot;11886&quot;&gt;&lt;property id=&quot;20148&quot; value=&quot;5&quot;/&gt;&lt;property id=&quot;20300&quot; value=&quot;Slide 34 - &amp;quot;How Is It Done?&amp;quot;&quot;/&gt;&lt;property id=&quot;20307&quot; value=&quot;277&quot;/&gt;&lt;/object&gt;&lt;object type=&quot;3&quot; unique_id=&quot;11887&quot;&gt;&lt;property id=&quot;20148&quot; value=&quot;5&quot;/&gt;&lt;property id=&quot;20300&quot; value=&quot;Slide 48&quot;/&gt;&lt;property id=&quot;20307&quot; value=&quot;278&quot;/&gt;&lt;/object&gt;&lt;object type=&quot;3&quot; unique_id=&quot;11888&quot;&gt;&lt;property id=&quot;20148&quot; value=&quot;5&quot;/&gt;&lt;property id=&quot;20300&quot; value=&quot;Slide 47&quot;/&gt;&lt;property id=&quot;20307&quot; value=&quot;279&quot;/&gt;&lt;/object&gt;&lt;object type=&quot;3&quot; unique_id=&quot;11889&quot;&gt;&lt;property id=&quot;20148&quot; value=&quot;5&quot;/&gt;&lt;property id=&quot;20300&quot; value=&quot;Slide 50&quot;/&gt;&lt;property id=&quot;20307&quot; value=&quot;280&quot;/&gt;&lt;/object&gt;&lt;object type=&quot;3&quot; unique_id=&quot;11894&quot;&gt;&lt;property id=&quot;20148&quot; value=&quot;5&quot;/&gt;&lt;property id=&quot;20300&quot; value=&quot;Slide 52&quot;/&gt;&lt;property id=&quot;20307&quot; value=&quot;285&quot;/&gt;&lt;/object&gt;&lt;object type=&quot;3&quot; unique_id=&quot;11895&quot;&gt;&lt;property id=&quot;20148&quot; value=&quot;5&quot;/&gt;&lt;property id=&quot;20300&quot; value=&quot;Slide 53&quot;/&gt;&lt;property id=&quot;20307&quot; value=&quot;286&quot;/&gt;&lt;/object&gt;&lt;object type=&quot;3&quot; unique_id=&quot;11902&quot;&gt;&lt;property id=&quot;20148&quot; value=&quot;5&quot;/&gt;&lt;property id=&quot;20300&quot; value=&quot;Slide 49&quot;/&gt;&lt;property id=&quot;20307&quot; value=&quot;293&quot;/&gt;&lt;/object&gt;&lt;object type=&quot;3&quot; unique_id=&quot;12055&quot;&gt;&lt;property id=&quot;20148&quot; value=&quot;5&quot;/&gt;&lt;property id=&quot;20300&quot; value=&quot;Slide 1 - &amp;quot;Talking Transportation Technology (T3) Webinars&amp;quot;&quot;/&gt;&lt;property id=&quot;20307&quot; value=&quot;1622&quot;/&gt;&lt;/object&gt;&lt;object type=&quot;3&quot; unique_id=&quot;12056&quot;&gt;&lt;property id=&quot;20148&quot; value=&quot;5&quot;/&gt;&lt;property id=&quot;20300&quot; value=&quot;Slide 2&quot;/&gt;&lt;property id=&quot;20307&quot; value=&quot;2061&quot;/&gt;&lt;/object&gt;&lt;object type=&quot;3&quot; unique_id=&quot;12057&quot;&gt;&lt;property id=&quot;20148&quot; value=&quot;5&quot;/&gt;&lt;property id=&quot;20300&quot; value=&quot;Slide 3 - &amp;quot;PDH Policy&amp;quot;&quot;/&gt;&lt;property id=&quot;20307&quot; value=&quot;1624&quot;/&gt;&lt;/object&gt;&lt;object type=&quot;3&quot; unique_id=&quot;12058&quot;&gt;&lt;property id=&quot;20148&quot; value=&quot;5&quot;/&gt;&lt;property id=&quot;20300&quot; value=&quot;Slide 4 - &amp;quot;Ask a Question / Make a Comment&amp;quot;&quot;/&gt;&lt;property id=&quot;20307&quot; value=&quot;1625&quot;/&gt;&lt;/object&gt;&lt;object type=&quot;3&quot; unique_id=&quot;12059&quot;&gt;&lt;property id=&quot;20148&quot; value=&quot;5&quot;/&gt;&lt;property id=&quot;20300&quot; value=&quot;Slide 5&quot;/&gt;&lt;property id=&quot;20307&quot; value=&quot;1626&quot;/&gt;&lt;/object&gt;&lt;object type=&quot;3&quot; unique_id=&quot;12060&quot;&gt;&lt;property id=&quot;20148&quot; value=&quot;5&quot;/&gt;&lt;property id=&quot;20300&quot; value=&quot;Slide 6 - &amp;quot;Traffic Incident Management (TIM) and Traveler Information Part 3 of 5 in the Crowdsourcing for Operations Course v&quot;/&gt;&lt;property id=&quot;20307&quot; value=&quot;1618&quot;/&gt;&lt;/object&gt;&lt;object type=&quot;3&quot; unique_id=&quot;12061&quot;&gt;&lt;property id=&quot;20148&quot; value=&quot;5&quot;/&gt;&lt;property id=&quot;20300&quot; value=&quot;Slide 7 - &amp;quot;DISCLAIMER&amp;quot;&quot;/&gt;&lt;property id=&quot;20307&quot; value=&quot;367&quot;/&gt;&lt;/object&gt;&lt;object type=&quot;3&quot; unique_id=&quot;12062&quot;&gt;&lt;property id=&quot;20148&quot; value=&quot;5&quot;/&gt;&lt;property id=&quot;20300&quot; value=&quot;Slide 8 - &amp;quot;Today’s Host and Presenters&amp;quot;&quot;/&gt;&lt;property id=&quot;20307&quot; value=&quot;1596&quot;/&gt;&lt;/object&gt;&lt;object type=&quot;3&quot; unique_id=&quot;12063&quot;&gt;&lt;property id=&quot;20148&quot; value=&quot;5&quot;/&gt;&lt;property id=&quot;20300&quot; value=&quot;Slide 9 - &amp;quot;Webinar Agenda&amp;quot;&quot;/&gt;&lt;property id=&quot;20307&quot; value=&quot;1182&quot;/&gt;&lt;/object&gt;&lt;object type=&quot;3&quot; unique_id=&quot;12064&quot;&gt;&lt;property id=&quot;20148&quot; value=&quot;5&quot;/&gt;&lt;property id=&quot;20300&quot; value=&quot;Slide 10 - &amp;quot;What Is  Every Day Counts?&amp;quot;&quot;/&gt;&lt;property id=&quot;20307&quot; value=&quot;377&quot;/&gt;&lt;/object&gt;&lt;object type=&quot;3&quot; unique_id=&quot;12065&quot;&gt;&lt;property id=&quot;20148&quot; value=&quot;5&quot;/&gt;&lt;property id=&quot;20300&quot; value=&quot;Slide 11 - &amp;quot;EDC-6: Deepen Crowdsourcing Roots  for a Bountiful Suite of Benefits&amp;quot;&quot;/&gt;&lt;property id=&quot;20307&quot; value=&quot;1156&quot;/&gt;&lt;/object&gt;&lt;object type=&quot;3&quot; unique_id=&quot;12066&quot;&gt;&lt;property id=&quot;20148&quot; value=&quot;5&quot;/&gt;&lt;property id=&quot;20300&quot; value=&quot;Slide 12 - &amp;quot;Crowdsourcing Course-in-a-Box&amp;quot;&quot;/&gt;&lt;property id=&quot;20307&quot; value=&quot;1167&quot;/&gt;&lt;/object&gt;&lt;object type=&quot;3&quot; unique_id=&quot;12067&quot;&gt;&lt;property id=&quot;20148&quot; value=&quot;5&quot;/&gt;&lt;property id=&quot;20300&quot; value=&quot;Slide 13 - &amp;quot;Whom Is the Course Targeting? Transportation Groups&amp;quot;&quot;/&gt;&lt;property id=&quot;20307&quot; value=&quot;1174&quot;/&gt;&lt;/object&gt;&lt;object type=&quot;3&quot; unique_id=&quot;12068&quot;&gt;&lt;property id=&quot;20148&quot; value=&quot;5&quot;/&gt;&lt;property id=&quot;20300&quot; value=&quot;Slide 14 - &amp;quot;Course Is Modular by Design&amp;quot;&quot;/&gt;&lt;property id=&quot;20307&quot; value=&quot;1163&quot;/&gt;&lt;/object&gt;&lt;object type=&quot;3&quot; unique_id=&quot;12069&quot;&gt;&lt;property id=&quot;20148&quot; value=&quot;5&quot;/&gt;&lt;property id=&quot;20300&quot; value=&quot;Slide 15 - &amp;quot;Crowdsourcing Course Delivery by Webinar&amp;quot;&quot;/&gt;&lt;property id=&quot;20307&quot; value=&quot;1616&quot;/&gt;&lt;/object&gt;&lt;object type=&quot;3&quot; unique_id=&quot;12070&quot;&gt;&lt;property id=&quot;20148&quot; value=&quot;5&quot;/&gt;&lt;property id=&quot;20300&quot; value=&quot;Slide 16 - &amp;quot;Summary of Webinar 2 Lessons&amp;quot;&quot;/&gt;&lt;property id=&quot;20307&quot; value=&quot;1605&quot;/&gt;&lt;/object&gt;&lt;object type=&quot;3&quot; unique_id=&quot;12071&quot;&gt;&lt;property id=&quot;20148&quot; value=&quot;5&quot;/&gt;&lt;property id=&quot;20300&quot; value=&quot;Slide 17 - &amp;quot;Introductions&amp;quot;&quot;/&gt;&lt;property id=&quot;20307&quot; value=&quot;1323&quot;/&gt;&lt;/object&gt;&lt;object type=&quot;3&quot; unique_id=&quot;12072&quot;&gt;&lt;property id=&quot;20148&quot; value=&quot;5&quot;/&gt;&lt;property id=&quot;20300&quot; value=&quot;Slide 18 - &amp;quot;&amp;amp;#x09;LESSON: &amp;amp;#x09;Traveler Information &amp;amp;#x09;INSTRUCTOR: &amp;amp;#x09;Sal Cowan, NJDOT&amp;quot;&quot;/&gt;&lt;property id=&quot;20307&quot; value=&quot;1590&quot;/&gt;&lt;/object&gt;&lt;object type=&quot;3&quot; unique_id=&quot;12073&quot;&gt;&lt;property id=&quot;20148&quot; value=&quot;5&quot;/&gt;&lt;property id=&quot;20300&quot; value=&quot;Slide 19 - &amp;quot;Lesson Objective&amp;quot;&quot;/&gt;&lt;property id=&quot;20307&quot; value=&quot;1337&quot;/&gt;&lt;/object&gt;&lt;object type=&quot;3&quot; unique_id=&quot;12074&quot;&gt;&lt;property id=&quot;20148&quot; value=&quot;5&quot;/&gt;&lt;property id=&quot;20300&quot; value=&quot;Slide 20 - &amp;quot;Traveler Information Challenges &amp;quot;&quot;/&gt;&lt;property id=&quot;20307&quot; value=&quot;1266&quot;/&gt;&lt;/object&gt;&lt;object type=&quot;3&quot; unique_id=&quot;12075&quot;&gt;&lt;property id=&quot;20148&quot; value=&quot;5&quot;/&gt;&lt;property id=&quot;20300&quot; value=&quot;Slide 21 - &amp;quot;Crowdsourcing Applications for Traveler Information&amp;quot;&quot;/&gt;&lt;property id=&quot;20307&quot; value=&quot;1268&quot;/&gt;&lt;/object&gt;&lt;object type=&quot;3&quot; unique_id=&quot;12076&quot;&gt;&lt;property id=&quot;20148&quot; value=&quot;5&quot;/&gt;&lt;property id=&quot;20300&quot; value=&quot;Slide 22 - &amp;quot;Traveler Information Crowdsourcing Examples&amp;quot;&quot;/&gt;&lt;property id=&quot;20307&quot; value=&quot;1330&quot;/&gt;&lt;/object&gt;&lt;object type=&quot;3&quot; unique_id=&quot;12077&quot;&gt;&lt;property id=&quot;20148&quot; value=&quot;5&quot;/&gt;&lt;property id=&quot;20300&quot; value=&quot;Slide 23 - &amp;quot;Example: Virginia DOT Integrates 511 Mobile, Web, and Navigation&amp;quot;&quot;/&gt;&lt;property id=&quot;20307&quot; value=&quot;1331&quot;/&gt;&lt;/object&gt;&lt;object type=&quot;3&quot; unique_id=&quot;12078&quot;&gt;&lt;property id=&quot;20148&quot; value=&quot;5&quot;/&gt;&lt;property id=&quot;20300&quot; value=&quot;Slide 24 - &amp;quot;Example: &amp;amp;#x09;Arizona DOT Traveler Information&amp;quot;&quot;/&gt;&lt;property id=&quot;20307&quot; value=&quot;1332&quot;/&gt;&lt;/object&gt;&lt;object type=&quot;3&quot; unique_id=&quot;12079&quot;&gt;&lt;property id=&quot;20148&quot; value=&quot;5&quot;/&gt;&lt;property id=&quot;20300&quot; value=&quot;Slide 25 - &amp;quot;Example: &amp;amp;#x09;Kentucky Transportation Cabinet (KYTC) 511 Website&amp;quot;&quot;/&gt;&lt;property id=&quot;20307&quot; value=&quot;1335&quot;/&gt;&lt;/object&gt;&lt;object type=&quot;3&quot; unique_id=&quot;12080&quot;&gt;&lt;property id=&quot;20148&quot; value=&quot;5&quot;/&gt;&lt;property id=&quot;20300&quot; value=&quot;Slide 26 - &amp;quot;Example: &amp;amp;#x09;Pennsylvania DOT Localized Traveler Push Notifications &amp;quot;&quot;/&gt;&lt;property id=&quot;20307&quot; value=&quot;1334&quot;/&gt;&lt;/object&gt;&lt;object type=&quot;3&quot; unique_id=&quot;12081&quot;&gt;&lt;property id=&quot;20148&quot; value=&quot;5&quot;/&gt;&lt;property id=&quot;20300&quot; value=&quot;Slide 29 - &amp;quot;New Jersey Traveler Information&amp;quot;&quot;/&gt;&lt;property id=&quot;20307&quot; value=&quot;2045&quot;/&gt;&lt;/object&gt;&lt;object type=&quot;3&quot; unique_id=&quot;12082&quot;&gt;&lt;property id=&quot;20148&quot; value=&quot;5&quot;/&gt;&lt;property id=&quot;20300&quot; value=&quot;Slide 30 - &amp;quot;Commercial Vehicle Notifications Who Are We Working With?&amp;quot;&quot;/&gt;&lt;property id=&quot;20307&quot; value=&quot;2044&quot;/&gt;&lt;/object&gt;&lt;object type=&quot;3&quot; unique_id=&quot;12083&quot;&gt;&lt;property id=&quot;20148&quot; value=&quot;5&quot;/&gt;&lt;property id=&quot;20300&quot; value=&quot;Slide 36 - &amp;quot;Using Technology to “Spread the Word” &amp;quot;&quot;/&gt;&lt;property id=&quot;20307&quot; value=&quot;2033&quot;/&gt;&lt;/object&gt;&lt;object type=&quot;3&quot; unique_id=&quot;12084&quot;&gt;&lt;property id=&quot;20148&quot; value=&quot;5&quot;/&gt;&lt;property id=&quot;20300&quot; value=&quot;Slide 37&quot;/&gt;&lt;property id=&quot;20307&quot; value=&quot;2026&quot;/&gt;&lt;/object&gt;&lt;object type=&quot;3&quot; unique_id=&quot;12085&quot;&gt;&lt;property id=&quot;20148&quot; value=&quot;5&quot;/&gt;&lt;property id=&quot;20300&quot; value=&quot;Slide 38 - &amp;quot;Using Technology to “Spread the Word”  &amp;quot;&quot;/&gt;&lt;property id=&quot;20307&quot; value=&quot;2038&quot;/&gt;&lt;/object&gt;&lt;object type=&quot;3&quot; unique_id=&quot;12086&quot;&gt;&lt;property id=&quot;20148&quot; value=&quot;5&quot;/&gt;&lt;property id=&quot;20300&quot; value=&quot;Slide 39&quot;/&gt;&lt;property id=&quot;20307&quot; value=&quot;2039&quot;/&gt;&lt;/object&gt;&lt;object type=&quot;3&quot; unique_id=&quot;12087&quot;&gt;&lt;property id=&quot;20148&quot; value=&quot;5&quot;/&gt;&lt;property id=&quot;20300&quot; value=&quot;Slide 40&quot;/&gt;&lt;property id=&quot;20307&quot; value=&quot;2040&quot;/&gt;&lt;/object&gt;&lt;object type=&quot;3&quot; unique_id=&quot;12088&quot;&gt;&lt;property id=&quot;20148&quot; value=&quot;5&quot;/&gt;&lt;property id=&quot;20300&quot; value=&quot;Slide 41&quot;/&gt;&lt;property id=&quot;20307&quot; value=&quot;2041&quot;/&gt;&lt;/object&gt;&lt;object type=&quot;3&quot; unique_id=&quot;12089&quot;&gt;&lt;property id=&quot;20148&quot; value=&quot;5&quot;/&gt;&lt;property id=&quot;20300&quot; value=&quot;Slide 42&quot;/&gt;&lt;property id=&quot;20307&quot; value=&quot;2042&quot;/&gt;&lt;/object&gt;&lt;object type=&quot;3&quot; unique_id=&quot;12090&quot;&gt;&lt;property id=&quot;20148&quot; value=&quot;5&quot;/&gt;&lt;property id=&quot;20300&quot; value=&quot;Slide 43&quot;/&gt;&lt;property id=&quot;20307&quot; value=&quot;2043&quot;/&gt;&lt;/object&gt;&lt;object type=&quot;3&quot; unique_id=&quot;12091&quot;&gt;&lt;property id=&quot;20148&quot; value=&quot;5&quot;/&gt;&lt;property id=&quot;20300&quot; value=&quot;Slide 44&quot;/&gt;&lt;property id=&quot;20307&quot; value=&quot;2047&quot;/&gt;&lt;/object&gt;&lt;object type=&quot;3&quot; unique_id=&quot;12092&quot;&gt;&lt;property id=&quot;20148&quot; value=&quot;5&quot;/&gt;&lt;property id=&quot;20300&quot; value=&quot;Slide 45&quot;/&gt;&lt;property id=&quot;20307&quot; value=&quot;2050&quot;/&gt;&lt;/object&gt;&lt;object type=&quot;3&quot; unique_id=&quot;12093&quot;&gt;&lt;property id=&quot;20148&quot; value=&quot;5&quot;/&gt;&lt;property id=&quot;20300&quot; value=&quot;Slide 51&quot;/&gt;&lt;property id=&quot;20307&quot; value=&quot;2049&quot;/&gt;&lt;/object&gt;&lt;object type=&quot;3&quot; unique_id=&quot;12094&quot;&gt;&lt;property id=&quot;20148&quot; value=&quot;5&quot;/&gt;&lt;property id=&quot;20300&quot; value=&quot;Slide 54 - &amp;quot;One more time…. How Should Agencies Communicate With Their Customers?&amp;quot;&quot;/&gt;&lt;property id=&quot;20307&quot; value=&quot;2052&quot;/&gt;&lt;/object&gt;&lt;object type=&quot;3&quot; unique_id=&quot;12095&quot;&gt;&lt;property id=&quot;20148&quot; value=&quot;5&quot;/&gt;&lt;property id=&quot;20300&quot; value=&quot;Slide 55 - &amp;quot;Knowledge Check&amp;quot;&quot;/&gt;&lt;property id=&quot;20307&quot; value=&quot;1338&quot;/&gt;&lt;/object&gt;&lt;object type=&quot;3&quot; unique_id=&quot;12096&quot;&gt;&lt;property id=&quot;20148&quot; value=&quot;5&quot;/&gt;&lt;property id=&quot;20300&quot; value=&quot;Slide 56 - &amp;quot;Knowledge Check&amp;quot;&quot;/&gt;&lt;property id=&quot;20307&quot; value=&quot;1327&quot;/&gt;&lt;/object&gt;&lt;object type=&quot;3&quot; unique_id=&quot;12097&quot;&gt;&lt;property id=&quot;20148&quot; value=&quot;5&quot;/&gt;&lt;property id=&quot;20300&quot; value=&quot;Slide 57 - &amp;quot;Traveler Information Crowdsourcing Resources&amp;quot;&quot;/&gt;&lt;property id=&quot;20307&quot; value=&quot;1623&quot;/&gt;&lt;/object&gt;&lt;object type=&quot;3&quot; unique_id=&quot;12098&quot;&gt;&lt;property id=&quot;20148&quot; value=&quot;5&quot;/&gt;&lt;property id=&quot;20300&quot; value=&quot;Slide 58 - &amp;quot;&amp;amp;#x09;LESSON: &amp;amp;#x09;Traffic Incident Management &amp;amp;#x09;INSTRUCTOR: &amp;amp;#x09;Vaishali Shah, AEM Corporation&amp;quot;&quot;/&gt;&lt;property id=&quot;20307&quot; value=&quot;1619&quot;/&gt;&lt;/object&gt;&lt;object type=&quot;3&quot; unique_id=&quot;12099&quot;&gt;&lt;property id=&quot;20148&quot; value=&quot;5&quot;/&gt;&lt;property id=&quot;20300&quot; value=&quot;Slide 59 - &amp;quot;Lesson Objective&amp;quot;&quot;/&gt;&lt;property id=&quot;20307&quot; value=&quot;2054&quot;/&gt;&lt;/object&gt;&lt;object type=&quot;3&quot; unique_id=&quot;12100&quot;&gt;&lt;property id=&quot;20148&quot; value=&quot;5&quot;/&gt;&lt;property id=&quot;20300&quot; value=&quot;Slide 60 - &amp;quot;What is Traffic Incident Management (TIM)&amp;quot;&quot;/&gt;&lt;property id=&quot;20307&quot; value=&quot;2055&quot;/&gt;&lt;/object&gt;&lt;object type=&quot;3&quot; unique_id=&quot;12101&quot;&gt;&lt;property id=&quot;20148&quot; value=&quot;5&quot;/&gt;&lt;property id=&quot;20300&quot; value=&quot;Slide 61 - &amp;quot;Traffic Incidents and Secondary Crashes&amp;quot;&quot;/&gt;&lt;property id=&quot;20307&quot; value=&quot;2056&quot;/&gt;&lt;/object&gt;&lt;object type=&quot;3&quot; unique_id=&quot;12102&quot;&gt;&lt;property id=&quot;20148&quot; value=&quot;5&quot;/&gt;&lt;property id=&quot;20300&quot; value=&quot;Slide 62 - &amp;quot; TIM Timeline&amp;quot;&quot;/&gt;&lt;property id=&quot;20307&quot; value=&quot;1270&quot;/&gt;&lt;/object&gt;&lt;object type=&quot;3&quot; unique_id=&quot;12103&quot;&gt;&lt;property id=&quot;20148&quot; value=&quot;5&quot;/&gt;&lt;property id=&quot;20300&quot; value=&quot;Slide 63 - &amp;quot;Traffic Incident Management Challenges&amp;quot;&quot;/&gt;&lt;property id=&quot;20307&quot; value=&quot;1269&quot;/&gt;&lt;/object&gt;&lt;object type=&quot;3&quot; unique_id=&quot;12104&quot;&gt;&lt;property id=&quot;20148&quot; value=&quot;5&quot;/&gt;&lt;property id=&quot;20300&quot; value=&quot;Slide 64 - &amp;quot;Crowdsourcing Applications for TIM&amp;quot;&quot;/&gt;&lt;property id=&quot;20307&quot; value=&quot;1171&quot;/&gt;&lt;/object&gt;&lt;object type=&quot;3&quot; unique_id=&quot;12105&quot;&gt;&lt;property id=&quot;20148&quot; value=&quot;5&quot;/&gt;&lt;property id=&quot;20300&quot; value=&quot;Slide 65 - &amp;quot;TIM Crowdsourcing Examples&amp;quot;&quot;/&gt;&lt;property id=&quot;20307&quot; value=&quot;1173&quot;/&gt;&lt;/object&gt;&lt;object type=&quot;3&quot; unique_id=&quot;12106&quot;&gt;&lt;property id=&quot;20148&quot; value=&quot;5&quot;/&gt;&lt;property id=&quot;20300&quot; value=&quot;Slide 66 - &amp;quot;Example: &amp;amp;#x09;Georgia DOT Manages Back of Queue Using Crowdsourced Data&amp;quot;&quot;/&gt;&lt;property id=&quot;20307&quot; value=&quot;1312&quot;/&gt;&lt;/object&gt;&lt;object type=&quot;3&quot; unique_id=&quot;12107&quot;&gt;&lt;property id=&quot;20148&quot; value=&quot;5&quot;/&gt;&lt;property id=&quot;20300&quot; value=&quot;Slide 67 - &amp;quot;Example: &amp;amp;#x09;Iowa DOT uses Waze to Shorten Incident Detection Time&amp;quot;&quot;/&gt;&lt;property id=&quot;20307&quot; value=&quot;1313&quot;/&gt;&lt;/object&gt;&lt;object type=&quot;3&quot; unique_id=&quot;12108&quot;&gt;&lt;property id=&quot;20148&quot; value=&quot;5&quot;/&gt;&lt;property id=&quot;20300&quot; value=&quot;Slide 68 - &amp;quot;Example: City of Frisco, Texas Improves Public Safety Dispatch&amp;quot;&quot;/&gt;&lt;property id=&quot;20307&quot; value=&quot;1314&quot;/&gt;&lt;/object&gt;&lt;object type=&quot;3&quot; unique_id=&quot;12109&quot;&gt;&lt;property id=&quot;20148&quot; value=&quot;5&quot;/&gt;&lt;property id=&quot;20300&quot; value=&quot;Slide 69 - &amp;quot;Example: &amp;amp;#x09;Connecticut DOT Waze Interface Improves Detection and Response&amp;quot;&quot;/&gt;&lt;property id=&quot;20307&quot; value=&quot;1315&quot;/&gt;&lt;/object&gt;&lt;object type=&quot;3&quot; unique_id=&quot;12110&quot;&gt;&lt;property id=&quot;20148&quot; value=&quot;5&quot;/&gt;&lt;property id=&quot;20300&quot; value=&quot;Slide 70 - &amp;quot;Example: St. Louis, Missouri Improved Incident Responder Safety through Crowdsourcing&amp;quot;&quot;/&gt;&lt;property id=&quot;20307&quot; value=&quot;1316&quot;/&gt;&lt;/object&gt;&lt;object type=&quot;3&quot; unique_id=&quot;12111&quot;&gt;&lt;property id=&quot;20148&quot; value=&quot;5&quot;/&gt;&lt;property id=&quot;20300&quot; value=&quot;Slide 71 - &amp;quot;Example: &amp;amp;#x09;Lake County Real-Time Signal Plans for Arterial Incidents&amp;quot;&quot;/&gt;&lt;property id=&quot;20307&quot; value=&quot;1317&quot;/&gt;&lt;/object&gt;&lt;object type=&quot;3&quot; unique_id=&quot;12112&quot;&gt;&lt;property id=&quot;20148&quot; value=&quot;5&quot;/&gt;&lt;property id=&quot;20300&quot; value=&quot;Slide 72 - &amp;quot;Knowledge Check&amp;quot;&quot;/&gt;&lt;property id=&quot;20307&quot; value=&quot;2057&quot;/&gt;&lt;/object&gt;&lt;object type=&quot;3&quot; unique_id=&quot;12113&quot;&gt;&lt;property id=&quot;20148&quot; value=&quot;5&quot;/&gt;&lt;property id=&quot;20300&quot; value=&quot;Slide 73 - &amp;quot;TIM Crowdsourcing Resources&amp;quot;&quot;/&gt;&lt;property id=&quot;20307&quot; value=&quot;1320&quot;/&gt;&lt;/object&gt;&lt;object type=&quot;3&quot; unique_id=&quot;12114&quot;&gt;&lt;property id=&quot;20148&quot; value=&quot;5&quot;/&gt;&lt;property id=&quot;20300&quot; value=&quot;Slide 74 - &amp;quot;Crowdsourcing Traffic Incident Management at the New Jersey Turnpike&amp;quot;&quot;/&gt;&lt;property id=&quot;20307&quot; value=&quot;1620&quot;/&gt;&lt;/object&gt;&lt;object type=&quot;3&quot; unique_id=&quot;12115&quot;&gt;&lt;property id=&quot;20148&quot; value=&quot;5&quot;/&gt;&lt;property id=&quot;20300&quot; value=&quot;Slide 75 - &amp;quot;Crowdsourcing for  TRAFFIC INCIDENT MANAGEMENT  and TRAVELER INFORMATION&amp;quot;&quot;/&gt;&lt;property id=&quot;20307&quot; value=&quot;1094&quot;/&gt;&lt;/object&gt;&lt;object type=&quot;3&quot; unique_id=&quot;12116&quot;&gt;&lt;property id=&quot;20148&quot; value=&quot;5&quot;/&gt;&lt;property id=&quot;20300&quot; value=&quot;Slide 76 - &amp;quot;TIM Timeline&amp;quot;&quot;/&gt;&lt;property id=&quot;20307&quot; value=&quot;1351&quot;/&gt;&lt;/object&gt;&lt;object type=&quot;3&quot; unique_id=&quot;12117&quot;&gt;&lt;property id=&quot;20148&quot; value=&quot;5&quot;/&gt;&lt;property id=&quot;20300&quot; value=&quot;Slide 77 - &amp;quot;PTC Crowdsources Operations &amp;quot;&quot;/&gt;&lt;property id=&quot;20307&quot; value=&quot;518&quot;/&gt;&lt;/object&gt;&lt;object type=&quot;3&quot; unique_id=&quot;12118&quot;&gt;&lt;property id=&quot;20148&quot; value=&quot;5&quot;/&gt;&lt;property id=&quot;20300&quot; value=&quot;Slide 78 - &amp;quot;Early Warning Detection Tool  &amp;quot;&quot;/&gt;&lt;property id=&quot;20307&quot; value=&quot;1070&quot;/&gt;&lt;/object&gt;&lt;object type=&quot;3&quot; unique_id=&quot;12119&quot;&gt;&lt;property id=&quot;20148&quot; value=&quot;5&quot;/&gt;&lt;property id=&quot;20300&quot; value=&quot;Slide 79 - &amp;quot;Waze Dashboard&amp;quot;&quot;/&gt;&lt;property id=&quot;20307&quot; value=&quot;1071&quot;/&gt;&lt;/object&gt;&lt;object type=&quot;3&quot; unique_id=&quot;12120&quot;&gt;&lt;property id=&quot;20148&quot; value=&quot;5&quot;/&gt;&lt;property id=&quot;20300&quot; value=&quot;Slide 80 - &amp;quot;TEO/Geo Analytics Program – Metrics and Dashboards&amp;quot;&quot;/&gt;&lt;property id=&quot;20307&quot; value=&quot;1064&quot;/&gt;&lt;/object&gt;&lt;object type=&quot;3&quot; unique_id=&quot;12121&quot;&gt;&lt;property id=&quot;20148&quot; value=&quot;5&quot;/&gt;&lt;property id=&quot;20300&quot; value=&quot;Slide 81 - &amp;quot;HAAS Alerts&amp;quot;&quot;/&gt;&lt;property id=&quot;20307&quot; value=&quot;606&quot;/&gt;&lt;/object&gt;&lt;object type=&quot;3&quot; unique_id=&quot;12122&quot;&gt;&lt;property id=&quot;20148&quot; value=&quot;5&quot;/&gt;&lt;property id=&quot;20300&quot; value=&quot;Slide 83 - &amp;quot;Passenger Vehicle Navigation &amp;quot;&quot;/&gt;&lt;property id=&quot;20307&quot; value=&quot;517&quot;/&gt;&lt;/object&gt;&lt;object type=&quot;3&quot; unique_id=&quot;12123&quot;&gt;&lt;property id=&quot;20148&quot; value=&quot;5&quot;/&gt;&lt;property id=&quot;20300&quot; value=&quot;Slide 84 - &amp;quot;Commercial Vehicle Navigation &amp;quot;&quot;/&gt;&lt;property id=&quot;20307&quot; value=&quot;1080&quot;/&gt;&lt;/object&gt;&lt;object type=&quot;3&quot; unique_id=&quot;12124&quot;&gt;&lt;property id=&quot;20148&quot; value=&quot;5&quot;/&gt;&lt;property id=&quot;20300&quot; value=&quot;Slide 85 - &amp;quot;Future Connections&amp;quot;&quot;/&gt;&lt;property id=&quot;20307&quot; value=&quot;1093&quot;/&gt;&lt;/object&gt;&lt;object type=&quot;3&quot; unique_id=&quot;12125&quot;&gt;&lt;property id=&quot;20148&quot; value=&quot;5&quot;/&gt;&lt;property id=&quot;20300&quot; value=&quot;Slide 86&quot;/&gt;&lt;property id=&quot;20307&quot; value=&quot;2059&quot;/&gt;&lt;/object&gt;&lt;object type=&quot;3&quot; unique_id=&quot;12126&quot;&gt;&lt;property id=&quot;20148&quot; value=&quot;5&quot;/&gt;&lt;property id=&quot;20300&quot; value=&quot;Slide 87 - &amp;quot;Travel Information Navigation Ticketing Hub&amp;quot;&quot;/&gt;&lt;property id=&quot;20307&quot; value=&quot;2060&quot;/&gt;&lt;/object&gt;&lt;object type=&quot;3&quot; unique_id=&quot;12127&quot;&gt;&lt;property id=&quot;20148&quot; value=&quot;5&quot;/&gt;&lt;property id=&quot;20300&quot; value=&quot;Slide 88 - &amp;quot;Thank You! &amp;quot;&quot;/&gt;&lt;property id=&quot;20307&quot; value=&quot;1088&quot;/&gt;&lt;/object&gt;&lt;object type=&quot;3&quot; unique_id=&quot;12128&quot;&gt;&lt;property id=&quot;20148&quot; value=&quot;5&quot;/&gt;&lt;property id=&quot;20300&quot; value=&quot;Slide 89 - &amp;quot;Question, Answer, and Discussion&amp;quot;&quot;/&gt;&lt;property id=&quot;20307&quot; value=&quot;1621&quot;/&gt;&lt;/object&gt;&lt;object type=&quot;3&quot; unique_id=&quot;12129&quot;&gt;&lt;property id=&quot;20148&quot; value=&quot;5&quot;/&gt;&lt;property id=&quot;20300&quot; value=&quot;Slide 90 - &amp;quot;Crowdsourcing Beyond Every Day Counts Round Six&amp;quot;&quot;/&gt;&lt;property id=&quot;20307&quot; value=&quot;1566&quot;/&gt;&lt;/object&gt;&lt;object type=&quot;3&quot; unique_id=&quot;12130&quot;&gt;&lt;property id=&quot;20148&quot; value=&quot;5&quot;/&gt;&lt;property id=&quot;20300&quot; value=&quot;Slide 91 - &amp;quot;Thank you.&amp;quot;&quot;/&gt;&lt;property id=&quot;20307&quot; value=&quot;365&quot;/&gt;&lt;/object&gt;&lt;object type=&quot;3&quot; unique_id=&quot;12131&quot;&gt;&lt;property id=&quot;20148&quot; value=&quot;5&quot;/&gt;&lt;property id=&quot;20300&quot; value=&quot;Slide 92 - &amp;quot;Upcoming T3 Webinars&amp;quot;&quot;/&gt;&lt;property id=&quot;20307&quot; value=&quot;1627&quot;/&gt;&lt;/object&gt;&lt;object type=&quot;3&quot; unique_id=&quot;12132&quot;&gt;&lt;property id=&quot;20148&quot; value=&quot;5&quot;/&gt;&lt;property id=&quot;20300&quot; value=&quot;Slide 93 - &amp;quot;Feedback&amp;quot;&quot;/&gt;&lt;property id=&quot;20307&quot; value=&quot;1628&quot;/&gt;&lt;/object&gt;&lt;/object&gt;&lt;object type=&quot;8&quot; unique_id=&quot;11990&quo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b2266c2-d794-496d-b0d5-1fc7e95d98ad">
      <UserInfo>
        <DisplayName/>
        <AccountId xsi:nil="true"/>
        <AccountType/>
      </UserInfo>
    </SharedWithUsers>
    <MediaLengthInSeconds xmlns="08480d76-d5a0-44d9-aae1-225d242d851d" xsi:nil="true"/>
    <TaxCatchAll xmlns="5b2266c2-d794-496d-b0d5-1fc7e95d98ad" xsi:nil="true"/>
    <lcf76f155ced4ddcb4097134ff3c332f xmlns="08480d76-d5a0-44d9-aae1-225d242d851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8E7B2929AD9D4B9C6A7C5CF04F0D11" ma:contentTypeVersion="16" ma:contentTypeDescription="Create a new document." ma:contentTypeScope="" ma:versionID="c0f5fa33d2ab46434e1d7007b33ea759">
  <xsd:schema xmlns:xsd="http://www.w3.org/2001/XMLSchema" xmlns:xs="http://www.w3.org/2001/XMLSchema" xmlns:p="http://schemas.microsoft.com/office/2006/metadata/properties" xmlns:ns2="08480d76-d5a0-44d9-aae1-225d242d851d" xmlns:ns3="5b2266c2-d794-496d-b0d5-1fc7e95d98ad" targetNamespace="http://schemas.microsoft.com/office/2006/metadata/properties" ma:root="true" ma:fieldsID="7bd4fac894ffc8b0581372f3459e7b57" ns2:_="" ns3:_="">
    <xsd:import namespace="08480d76-d5a0-44d9-aae1-225d242d851d"/>
    <xsd:import namespace="5b2266c2-d794-496d-b0d5-1fc7e95d98a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480d76-d5a0-44d9-aae1-225d242d85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cd40567-abf2-423e-8514-1118c328f75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b2266c2-d794-496d-b0d5-1fc7e95d98a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bf8a587-97c4-4f17-8200-1ad3ca6602bc}" ma:internalName="TaxCatchAll" ma:showField="CatchAllData" ma:web="5b2266c2-d794-496d-b0d5-1fc7e95d98a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B02A87-5872-40D5-AE5E-1B949D1A3964}">
  <ds:schemaRefs>
    <ds:schemaRef ds:uri="http://schemas.openxmlformats.org/package/2006/metadata/core-properties"/>
    <ds:schemaRef ds:uri="http://schemas.microsoft.com/office/2006/metadata/properties"/>
    <ds:schemaRef ds:uri="http://purl.org/dc/terms/"/>
    <ds:schemaRef ds:uri="http://purl.org/dc/dcmitype/"/>
    <ds:schemaRef ds:uri="026da59f-d066-40f3-8f1d-44727d14dc31"/>
    <ds:schemaRef ds:uri="http://purl.org/dc/elements/1.1/"/>
    <ds:schemaRef ds:uri="60a4bff4-41a2-42cf-a370-300879343d16"/>
    <ds:schemaRef ds:uri="http://schemas.microsoft.com/office/2006/documentManagement/types"/>
    <ds:schemaRef ds:uri="http://schemas.microsoft.com/office/infopath/2007/PartnerControls"/>
    <ds:schemaRef ds:uri="http://www.w3.org/XML/1998/namespace"/>
    <ds:schemaRef ds:uri="5b2266c2-d794-496d-b0d5-1fc7e95d98ad"/>
    <ds:schemaRef ds:uri="08480d76-d5a0-44d9-aae1-225d242d851d"/>
  </ds:schemaRefs>
</ds:datastoreItem>
</file>

<file path=customXml/itemProps2.xml><?xml version="1.0" encoding="utf-8"?>
<ds:datastoreItem xmlns:ds="http://schemas.openxmlformats.org/officeDocument/2006/customXml" ds:itemID="{782694CB-7C48-4B13-ABA5-2326BB7C59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480d76-d5a0-44d9-aae1-225d242d851d"/>
    <ds:schemaRef ds:uri="5b2266c2-d794-496d-b0d5-1fc7e95d98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BE16F2-20AA-4612-8424-FAC8B30CD2E1}">
  <ds:schemaRefs>
    <ds:schemaRef ds:uri="http://schemas.microsoft.com/sharepoint/v3/contenttype/forms"/>
  </ds:schemaRefs>
</ds:datastoreItem>
</file>

<file path=docMetadata/LabelInfo.xml><?xml version="1.0" encoding="utf-8"?>
<clbl:labelList xmlns:clbl="http://schemas.microsoft.com/office/2020/mipLabelMetadata">
  <clbl:label id="{7a41925e-f697-4f7c-bec3-0470887ac752}" enabled="0" method="" siteId="{7a41925e-f697-4f7c-bec3-0470887ac752}" removed="1"/>
</clbl:labelList>
</file>

<file path=docProps/app.xml><?xml version="1.0" encoding="utf-8"?>
<Properties xmlns="http://schemas.openxmlformats.org/officeDocument/2006/extended-properties" xmlns:vt="http://schemas.openxmlformats.org/officeDocument/2006/docPropsVTypes">
  <TotalTime>16835</TotalTime>
  <Words>4499</Words>
  <Application>Microsoft Office PowerPoint</Application>
  <PresentationFormat>Widescreen</PresentationFormat>
  <Paragraphs>1008</Paragraphs>
  <Slides>92</Slides>
  <Notes>88</Notes>
  <HiddenSlides>0</HiddenSlides>
  <MMClips>0</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92</vt:i4>
      </vt:variant>
    </vt:vector>
  </HeadingPairs>
  <TitlesOfParts>
    <vt:vector size="117" baseType="lpstr">
      <vt:lpstr>Malgun Gothic</vt:lpstr>
      <vt:lpstr>Arial</vt:lpstr>
      <vt:lpstr>Calibri</vt:lpstr>
      <vt:lpstr>Calibri Light</vt:lpstr>
      <vt:lpstr>Century Gothic</vt:lpstr>
      <vt:lpstr>Consolas</vt:lpstr>
      <vt:lpstr>Franklin Gothic Book</vt:lpstr>
      <vt:lpstr>Haettenschweiler</vt:lpstr>
      <vt:lpstr>Myriad Po</vt:lpstr>
      <vt:lpstr>Myriad Pro</vt:lpstr>
      <vt:lpstr>Noto Sans Symbols</vt:lpstr>
      <vt:lpstr>nyt-imperial</vt:lpstr>
      <vt:lpstr>Roboto</vt:lpstr>
      <vt:lpstr>Segoe UI</vt:lpstr>
      <vt:lpstr>Symbol</vt:lpstr>
      <vt:lpstr>Trebuchet MS</vt:lpstr>
      <vt:lpstr>Wingdings</vt:lpstr>
      <vt:lpstr>Office Theme</vt:lpstr>
      <vt:lpstr>2_Office Theme</vt:lpstr>
      <vt:lpstr>1_Office Theme</vt:lpstr>
      <vt:lpstr>4_Office Theme</vt:lpstr>
      <vt:lpstr>5_Office Theme</vt:lpstr>
      <vt:lpstr>6_Office Theme</vt:lpstr>
      <vt:lpstr>3_Office Theme</vt:lpstr>
      <vt:lpstr>7_Office Theme</vt:lpstr>
      <vt:lpstr>Talking Transportation Technology (T3) Webinars</vt:lpstr>
      <vt:lpstr>PowerPoint Presentation</vt:lpstr>
      <vt:lpstr>PDH Policy</vt:lpstr>
      <vt:lpstr>Ask a Question / Make a Comment</vt:lpstr>
      <vt:lpstr>Traffic Incident Management (TIM) and Traveler Information Part 3 of 5 in the Crowdsourcing for Operations Course via Webinar</vt:lpstr>
      <vt:lpstr>DISCLAIMER</vt:lpstr>
      <vt:lpstr>Today’s Host and Presenters</vt:lpstr>
      <vt:lpstr>Webinar Agenda</vt:lpstr>
      <vt:lpstr>What Is  Every Day Counts?</vt:lpstr>
      <vt:lpstr>EDC-6: Deepen Crowdsourcing Roots  for a Bountiful Suite of Benefits</vt:lpstr>
      <vt:lpstr>Crowdsourcing Course-in-a-Box</vt:lpstr>
      <vt:lpstr>Whom Is the Course Targeting? Transportation Groups</vt:lpstr>
      <vt:lpstr>Course Is Modular by Design</vt:lpstr>
      <vt:lpstr>Crowdsourcing Course Delivery by Webinar</vt:lpstr>
      <vt:lpstr>Summary of Webinar 2 Lessons</vt:lpstr>
      <vt:lpstr>Introductions</vt:lpstr>
      <vt:lpstr> LESSON:  Traveler Information  INSTRUCTOR:  Sal Cowan, NJDOT</vt:lpstr>
      <vt:lpstr>Lesson Objective</vt:lpstr>
      <vt:lpstr>Traveler Information Challenges </vt:lpstr>
      <vt:lpstr>Crowdsourcing Applications for Traveler Information</vt:lpstr>
      <vt:lpstr>Traveler Information Crowdsourcing Examples</vt:lpstr>
      <vt:lpstr>Example: Virginia DOT Integrates 511 Mobile, Web, and Navigation</vt:lpstr>
      <vt:lpstr>Example:  Arizona DOT Traveler Information</vt:lpstr>
      <vt:lpstr>Example:  Kentucky Transportation Cabinet (KYTC) 511 Website</vt:lpstr>
      <vt:lpstr>Example:  Pennsylvania DOT Localized Traveler Push Notifications </vt:lpstr>
      <vt:lpstr>New Jersey Traveler Information Systems</vt:lpstr>
      <vt:lpstr> How Should Agencies Communicate With Their Customers? </vt:lpstr>
      <vt:lpstr>New Jersey Traveler Information</vt:lpstr>
      <vt:lpstr>Commercial Vehicle Notifications Who Are We Working With?</vt:lpstr>
      <vt:lpstr>Which Agencies Are Involved?</vt:lpstr>
      <vt:lpstr> What Roads Are Covered?</vt:lpstr>
      <vt:lpstr>What Are We Doing?</vt:lpstr>
      <vt:lpstr>How Is It Done?</vt:lpstr>
      <vt:lpstr>What Are We Getting?</vt:lpstr>
      <vt:lpstr>Using Technology to “Spread the Word” </vt:lpstr>
      <vt:lpstr>PowerPoint Presentation</vt:lpstr>
      <vt:lpstr>Using Technology to “Spread the Word”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 more time…. How Should Agencies Communicate With Their Customers?</vt:lpstr>
      <vt:lpstr>Knowledge Check</vt:lpstr>
      <vt:lpstr>Knowledge Check</vt:lpstr>
      <vt:lpstr>Traveler Information Crowdsourcing Resources</vt:lpstr>
      <vt:lpstr> LESSON:  Traffic Incident Management  INSTRUCTOR:  Vaishali Shah, AEM Corporation</vt:lpstr>
      <vt:lpstr>Lesson Objective</vt:lpstr>
      <vt:lpstr>What is Traffic Incident Management (TIM)</vt:lpstr>
      <vt:lpstr>Traffic Incidents and Secondary Crashes</vt:lpstr>
      <vt:lpstr> TIM Timeline</vt:lpstr>
      <vt:lpstr>Traffic Incident Management Challenges</vt:lpstr>
      <vt:lpstr>Crowdsourcing Applications for TIM</vt:lpstr>
      <vt:lpstr>TIM Crowdsourcing Examples</vt:lpstr>
      <vt:lpstr>Example:  Georgia DOT Manages Back of Queue Using Crowdsourced Data</vt:lpstr>
      <vt:lpstr>Example:  Iowa DOT uses Waze to Shorten Incident Detection Time</vt:lpstr>
      <vt:lpstr>Example: City of Frisco, Texas Improves Public Safety Dispatch</vt:lpstr>
      <vt:lpstr>Example:  Connecticut DOT Waze Interface Improves Detection and Response</vt:lpstr>
      <vt:lpstr>Example: St. Louis, Missouri Improved Incident Responder Safety through Crowdsourcing</vt:lpstr>
      <vt:lpstr>Example:  Lake County Real-Time Signal Plans for Arterial Incidents</vt:lpstr>
      <vt:lpstr>Knowledge Check</vt:lpstr>
      <vt:lpstr>TIM Crowdsourcing Resources</vt:lpstr>
      <vt:lpstr>Crowdsourcing Traffic Incident Management at the New Jersey Turnpike</vt:lpstr>
      <vt:lpstr>Crowdsourcing for  TRAFFIC INCIDENT MANAGEMENT  and TRAVELER INFORMATION</vt:lpstr>
      <vt:lpstr>TIM Timeline</vt:lpstr>
      <vt:lpstr>PTC Crowdsources Operations </vt:lpstr>
      <vt:lpstr>Early Warning Detection Tool  </vt:lpstr>
      <vt:lpstr>Waze Dashboard</vt:lpstr>
      <vt:lpstr>TEO/Geo Analytics Program – Metrics and Dashboards</vt:lpstr>
      <vt:lpstr>HAAS Alerts</vt:lpstr>
      <vt:lpstr>Data Sharing / Partners</vt:lpstr>
      <vt:lpstr>Passenger Vehicle Navigation </vt:lpstr>
      <vt:lpstr>Commercial Vehicle Navigation </vt:lpstr>
      <vt:lpstr>Future Connections</vt:lpstr>
      <vt:lpstr>PowerPoint Presentation</vt:lpstr>
      <vt:lpstr>Travel Information Navigation Ticketing Hub</vt:lpstr>
      <vt:lpstr>Thank You! </vt:lpstr>
      <vt:lpstr>Question, Answer, and Discussion</vt:lpstr>
      <vt:lpstr>Crowdsourcing Beyond Every Day Counts Round Six</vt:lpstr>
      <vt:lpstr>Thank you.</vt:lpstr>
      <vt:lpstr>Upcoming T3 Webinars</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for Operations  Event Title</dc:title>
  <dc:creator>Valued Customer</dc:creator>
  <cp:lastModifiedBy>Doherty, Don CTR (Volpe)</cp:lastModifiedBy>
  <cp:revision>138</cp:revision>
  <dcterms:created xsi:type="dcterms:W3CDTF">2021-08-10T15:31:59Z</dcterms:created>
  <dcterms:modified xsi:type="dcterms:W3CDTF">2023-08-23T16:07:37Z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0x010100DA381D5312B3EE4985A50E43F7CDCDD4</vt:lpwstr>
  </property>
  <property fmtid="{D5CDD505-2E9C-101B-9397-08002B2CF9AE}" pid="3" name="Order">
    <vt:r8>69200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ies>
</file>